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92" r:id="rId5"/>
    <p:sldId id="291" r:id="rId6"/>
    <p:sldId id="290" r:id="rId7"/>
    <p:sldId id="282" r:id="rId8"/>
    <p:sldId id="285" r:id="rId9"/>
    <p:sldId id="284" r:id="rId10"/>
    <p:sldId id="283" r:id="rId11"/>
    <p:sldId id="286" r:id="rId12"/>
    <p:sldId id="289" r:id="rId13"/>
    <p:sldId id="288" r:id="rId14"/>
    <p:sldId id="268" r:id="rId15"/>
    <p:sldId id="260" r:id="rId16"/>
    <p:sldId id="269" r:id="rId17"/>
    <p:sldId id="270" r:id="rId18"/>
    <p:sldId id="265" r:id="rId19"/>
    <p:sldId id="264" r:id="rId20"/>
    <p:sldId id="266" r:id="rId21"/>
    <p:sldId id="271" r:id="rId22"/>
    <p:sldId id="273" r:id="rId23"/>
    <p:sldId id="274" r:id="rId24"/>
    <p:sldId id="277" r:id="rId25"/>
    <p:sldId id="278" r:id="rId26"/>
    <p:sldId id="275" r:id="rId27"/>
    <p:sldId id="279"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33844-AC06-4C2A-A904-CAFC3DB2A729}" v="6" dt="2023-06-04T17:37:55.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40" autoAdjust="0"/>
  </p:normalViewPr>
  <p:slideViewPr>
    <p:cSldViewPr snapToGrid="0">
      <p:cViewPr varScale="1">
        <p:scale>
          <a:sx n="47" d="100"/>
          <a:sy n="47" d="100"/>
        </p:scale>
        <p:origin x="14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en Hakvoort" userId="a08c7cd6-eca7-48f4-89eb-2faf1ffb842a" providerId="ADAL" clId="{85433844-AC06-4C2A-A904-CAFC3DB2A729}"/>
    <pc:docChg chg="undo custSel modSld sldOrd">
      <pc:chgData name="Florien Hakvoort" userId="a08c7cd6-eca7-48f4-89eb-2faf1ffb842a" providerId="ADAL" clId="{85433844-AC06-4C2A-A904-CAFC3DB2A729}" dt="2023-06-04T18:11:32.462" v="793" actId="20577"/>
      <pc:docMkLst>
        <pc:docMk/>
      </pc:docMkLst>
      <pc:sldChg chg="modSp mod">
        <pc:chgData name="Florien Hakvoort" userId="a08c7cd6-eca7-48f4-89eb-2faf1ffb842a" providerId="ADAL" clId="{85433844-AC06-4C2A-A904-CAFC3DB2A729}" dt="2023-06-04T17:02:24.482" v="17" actId="20577"/>
        <pc:sldMkLst>
          <pc:docMk/>
          <pc:sldMk cId="1520729301" sldId="256"/>
        </pc:sldMkLst>
        <pc:spChg chg="mod">
          <ac:chgData name="Florien Hakvoort" userId="a08c7cd6-eca7-48f4-89eb-2faf1ffb842a" providerId="ADAL" clId="{85433844-AC06-4C2A-A904-CAFC3DB2A729}" dt="2023-06-04T17:02:24.482" v="17" actId="20577"/>
          <ac:spMkLst>
            <pc:docMk/>
            <pc:sldMk cId="1520729301" sldId="256"/>
            <ac:spMk id="2" creationId="{E1C85ED8-18A4-9DE4-5C9E-959D9C8F7C4A}"/>
          </ac:spMkLst>
        </pc:spChg>
      </pc:sldChg>
      <pc:sldChg chg="modSp mod">
        <pc:chgData name="Florien Hakvoort" userId="a08c7cd6-eca7-48f4-89eb-2faf1ffb842a" providerId="ADAL" clId="{85433844-AC06-4C2A-A904-CAFC3DB2A729}" dt="2023-06-04T17:03:15.741" v="18" actId="6549"/>
        <pc:sldMkLst>
          <pc:docMk/>
          <pc:sldMk cId="1168885648" sldId="257"/>
        </pc:sldMkLst>
        <pc:spChg chg="mod">
          <ac:chgData name="Florien Hakvoort" userId="a08c7cd6-eca7-48f4-89eb-2faf1ffb842a" providerId="ADAL" clId="{85433844-AC06-4C2A-A904-CAFC3DB2A729}" dt="2023-06-04T17:03:15.741" v="18" actId="6549"/>
          <ac:spMkLst>
            <pc:docMk/>
            <pc:sldMk cId="1168885648" sldId="257"/>
            <ac:spMk id="3" creationId="{03B67627-C0D5-BF2E-6231-C8004CE09FE8}"/>
          </ac:spMkLst>
        </pc:spChg>
      </pc:sldChg>
      <pc:sldChg chg="modSp mod">
        <pc:chgData name="Florien Hakvoort" userId="a08c7cd6-eca7-48f4-89eb-2faf1ffb842a" providerId="ADAL" clId="{85433844-AC06-4C2A-A904-CAFC3DB2A729}" dt="2023-06-04T17:49:52.098" v="446" actId="207"/>
        <pc:sldMkLst>
          <pc:docMk/>
          <pc:sldMk cId="2228424566" sldId="269"/>
        </pc:sldMkLst>
        <pc:spChg chg="mod">
          <ac:chgData name="Florien Hakvoort" userId="a08c7cd6-eca7-48f4-89eb-2faf1ffb842a" providerId="ADAL" clId="{85433844-AC06-4C2A-A904-CAFC3DB2A729}" dt="2023-06-04T17:49:52.098" v="446" actId="207"/>
          <ac:spMkLst>
            <pc:docMk/>
            <pc:sldMk cId="2228424566" sldId="269"/>
            <ac:spMk id="7" creationId="{16717768-5A1A-C3F4-0115-8505A4F13812}"/>
          </ac:spMkLst>
        </pc:spChg>
      </pc:sldChg>
      <pc:sldChg chg="modNotesTx">
        <pc:chgData name="Florien Hakvoort" userId="a08c7cd6-eca7-48f4-89eb-2faf1ffb842a" providerId="ADAL" clId="{85433844-AC06-4C2A-A904-CAFC3DB2A729}" dt="2023-06-04T17:59:11.870" v="674" actId="20577"/>
        <pc:sldMkLst>
          <pc:docMk/>
          <pc:sldMk cId="1774613706" sldId="271"/>
        </pc:sldMkLst>
      </pc:sldChg>
      <pc:sldChg chg="modSp mod">
        <pc:chgData name="Florien Hakvoort" userId="a08c7cd6-eca7-48f4-89eb-2faf1ffb842a" providerId="ADAL" clId="{85433844-AC06-4C2A-A904-CAFC3DB2A729}" dt="2023-06-04T18:06:06.098" v="712" actId="6549"/>
        <pc:sldMkLst>
          <pc:docMk/>
          <pc:sldMk cId="1630491881" sldId="275"/>
        </pc:sldMkLst>
        <pc:spChg chg="mod">
          <ac:chgData name="Florien Hakvoort" userId="a08c7cd6-eca7-48f4-89eb-2faf1ffb842a" providerId="ADAL" clId="{85433844-AC06-4C2A-A904-CAFC3DB2A729}" dt="2023-06-04T18:06:06.098" v="712" actId="6549"/>
          <ac:spMkLst>
            <pc:docMk/>
            <pc:sldMk cId="1630491881" sldId="275"/>
            <ac:spMk id="8" creationId="{A7A48FD9-F313-B7BC-D39D-C3EAB416CAD4}"/>
          </ac:spMkLst>
        </pc:spChg>
      </pc:sldChg>
      <pc:sldChg chg="modSp mod">
        <pc:chgData name="Florien Hakvoort" userId="a08c7cd6-eca7-48f4-89eb-2faf1ffb842a" providerId="ADAL" clId="{85433844-AC06-4C2A-A904-CAFC3DB2A729}" dt="2023-06-04T18:11:32.462" v="793" actId="20577"/>
        <pc:sldMkLst>
          <pc:docMk/>
          <pc:sldMk cId="3703262765" sldId="279"/>
        </pc:sldMkLst>
        <pc:spChg chg="mod">
          <ac:chgData name="Florien Hakvoort" userId="a08c7cd6-eca7-48f4-89eb-2faf1ffb842a" providerId="ADAL" clId="{85433844-AC06-4C2A-A904-CAFC3DB2A729}" dt="2023-06-04T18:11:32.462" v="793" actId="20577"/>
          <ac:spMkLst>
            <pc:docMk/>
            <pc:sldMk cId="3703262765" sldId="279"/>
            <ac:spMk id="11" creationId="{EC21D2FB-5331-3796-59C1-3EE3861E4E22}"/>
          </ac:spMkLst>
        </pc:spChg>
      </pc:sldChg>
      <pc:sldChg chg="modSp mod modNotesTx">
        <pc:chgData name="Florien Hakvoort" userId="a08c7cd6-eca7-48f4-89eb-2faf1ffb842a" providerId="ADAL" clId="{85433844-AC06-4C2A-A904-CAFC3DB2A729}" dt="2023-06-04T17:29:07.971" v="228"/>
        <pc:sldMkLst>
          <pc:docMk/>
          <pc:sldMk cId="1474961861" sldId="282"/>
        </pc:sldMkLst>
        <pc:spChg chg="mod">
          <ac:chgData name="Florien Hakvoort" userId="a08c7cd6-eca7-48f4-89eb-2faf1ffb842a" providerId="ADAL" clId="{85433844-AC06-4C2A-A904-CAFC3DB2A729}" dt="2023-06-04T17:28:45.902" v="224" actId="207"/>
          <ac:spMkLst>
            <pc:docMk/>
            <pc:sldMk cId="1474961861" sldId="282"/>
            <ac:spMk id="3" creationId="{A81C509F-D7EA-0D27-5E3E-01F8664B71DE}"/>
          </ac:spMkLst>
        </pc:spChg>
        <pc:picChg chg="mod">
          <ac:chgData name="Florien Hakvoort" userId="a08c7cd6-eca7-48f4-89eb-2faf1ffb842a" providerId="ADAL" clId="{85433844-AC06-4C2A-A904-CAFC3DB2A729}" dt="2023-06-04T17:19:41.034" v="166" actId="1035"/>
          <ac:picMkLst>
            <pc:docMk/>
            <pc:sldMk cId="1474961861" sldId="282"/>
            <ac:picMk id="5" creationId="{1D16431E-FC9D-B7B4-9FC4-6AC3F3206883}"/>
          </ac:picMkLst>
        </pc:picChg>
      </pc:sldChg>
      <pc:sldChg chg="addSp modSp mod">
        <pc:chgData name="Florien Hakvoort" userId="a08c7cd6-eca7-48f4-89eb-2faf1ffb842a" providerId="ADAL" clId="{85433844-AC06-4C2A-A904-CAFC3DB2A729}" dt="2023-06-04T17:23:45.637" v="211" actId="20577"/>
        <pc:sldMkLst>
          <pc:docMk/>
          <pc:sldMk cId="4239092454" sldId="283"/>
        </pc:sldMkLst>
        <pc:spChg chg="add mod">
          <ac:chgData name="Florien Hakvoort" userId="a08c7cd6-eca7-48f4-89eb-2faf1ffb842a" providerId="ADAL" clId="{85433844-AC06-4C2A-A904-CAFC3DB2A729}" dt="2023-06-04T17:23:45.637" v="211" actId="20577"/>
          <ac:spMkLst>
            <pc:docMk/>
            <pc:sldMk cId="4239092454" sldId="283"/>
            <ac:spMk id="5" creationId="{93A48DF9-0CE9-30D4-EC6B-070CC272E79C}"/>
          </ac:spMkLst>
        </pc:spChg>
        <pc:picChg chg="mod">
          <ac:chgData name="Florien Hakvoort" userId="a08c7cd6-eca7-48f4-89eb-2faf1ffb842a" providerId="ADAL" clId="{85433844-AC06-4C2A-A904-CAFC3DB2A729}" dt="2023-06-04T17:23:26.969" v="172" actId="1076"/>
          <ac:picMkLst>
            <pc:docMk/>
            <pc:sldMk cId="4239092454" sldId="283"/>
            <ac:picMk id="4" creationId="{61E60814-7554-2B55-CE3A-B1DAF3BF60CA}"/>
          </ac:picMkLst>
        </pc:picChg>
      </pc:sldChg>
      <pc:sldChg chg="ord">
        <pc:chgData name="Florien Hakvoort" userId="a08c7cd6-eca7-48f4-89eb-2faf1ffb842a" providerId="ADAL" clId="{85433844-AC06-4C2A-A904-CAFC3DB2A729}" dt="2023-06-04T17:23:15.416" v="171"/>
        <pc:sldMkLst>
          <pc:docMk/>
          <pc:sldMk cId="321784786" sldId="284"/>
        </pc:sldMkLst>
      </pc:sldChg>
      <pc:sldChg chg="modSp mod modNotesTx">
        <pc:chgData name="Florien Hakvoort" userId="a08c7cd6-eca7-48f4-89eb-2faf1ffb842a" providerId="ADAL" clId="{85433844-AC06-4C2A-A904-CAFC3DB2A729}" dt="2023-06-04T17:29:02.575" v="227" actId="20577"/>
        <pc:sldMkLst>
          <pc:docMk/>
          <pc:sldMk cId="3909072051" sldId="285"/>
        </pc:sldMkLst>
        <pc:spChg chg="mod">
          <ac:chgData name="Florien Hakvoort" userId="a08c7cd6-eca7-48f4-89eb-2faf1ffb842a" providerId="ADAL" clId="{85433844-AC06-4C2A-A904-CAFC3DB2A729}" dt="2023-06-04T17:28:59.450" v="226" actId="20577"/>
          <ac:spMkLst>
            <pc:docMk/>
            <pc:sldMk cId="3909072051" sldId="285"/>
            <ac:spMk id="3" creationId="{A81C509F-D7EA-0D27-5E3E-01F8664B71DE}"/>
          </ac:spMkLst>
        </pc:spChg>
      </pc:sldChg>
      <pc:sldChg chg="addSp modSp mod modNotesTx">
        <pc:chgData name="Florien Hakvoort" userId="a08c7cd6-eca7-48f4-89eb-2faf1ffb842a" providerId="ADAL" clId="{85433844-AC06-4C2A-A904-CAFC3DB2A729}" dt="2023-06-04T17:40:14.344" v="442" actId="20577"/>
        <pc:sldMkLst>
          <pc:docMk/>
          <pc:sldMk cId="3687442430" sldId="288"/>
        </pc:sldMkLst>
        <pc:spChg chg="add mod">
          <ac:chgData name="Florien Hakvoort" userId="a08c7cd6-eca7-48f4-89eb-2faf1ffb842a" providerId="ADAL" clId="{85433844-AC06-4C2A-A904-CAFC3DB2A729}" dt="2023-06-04T17:35:33.246" v="297" actId="20577"/>
          <ac:spMkLst>
            <pc:docMk/>
            <pc:sldMk cId="3687442430" sldId="288"/>
            <ac:spMk id="3" creationId="{C90385B6-8EAF-CD97-5830-06248A147D0F}"/>
          </ac:spMkLst>
        </pc:spChg>
      </pc:sldChg>
      <pc:sldChg chg="modSp mod modAnim">
        <pc:chgData name="Florien Hakvoort" userId="a08c7cd6-eca7-48f4-89eb-2faf1ffb842a" providerId="ADAL" clId="{85433844-AC06-4C2A-A904-CAFC3DB2A729}" dt="2023-06-04T17:37:55.027" v="300"/>
        <pc:sldMkLst>
          <pc:docMk/>
          <pc:sldMk cId="2174202267" sldId="289"/>
        </pc:sldMkLst>
        <pc:spChg chg="mod">
          <ac:chgData name="Florien Hakvoort" userId="a08c7cd6-eca7-48f4-89eb-2faf1ffb842a" providerId="ADAL" clId="{85433844-AC06-4C2A-A904-CAFC3DB2A729}" dt="2023-06-04T17:37:53.219" v="299" actId="1076"/>
          <ac:spMkLst>
            <pc:docMk/>
            <pc:sldMk cId="2174202267" sldId="289"/>
            <ac:spMk id="8" creationId="{7CE35423-9B4B-6FD6-F7D0-89E623F30E11}"/>
          </ac:spMkLst>
        </pc:spChg>
      </pc:sldChg>
      <pc:sldChg chg="addSp modSp">
        <pc:chgData name="Florien Hakvoort" userId="a08c7cd6-eca7-48f4-89eb-2faf1ffb842a" providerId="ADAL" clId="{85433844-AC06-4C2A-A904-CAFC3DB2A729}" dt="2023-06-04T17:13:30.079" v="159"/>
        <pc:sldMkLst>
          <pc:docMk/>
          <pc:sldMk cId="3612765600" sldId="291"/>
        </pc:sldMkLst>
        <pc:spChg chg="add mod">
          <ac:chgData name="Florien Hakvoort" userId="a08c7cd6-eca7-48f4-89eb-2faf1ffb842a" providerId="ADAL" clId="{85433844-AC06-4C2A-A904-CAFC3DB2A729}" dt="2023-06-04T17:13:30.079" v="159"/>
          <ac:spMkLst>
            <pc:docMk/>
            <pc:sldMk cId="3612765600" sldId="291"/>
            <ac:spMk id="3" creationId="{D9B28159-D3AE-9D7F-12E2-8595BAAD4815}"/>
          </ac:spMkLst>
        </pc:spChg>
      </pc:sldChg>
      <pc:sldChg chg="addSp modSp mod modNotesTx">
        <pc:chgData name="Florien Hakvoort" userId="a08c7cd6-eca7-48f4-89eb-2faf1ffb842a" providerId="ADAL" clId="{85433844-AC06-4C2A-A904-CAFC3DB2A729}" dt="2023-06-04T17:13:09.771" v="158" actId="20577"/>
        <pc:sldMkLst>
          <pc:docMk/>
          <pc:sldMk cId="342712909" sldId="292"/>
        </pc:sldMkLst>
        <pc:spChg chg="mod">
          <ac:chgData name="Florien Hakvoort" userId="a08c7cd6-eca7-48f4-89eb-2faf1ffb842a" providerId="ADAL" clId="{85433844-AC06-4C2A-A904-CAFC3DB2A729}" dt="2023-06-04T17:06:33.446" v="58" actId="20577"/>
          <ac:spMkLst>
            <pc:docMk/>
            <pc:sldMk cId="342712909" sldId="292"/>
            <ac:spMk id="2" creationId="{D84F2310-73EB-E89B-F568-8F9DF8CD74D1}"/>
          </ac:spMkLst>
        </pc:spChg>
        <pc:spChg chg="mod">
          <ac:chgData name="Florien Hakvoort" userId="a08c7cd6-eca7-48f4-89eb-2faf1ffb842a" providerId="ADAL" clId="{85433844-AC06-4C2A-A904-CAFC3DB2A729}" dt="2023-06-04T17:12:45.689" v="85" actId="6549"/>
          <ac:spMkLst>
            <pc:docMk/>
            <pc:sldMk cId="342712909" sldId="292"/>
            <ac:spMk id="3" creationId="{7398C228-026A-8FCD-FE82-04C3ECE7D512}"/>
          </ac:spMkLst>
        </pc:spChg>
        <pc:spChg chg="add mod">
          <ac:chgData name="Florien Hakvoort" userId="a08c7cd6-eca7-48f4-89eb-2faf1ffb842a" providerId="ADAL" clId="{85433844-AC06-4C2A-A904-CAFC3DB2A729}" dt="2023-06-04T17:13:09.771" v="158" actId="20577"/>
          <ac:spMkLst>
            <pc:docMk/>
            <pc:sldMk cId="342712909" sldId="292"/>
            <ac:spMk id="4" creationId="{62B099C7-36B9-3786-09F5-D6C6C81F87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6FCED-6F0B-47E5-BAAC-C68D60DEE236}" type="datetimeFigureOut">
              <a:rPr lang="nl-NL" smtClean="0"/>
              <a:t>4-6-2023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AA613-BF5B-4BD5-9F19-9752E89E6E02}" type="slidenum">
              <a:rPr lang="nl-NL" smtClean="0"/>
              <a:t>‹nr.›</a:t>
            </a:fld>
            <a:endParaRPr lang="nl-NL"/>
          </a:p>
        </p:txBody>
      </p:sp>
    </p:spTree>
    <p:extLst>
      <p:ext uri="{BB962C8B-B14F-4D97-AF65-F5344CB8AC3E}">
        <p14:creationId xmlns:p14="http://schemas.microsoft.com/office/powerpoint/2010/main" val="343081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C882A"/>
                </a:solidFill>
                <a:effectLst/>
                <a:latin typeface="Segoe UI" panose="020B0502040204020203" pitchFamily="34" charset="0"/>
                <a:ea typeface="Times New Roman" panose="02020603050405020304" pitchFamily="18" charset="0"/>
              </a:rPr>
              <a:t>'Er zijn al ontzettend veel facetten vorig jaar besproken door Valentina, het doel van dit praatje is kort de kennis opfrissen van medicatie voor misselijkheid braken, ook de nieuwe richtlijn PDS doornemen, ook al zullen we met dit onderwerp minder van doen hebben dan huisartsen, maar komen er  enkele adviezen uit naar voren die van waarde zijn, uitgaande van ons formularium obstipatie en diarree.  En ik wil de zaken die in het formularium die nog niet up </a:t>
            </a:r>
            <a:r>
              <a:rPr lang="nl-NL" sz="1800" dirty="0" err="1">
                <a:solidFill>
                  <a:srgbClr val="0C882A"/>
                </a:solidFill>
                <a:effectLst/>
                <a:latin typeface="Segoe UI" panose="020B0502040204020203" pitchFamily="34" charset="0"/>
                <a:ea typeface="Times New Roman" panose="02020603050405020304" pitchFamily="18" charset="0"/>
              </a:rPr>
              <a:t>to</a:t>
            </a:r>
            <a:r>
              <a:rPr lang="nl-NL" sz="1800" dirty="0">
                <a:solidFill>
                  <a:srgbClr val="0C882A"/>
                </a:solidFill>
                <a:effectLst/>
                <a:latin typeface="Segoe UI" panose="020B0502040204020203" pitchFamily="34" charset="0"/>
                <a:ea typeface="Times New Roman" panose="02020603050405020304" pitchFamily="18" charset="0"/>
              </a:rPr>
              <a:t> date zijn met de voorstellen vanuit </a:t>
            </a:r>
            <a:r>
              <a:rPr lang="nl-NL" sz="1800" dirty="0" err="1">
                <a:solidFill>
                  <a:srgbClr val="0C882A"/>
                </a:solidFill>
                <a:effectLst/>
                <a:latin typeface="Segoe UI" panose="020B0502040204020203" pitchFamily="34" charset="0"/>
                <a:ea typeface="Times New Roman" panose="02020603050405020304" pitchFamily="18" charset="0"/>
              </a:rPr>
              <a:t>Valentina’s</a:t>
            </a:r>
            <a:r>
              <a:rPr lang="nl-NL" sz="1800" dirty="0">
                <a:solidFill>
                  <a:srgbClr val="0C882A"/>
                </a:solidFill>
                <a:effectLst/>
                <a:latin typeface="Segoe UI" panose="020B0502040204020203" pitchFamily="34" charset="0"/>
                <a:ea typeface="Times New Roman" panose="02020603050405020304" pitchFamily="18" charset="0"/>
              </a:rPr>
              <a:t> praatje nog even doorlopen. </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2</a:t>
            </a:fld>
            <a:endParaRPr lang="nl-NL"/>
          </a:p>
        </p:txBody>
      </p:sp>
    </p:spTree>
    <p:extLst>
      <p:ext uri="{BB962C8B-B14F-4D97-AF65-F5344CB8AC3E}">
        <p14:creationId xmlns:p14="http://schemas.microsoft.com/office/powerpoint/2010/main" val="296551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ook richtlijn voor alarmsymptomen om aan somatische oorzaken van klachten te denken die evt. behandelbaar zijn. </a:t>
            </a:r>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20</a:t>
            </a:fld>
            <a:endParaRPr lang="nl-NL"/>
          </a:p>
        </p:txBody>
      </p:sp>
    </p:spTree>
    <p:extLst>
      <p:ext uri="{BB962C8B-B14F-4D97-AF65-F5344CB8AC3E}">
        <p14:creationId xmlns:p14="http://schemas.microsoft.com/office/powerpoint/2010/main" val="351819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Probiotica</a:t>
            </a:r>
            <a:r>
              <a:rPr lang="nl-NL" dirty="0"/>
              <a:t>, in principe advies afraden, kwaliteit van bewijs is erg laag, verschillen </a:t>
            </a:r>
            <a:r>
              <a:rPr lang="nl-NL" dirty="0" err="1"/>
              <a:t>probiotica</a:t>
            </a:r>
            <a:r>
              <a:rPr lang="nl-NL" dirty="0"/>
              <a:t>, vaak toegevoegde suikers, als </a:t>
            </a:r>
            <a:r>
              <a:rPr lang="nl-NL" dirty="0" err="1"/>
              <a:t>pt’en</a:t>
            </a:r>
            <a:r>
              <a:rPr lang="nl-NL" dirty="0"/>
              <a:t> het willen proberen, max 8 weken, bij geen effect stop. </a:t>
            </a:r>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21</a:t>
            </a:fld>
            <a:endParaRPr lang="nl-NL"/>
          </a:p>
        </p:txBody>
      </p:sp>
    </p:spTree>
    <p:extLst>
      <p:ext uri="{BB962C8B-B14F-4D97-AF65-F5344CB8AC3E}">
        <p14:creationId xmlns:p14="http://schemas.microsoft.com/office/powerpoint/2010/main" val="395879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22</a:t>
            </a:fld>
            <a:endParaRPr lang="nl-NL"/>
          </a:p>
        </p:txBody>
      </p:sp>
    </p:spTree>
    <p:extLst>
      <p:ext uri="{BB962C8B-B14F-4D97-AF65-F5344CB8AC3E}">
        <p14:creationId xmlns:p14="http://schemas.microsoft.com/office/powerpoint/2010/main" val="77890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23</a:t>
            </a:fld>
            <a:endParaRPr lang="nl-NL"/>
          </a:p>
        </p:txBody>
      </p:sp>
    </p:spTree>
    <p:extLst>
      <p:ext uri="{BB962C8B-B14F-4D97-AF65-F5344CB8AC3E}">
        <p14:creationId xmlns:p14="http://schemas.microsoft.com/office/powerpoint/2010/main" val="312874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24</a:t>
            </a:fld>
            <a:endParaRPr lang="nl-NL"/>
          </a:p>
        </p:txBody>
      </p:sp>
    </p:spTree>
    <p:extLst>
      <p:ext uri="{BB962C8B-B14F-4D97-AF65-F5344CB8AC3E}">
        <p14:creationId xmlns:p14="http://schemas.microsoft.com/office/powerpoint/2010/main" val="2954821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73636"/>
                </a:solidFill>
                <a:effectLst/>
                <a:latin typeface="alegreya-sans"/>
              </a:rPr>
              <a:t>Loperamide bindt aan opiaatreceptoren in de darmwand, vertraagt de darmmotiliteit, stimuleert de resorptie van water en ionen, en verhoogt de tonus van de inwendige anale sfincter.</a:t>
            </a:r>
          </a:p>
          <a:p>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26</a:t>
            </a:fld>
            <a:endParaRPr lang="nl-NL"/>
          </a:p>
        </p:txBody>
      </p:sp>
    </p:spTree>
    <p:extLst>
      <p:ext uri="{BB962C8B-B14F-4D97-AF65-F5344CB8AC3E}">
        <p14:creationId xmlns:p14="http://schemas.microsoft.com/office/powerpoint/2010/main" val="433623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73636"/>
                </a:solidFill>
                <a:effectLst/>
                <a:latin typeface="alegreya-sans"/>
              </a:rPr>
              <a:t>Maagsapresistente pepermuntoliecapsules lijken een klein positief effect te hebben op het verminderen van buikpijn of algemene klachten, zonder dat er veel extra bijwerkingen genoemd worden. Maagsapresistente capsules verkleinen de kans op irritatie van maag (maagzuur) en slokdarm (refluxklachten), doordat de afgifte pas in het distale deel van de dunne darm plaatsvindt. Positief effect is </a:t>
            </a:r>
            <a:r>
              <a:rPr lang="nl-NL" b="0" i="0" dirty="0" err="1">
                <a:solidFill>
                  <a:srgbClr val="373636"/>
                </a:solidFill>
                <a:effectLst/>
                <a:latin typeface="alegreya-sans"/>
              </a:rPr>
              <a:t>aangetoont</a:t>
            </a:r>
            <a:r>
              <a:rPr lang="nl-NL" b="0" i="0" dirty="0">
                <a:solidFill>
                  <a:srgbClr val="373636"/>
                </a:solidFill>
                <a:effectLst/>
                <a:latin typeface="alegreya-sans"/>
              </a:rPr>
              <a:t> ten opzichte van placebo, niet ten opzichte van </a:t>
            </a:r>
            <a:r>
              <a:rPr lang="nl-NL" b="0" i="0" dirty="0" err="1">
                <a:solidFill>
                  <a:srgbClr val="373636"/>
                </a:solidFill>
                <a:effectLst/>
                <a:latin typeface="alegreya-sans"/>
              </a:rPr>
              <a:t>TCA’s</a:t>
            </a:r>
            <a:r>
              <a:rPr lang="nl-NL" b="0" i="0" dirty="0">
                <a:solidFill>
                  <a:srgbClr val="373636"/>
                </a:solidFill>
                <a:effectLst/>
                <a:latin typeface="alegreya-sans"/>
              </a:rPr>
              <a:t> en andere spasmolytica. </a:t>
            </a:r>
          </a:p>
          <a:p>
            <a:r>
              <a:rPr lang="nl-NL" b="0" i="0" dirty="0">
                <a:solidFill>
                  <a:srgbClr val="373636"/>
                </a:solidFill>
                <a:effectLst/>
                <a:latin typeface="alegreya-sans"/>
              </a:rPr>
              <a:t>Patiënten ervaren vaak bijwerkingen (oprispingen, pepermuntsmaak, maagzuur), maar die zijn meestal mild en verdwijnen snel als het middel gestopt wordt.</a:t>
            </a:r>
          </a:p>
          <a:p>
            <a:r>
              <a:rPr lang="nl-NL" b="0" i="0" dirty="0">
                <a:solidFill>
                  <a:srgbClr val="373636"/>
                </a:solidFill>
                <a:effectLst/>
                <a:latin typeface="alegreya-sans"/>
              </a:rPr>
              <a:t>De kosten zijn in 2022 ongeveer € 16 voor 60 capsules (gemiddelde hoeveelheid voor ongeveer 1 maand). Na ongeveer 2 maanden weet de patiënt of het middel werkt. </a:t>
            </a:r>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27</a:t>
            </a:fld>
            <a:endParaRPr lang="nl-NL"/>
          </a:p>
        </p:txBody>
      </p:sp>
    </p:spTree>
    <p:extLst>
      <p:ext uri="{BB962C8B-B14F-4D97-AF65-F5344CB8AC3E}">
        <p14:creationId xmlns:p14="http://schemas.microsoft.com/office/powerpoint/2010/main" val="112798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006D8C"/>
                </a:solidFill>
                <a:effectLst/>
                <a:latin typeface="century-gothic"/>
              </a:rPr>
              <a:t>Misselijkheid</a:t>
            </a:r>
            <a:r>
              <a:rPr lang="nl-NL" b="0" i="0" dirty="0">
                <a:solidFill>
                  <a:srgbClr val="006D8C"/>
                </a:solidFill>
                <a:effectLst/>
                <a:latin typeface="century-gothic"/>
              </a:rPr>
              <a:t> is een subjectieve gewaarwording die moeilijk valt te definiëren. Het is een onaangenaam gevoel in de buik, vaak gepaard gaande met ziektegevoel, geen zin in eten en (aandrang tot) braken.</a:t>
            </a:r>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4</a:t>
            </a:fld>
            <a:endParaRPr lang="nl-NL"/>
          </a:p>
        </p:txBody>
      </p:sp>
    </p:spTree>
    <p:extLst>
      <p:ext uri="{BB962C8B-B14F-4D97-AF65-F5344CB8AC3E}">
        <p14:creationId xmlns:p14="http://schemas.microsoft.com/office/powerpoint/2010/main" val="32171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https://www.venvn.nl/media/tzopk3tu/misselijkheid-en-braken.pdf  </a:t>
            </a:r>
          </a:p>
          <a:p>
            <a:endParaRPr lang="nl-NL" dirty="0"/>
          </a:p>
          <a:p>
            <a:r>
              <a:rPr lang="nl-NL" dirty="0"/>
              <a:t>Het optreden van misselijkheid en braken wordt gereguleerd door het braakcentrum (nucleus tractus </a:t>
            </a:r>
            <a:r>
              <a:rPr lang="nl-NL" dirty="0" err="1"/>
              <a:t>solitarius</a:t>
            </a:r>
            <a:r>
              <a:rPr lang="nl-NL" dirty="0"/>
              <a:t> en nucleus </a:t>
            </a:r>
            <a:r>
              <a:rPr lang="nl-NL" dirty="0" err="1"/>
              <a:t>dorsalis</a:t>
            </a:r>
            <a:r>
              <a:rPr lang="nl-NL" dirty="0"/>
              <a:t> </a:t>
            </a:r>
            <a:r>
              <a:rPr lang="nl-NL" dirty="0" err="1"/>
              <a:t>nervi</a:t>
            </a:r>
            <a:r>
              <a:rPr lang="nl-NL" dirty="0"/>
              <a:t> </a:t>
            </a:r>
            <a:r>
              <a:rPr lang="nl-NL" dirty="0" err="1"/>
              <a:t>vagi</a:t>
            </a:r>
            <a:r>
              <a:rPr lang="nl-NL" dirty="0"/>
              <a:t>), gelokaliseerd in de hersenstam (zie figuur 1). Hierbij zijn verschillende neurotransmitters en receptoren betrokken: dopamine (dopamine-2 of D2-receptor), serotonine (serotonine (5HT2- of 5HT3)-receptor, acetylcholine (acetylcholine- of </a:t>
            </a:r>
            <a:r>
              <a:rPr lang="nl-NL" dirty="0" err="1"/>
              <a:t>muscarine</a:t>
            </a:r>
            <a:r>
              <a:rPr lang="nl-NL" dirty="0"/>
              <a:t>-receptor), histamine (histamine- of H1-receptor), </a:t>
            </a:r>
            <a:r>
              <a:rPr lang="nl-NL" dirty="0" err="1"/>
              <a:t>substance</a:t>
            </a:r>
            <a:r>
              <a:rPr lang="nl-NL" dirty="0"/>
              <a:t> P (neurokinine-1 of NK1-receptor) en gamma-</a:t>
            </a:r>
            <a:r>
              <a:rPr lang="nl-NL" dirty="0" err="1"/>
              <a:t>aminoboterzuur</a:t>
            </a:r>
            <a:r>
              <a:rPr lang="nl-NL" dirty="0"/>
              <a:t> (gamma-</a:t>
            </a:r>
            <a:r>
              <a:rPr lang="nl-NL" dirty="0" err="1"/>
              <a:t>aminoboterzuur</a:t>
            </a:r>
            <a:r>
              <a:rPr lang="nl-NL" dirty="0"/>
              <a:t>(GABA)-receptor). De belangrijkste aanvoerende banen zijn afkomstig van: • de nervus vagus de chemoreceptor triggerzone, eveneens gelokaliseerd in de hersenstam (area </a:t>
            </a:r>
            <a:r>
              <a:rPr lang="nl-NL" dirty="0" err="1"/>
              <a:t>postrema</a:t>
            </a:r>
            <a:r>
              <a:rPr lang="nl-NL" dirty="0"/>
              <a:t>), maar buiten de bloed-hersenbarrière • • het evenwichtsorgaan • hogere corticale centra Perifere stimulatie van chemo- en </a:t>
            </a:r>
            <a:r>
              <a:rPr lang="nl-NL" dirty="0" err="1"/>
              <a:t>mechanoreceptoren</a:t>
            </a:r>
            <a:r>
              <a:rPr lang="nl-NL" dirty="0"/>
              <a:t> in maag, darm, lever en peritoneum kan via de nervus vagus aanleiding geven tot activatie van het braakcentrum. Medicamenten en metabole afwijkingen (bijvoorbeeld </a:t>
            </a:r>
            <a:r>
              <a:rPr lang="nl-NL" dirty="0" err="1"/>
              <a:t>hypercalciëmie</a:t>
            </a:r>
            <a:r>
              <a:rPr lang="nl-NL" dirty="0"/>
              <a:t> of nierinsufficiëntie) kunnen via centrale stimulatie van de receptoren in de chemoreceptor triggerzone het braakcentrum activeren. Vestibulaire en cerebrale/psychogene factoren oefenen hun invloed uit via de aanvoerende banen vanuit respectievelijk het evenwichtsorgaan en de cortex cerebri.</a:t>
            </a:r>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5</a:t>
            </a:fld>
            <a:endParaRPr lang="nl-NL"/>
          </a:p>
        </p:txBody>
      </p:sp>
    </p:spTree>
    <p:extLst>
      <p:ext uri="{BB962C8B-B14F-4D97-AF65-F5344CB8AC3E}">
        <p14:creationId xmlns:p14="http://schemas.microsoft.com/office/powerpoint/2010/main" val="380366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6</a:t>
            </a:fld>
            <a:endParaRPr lang="nl-NL"/>
          </a:p>
        </p:txBody>
      </p:sp>
    </p:spTree>
    <p:extLst>
      <p:ext uri="{BB962C8B-B14F-4D97-AF65-F5344CB8AC3E}">
        <p14:creationId xmlns:p14="http://schemas.microsoft.com/office/powerpoint/2010/main" val="170712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Kan me voorstellen dat dit een relatieve contra-indicatie is, en we gezien palliatieve fase keuzes maken en deze contra-indicatie dus als relatief zien? Niet benoemen in formularium. </a:t>
            </a:r>
          </a:p>
          <a:p>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7</a:t>
            </a:fld>
            <a:endParaRPr lang="nl-NL"/>
          </a:p>
        </p:txBody>
      </p:sp>
    </p:spTree>
    <p:extLst>
      <p:ext uri="{BB962C8B-B14F-4D97-AF65-F5344CB8AC3E}">
        <p14:creationId xmlns:p14="http://schemas.microsoft.com/office/powerpoint/2010/main" val="70143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rode is in NHG benoemd wat nog niet in formularium opgenomen is.</a:t>
            </a:r>
          </a:p>
          <a:p>
            <a:r>
              <a:rPr lang="nl-NL" dirty="0"/>
              <a:t>* Kan me voorstellen dat dit een relatieve contra-indicatie is, en we gezien palliatieve fase keuzes maken en deze contra-indicatie dus als relatief zien? Niet benoemen in formularium. </a:t>
            </a:r>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8</a:t>
            </a:fld>
            <a:endParaRPr lang="nl-NL"/>
          </a:p>
        </p:txBody>
      </p:sp>
    </p:spTree>
    <p:extLst>
      <p:ext uri="{BB962C8B-B14F-4D97-AF65-F5344CB8AC3E}">
        <p14:creationId xmlns:p14="http://schemas.microsoft.com/office/powerpoint/2010/main" val="254517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Apotheker: </a:t>
            </a:r>
          </a:p>
          <a:p>
            <a:r>
              <a:rPr lang="nl-NL" sz="1800" dirty="0">
                <a:solidFill>
                  <a:srgbClr val="005682"/>
                </a:solidFill>
                <a:effectLst/>
                <a:latin typeface="Arial" panose="020B0604020202020204" pitchFamily="34" charset="0"/>
                <a:ea typeface="Calibri" panose="020F0502020204030204" pitchFamily="34" charset="0"/>
              </a:rPr>
              <a:t>Metoclopramide Bij verminderde nierfunctie bij volwassenen:</a:t>
            </a:r>
            <a:endParaRPr lang="nl-NL" sz="1800" dirty="0">
              <a:effectLst/>
              <a:latin typeface="Calibri" panose="020F0502020204030204" pitchFamily="34" charset="0"/>
              <a:ea typeface="Calibri" panose="020F0502020204030204" pitchFamily="34" charset="0"/>
            </a:endParaRPr>
          </a:p>
          <a:p>
            <a:r>
              <a:rPr lang="nl-NL" sz="1800" dirty="0">
                <a:solidFill>
                  <a:srgbClr val="202A38"/>
                </a:solidFill>
                <a:effectLst/>
                <a:latin typeface="Arial" panose="020B0604020202020204" pitchFamily="34" charset="0"/>
                <a:ea typeface="Calibri" panose="020F0502020204030204" pitchFamily="34" charset="0"/>
              </a:rPr>
              <a:t>creatinineklaring 10-50 ml/min: 50% van de standaarddosering;</a:t>
            </a:r>
            <a:endParaRPr lang="nl-NL" sz="1800" dirty="0">
              <a:effectLst/>
              <a:latin typeface="Calibri" panose="020F0502020204030204" pitchFamily="34" charset="0"/>
              <a:ea typeface="Calibri" panose="020F0502020204030204" pitchFamily="34" charset="0"/>
            </a:endParaRPr>
          </a:p>
          <a:p>
            <a:r>
              <a:rPr lang="nl-NL" sz="1800" dirty="0">
                <a:solidFill>
                  <a:srgbClr val="202A38"/>
                </a:solidFill>
                <a:effectLst/>
                <a:latin typeface="Arial" panose="020B0604020202020204" pitchFamily="34" charset="0"/>
                <a:ea typeface="Calibri" panose="020F0502020204030204" pitchFamily="34" charset="0"/>
              </a:rPr>
              <a:t>creatinineklaring kleiner dan 10 ml/min: 25% van de standaarddosering</a:t>
            </a:r>
          </a:p>
          <a:p>
            <a:r>
              <a:rPr lang="nl-NL" sz="1800" dirty="0">
                <a:solidFill>
                  <a:srgbClr val="202A38"/>
                </a:solidFill>
                <a:effectLst/>
                <a:latin typeface="Arial" panose="020B0604020202020204" pitchFamily="34" charset="0"/>
                <a:ea typeface="Calibri" panose="020F0502020204030204" pitchFamily="34" charset="0"/>
              </a:rPr>
              <a:t>Kies ook een zo’n laag mogelijk effectieve dosering. </a:t>
            </a:r>
          </a:p>
          <a:p>
            <a:endParaRPr lang="nl-NL" sz="1800" dirty="0">
              <a:solidFill>
                <a:srgbClr val="202A38"/>
              </a:solidFill>
              <a:effectLst/>
              <a:latin typeface="Arial" panose="020B0604020202020204" pitchFamily="34" charset="0"/>
            </a:endParaRPr>
          </a:p>
          <a:p>
            <a:r>
              <a:rPr lang="nl-NL" sz="1800" dirty="0">
                <a:solidFill>
                  <a:srgbClr val="202A38"/>
                </a:solidFill>
                <a:effectLst/>
                <a:latin typeface="Arial" panose="020B0604020202020204" pitchFamily="34" charset="0"/>
              </a:rPr>
              <a:t>Domperidon:</a:t>
            </a:r>
          </a:p>
          <a:p>
            <a:r>
              <a:rPr lang="nl-NL" sz="1800" dirty="0">
                <a:solidFill>
                  <a:srgbClr val="202A38"/>
                </a:solidFill>
                <a:effectLst/>
                <a:latin typeface="Arial" panose="020B0604020202020204" pitchFamily="34" charset="0"/>
              </a:rPr>
              <a:t> NHG geeft aan; aanpassing bij </a:t>
            </a:r>
            <a:r>
              <a:rPr lang="nl-NL" sz="1800" dirty="0" err="1">
                <a:solidFill>
                  <a:srgbClr val="202A38"/>
                </a:solidFill>
                <a:effectLst/>
                <a:latin typeface="Arial" panose="020B0604020202020204" pitchFamily="34" charset="0"/>
              </a:rPr>
              <a:t>eGFR</a:t>
            </a:r>
            <a:r>
              <a:rPr lang="nl-NL" sz="1800" dirty="0">
                <a:solidFill>
                  <a:srgbClr val="202A38"/>
                </a:solidFill>
                <a:effectLst/>
                <a:latin typeface="Arial" panose="020B0604020202020204" pitchFamily="34" charset="0"/>
              </a:rPr>
              <a:t> &lt; 50 verlagen naar 1-2 </a:t>
            </a:r>
            <a:r>
              <a:rPr lang="nl-NL" sz="1800" dirty="0" err="1">
                <a:solidFill>
                  <a:srgbClr val="202A38"/>
                </a:solidFill>
                <a:effectLst/>
                <a:latin typeface="Arial" panose="020B0604020202020204" pitchFamily="34" charset="0"/>
              </a:rPr>
              <a:t>dd</a:t>
            </a:r>
            <a:r>
              <a:rPr lang="nl-NL" sz="1800" dirty="0">
                <a:solidFill>
                  <a:srgbClr val="202A38"/>
                </a:solidFill>
                <a:effectLst/>
                <a:latin typeface="Arial" panose="020B0604020202020204" pitchFamily="34" charset="0"/>
              </a:rPr>
              <a:t> 10mg. Echter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dirty="0">
                <a:solidFill>
                  <a:srgbClr val="202A38"/>
                </a:solidFill>
                <a:effectLst/>
                <a:latin typeface="Arial" panose="020B0604020202020204" pitchFamily="34" charset="0"/>
              </a:rPr>
              <a:t>Apotheker zegt </a:t>
            </a:r>
            <a:r>
              <a:rPr lang="nl-NL" sz="1800" b="1" dirty="0">
                <a:solidFill>
                  <a:srgbClr val="202A38"/>
                </a:solidFill>
                <a:effectLst/>
                <a:latin typeface="Arial" panose="020B0604020202020204" pitchFamily="34" charset="0"/>
                <a:ea typeface="Calibri" panose="020F0502020204030204" pitchFamily="34" charset="0"/>
              </a:rPr>
              <a:t>Bij verminderde nierfunctie is aanpassing van de dosering niet noodzakelijk.</a:t>
            </a:r>
            <a:endParaRPr lang="nl-NL" sz="1800" b="1" dirty="0">
              <a:effectLst/>
              <a:latin typeface="Times New Roman" panose="02020603050405020304" pitchFamily="18"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10</a:t>
            </a:fld>
            <a:endParaRPr lang="nl-NL"/>
          </a:p>
        </p:txBody>
      </p:sp>
    </p:spTree>
    <p:extLst>
      <p:ext uri="{BB962C8B-B14F-4D97-AF65-F5344CB8AC3E}">
        <p14:creationId xmlns:p14="http://schemas.microsoft.com/office/powerpoint/2010/main" val="357687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Prokinetica</a:t>
            </a:r>
            <a:r>
              <a:rPr lang="nl-NL" dirty="0"/>
              <a:t> (metoclopramide, domperidon) bevorderen de maagontlediging door blokkade van D2-receptoren in de maagwand; metoclopramide activeert bovendien receptoren in de maagwand, waardoor acetylcholine vrijkomt, hetgeen de maagontlediging verder bevordert.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a:t>
            </a:r>
            <a:r>
              <a:rPr lang="nl-NL" dirty="0" err="1"/>
              <a:t>gastroparese</a:t>
            </a:r>
            <a:r>
              <a:rPr lang="nl-NL" dirty="0"/>
              <a:t> -&gt; </a:t>
            </a:r>
            <a:r>
              <a:rPr lang="nl-NL" dirty="0" err="1"/>
              <a:t>prokinetica</a:t>
            </a:r>
            <a:r>
              <a:rPr lang="nl-NL" dirty="0"/>
              <a:t> (metoclopramide, domperidon) bevorderen de maagontlediging door blokkade van D2-receptoren in de maagwand; metoclopramide activeert bovendien receptoren in de maagwand, waardoor acetylcholine vrijkomt, hetgeen de maagontlediging verder bevordert. </a:t>
            </a:r>
          </a:p>
          <a:p>
            <a:endParaRPr lang="nl-NL" dirty="0"/>
          </a:p>
          <a:p>
            <a:r>
              <a:rPr lang="nl-NL" dirty="0" err="1"/>
              <a:t>Ondansetron</a:t>
            </a:r>
            <a:r>
              <a:rPr lang="nl-NL" dirty="0"/>
              <a:t>, </a:t>
            </a:r>
            <a:r>
              <a:rPr lang="nl-NL" dirty="0" err="1"/>
              <a:t>granisetron</a:t>
            </a:r>
            <a:r>
              <a:rPr lang="nl-NL" dirty="0"/>
              <a:t> -&gt; Terminaal nierfalen 1</a:t>
            </a:r>
            <a:r>
              <a:rPr lang="nl-NL" baseline="30000" dirty="0"/>
              <a:t>e</a:t>
            </a:r>
            <a:r>
              <a:rPr lang="nl-NL" dirty="0"/>
              <a:t> keus. </a:t>
            </a:r>
          </a:p>
          <a:p>
            <a:r>
              <a:rPr lang="nl-NL" dirty="0"/>
              <a:t>Vestibulaire oorzaken -&gt; Scopolamine</a:t>
            </a:r>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13</a:t>
            </a:fld>
            <a:endParaRPr lang="nl-NL"/>
          </a:p>
        </p:txBody>
      </p:sp>
    </p:spTree>
    <p:extLst>
      <p:ext uri="{BB962C8B-B14F-4D97-AF65-F5344CB8AC3E}">
        <p14:creationId xmlns:p14="http://schemas.microsoft.com/office/powerpoint/2010/main" val="1509621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Nunito" panose="020B0604020202020204" pitchFamily="2" charset="0"/>
              </a:rPr>
              <a:t>Het syndroom van </a:t>
            </a:r>
            <a:r>
              <a:rPr lang="nl-NL" b="0" i="0" dirty="0" err="1">
                <a:solidFill>
                  <a:srgbClr val="000000"/>
                </a:solidFill>
                <a:effectLst/>
                <a:latin typeface="Nunito" panose="020B0604020202020204" pitchFamily="2" charset="0"/>
              </a:rPr>
              <a:t>Zollinger-Ellison</a:t>
            </a:r>
            <a:r>
              <a:rPr lang="nl-NL" b="0" i="0" dirty="0">
                <a:solidFill>
                  <a:srgbClr val="000000"/>
                </a:solidFill>
                <a:effectLst/>
                <a:latin typeface="Nunito" panose="020B0604020202020204" pitchFamily="2" charset="0"/>
              </a:rPr>
              <a:t> is een zeldzame, ernstige aandoening met kleine tumoren in de dunne darm (twaalfvingerige darm) of alvleesklier. Deze tumoren worden </a:t>
            </a:r>
            <a:r>
              <a:rPr lang="nl-NL" b="0" i="0" dirty="0" err="1">
                <a:solidFill>
                  <a:srgbClr val="000000"/>
                </a:solidFill>
                <a:effectLst/>
                <a:latin typeface="Nunito" panose="020B0604020202020204" pitchFamily="2" charset="0"/>
              </a:rPr>
              <a:t>neuro-endocriene</a:t>
            </a:r>
            <a:r>
              <a:rPr lang="nl-NL" b="0" i="0" dirty="0">
                <a:solidFill>
                  <a:srgbClr val="000000"/>
                </a:solidFill>
                <a:effectLst/>
                <a:latin typeface="Nunito" panose="020B0604020202020204" pitchFamily="2" charset="0"/>
              </a:rPr>
              <a:t> tumoren genoemd (NET). Deze tumoren produceren het hormoon </a:t>
            </a:r>
            <a:r>
              <a:rPr lang="nl-NL" b="0" i="0" dirty="0" err="1">
                <a:solidFill>
                  <a:srgbClr val="000000"/>
                </a:solidFill>
                <a:effectLst/>
                <a:latin typeface="Nunito" panose="020B0604020202020204" pitchFamily="2" charset="0"/>
              </a:rPr>
              <a:t>gastrine</a:t>
            </a:r>
            <a:r>
              <a:rPr lang="nl-NL" b="0" i="0" dirty="0">
                <a:solidFill>
                  <a:srgbClr val="000000"/>
                </a:solidFill>
                <a:effectLst/>
                <a:latin typeface="Nunito" panose="020B0604020202020204" pitchFamily="2" charset="0"/>
              </a:rPr>
              <a:t>. </a:t>
            </a:r>
            <a:r>
              <a:rPr lang="nl-NL" b="0" i="0" dirty="0" err="1">
                <a:solidFill>
                  <a:srgbClr val="000000"/>
                </a:solidFill>
                <a:effectLst/>
                <a:latin typeface="Nunito" panose="020B0604020202020204" pitchFamily="2" charset="0"/>
              </a:rPr>
              <a:t>Gastrine</a:t>
            </a:r>
            <a:r>
              <a:rPr lang="nl-NL" b="0" i="0" dirty="0">
                <a:solidFill>
                  <a:srgbClr val="000000"/>
                </a:solidFill>
                <a:effectLst/>
                <a:latin typeface="Nunito" panose="020B0604020202020204" pitchFamily="2" charset="0"/>
              </a:rPr>
              <a:t> zet de  maag aan tot overmatige productie van maagzuur. Hierdoor kunnen ernstige zweren in de slokdarm, maag en dunne darm ontstaan.</a:t>
            </a:r>
            <a:endParaRPr lang="nl-NL" dirty="0"/>
          </a:p>
        </p:txBody>
      </p:sp>
      <p:sp>
        <p:nvSpPr>
          <p:cNvPr id="4" name="Tijdelijke aanduiding voor dianummer 3"/>
          <p:cNvSpPr>
            <a:spLocks noGrp="1"/>
          </p:cNvSpPr>
          <p:nvPr>
            <p:ph type="sldNum" sz="quarter" idx="5"/>
          </p:nvPr>
        </p:nvSpPr>
        <p:spPr/>
        <p:txBody>
          <a:bodyPr/>
          <a:lstStyle/>
          <a:p>
            <a:fld id="{2B9AA613-BF5B-4BD5-9F19-9752E89E6E02}" type="slidenum">
              <a:rPr lang="nl-NL" smtClean="0"/>
              <a:t>19</a:t>
            </a:fld>
            <a:endParaRPr lang="nl-NL"/>
          </a:p>
        </p:txBody>
      </p:sp>
    </p:spTree>
    <p:extLst>
      <p:ext uri="{BB962C8B-B14F-4D97-AF65-F5344CB8AC3E}">
        <p14:creationId xmlns:p14="http://schemas.microsoft.com/office/powerpoint/2010/main" val="404193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90C95-29D3-7ED1-F191-9940F3B9785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63A1833-DF67-9CBE-1D49-BCEDFFFCB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4081CE0-EC73-4B7C-E39D-9546B1D206D8}"/>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5" name="Tijdelijke aanduiding voor voettekst 4">
            <a:extLst>
              <a:ext uri="{FF2B5EF4-FFF2-40B4-BE49-F238E27FC236}">
                <a16:creationId xmlns:a16="http://schemas.microsoft.com/office/drawing/2014/main" id="{2A608F34-470D-DFA9-52F4-01670E83AF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6784AC-C9BE-70B7-7CAA-69D9F88FDFFF}"/>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428394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52F17-8B58-B8D2-45C3-ACDFC2D28C6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9611DCC-868B-3046-571E-7F4FF2E43E9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372485-AB91-6016-B3D2-CA2F682C9526}"/>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5" name="Tijdelijke aanduiding voor voettekst 4">
            <a:extLst>
              <a:ext uri="{FF2B5EF4-FFF2-40B4-BE49-F238E27FC236}">
                <a16:creationId xmlns:a16="http://schemas.microsoft.com/office/drawing/2014/main" id="{AC3A1889-6F3A-5C48-9429-CC81E56E6F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304937-D24F-42AB-A711-A46C6B820490}"/>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163128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DF2BBDF-2576-3768-22EE-AC77A5DA779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85B0F84-A63E-B48E-65E8-0865EB432B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A77684-DC13-CD91-0098-6331ECD9DA07}"/>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5" name="Tijdelijke aanduiding voor voettekst 4">
            <a:extLst>
              <a:ext uri="{FF2B5EF4-FFF2-40B4-BE49-F238E27FC236}">
                <a16:creationId xmlns:a16="http://schemas.microsoft.com/office/drawing/2014/main" id="{992EFAB0-4257-B94A-806D-25CBD2A9E8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1CAABD-58A0-8A59-B1C7-E218E30757DD}"/>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35276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CF015-93B6-3B6B-FCD1-9BE694FFC2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5ED95A7-D0B9-BFBA-2E76-DB6204576C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D8A828-A1A6-1CF0-B804-D4B9726B5663}"/>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5" name="Tijdelijke aanduiding voor voettekst 4">
            <a:extLst>
              <a:ext uri="{FF2B5EF4-FFF2-40B4-BE49-F238E27FC236}">
                <a16:creationId xmlns:a16="http://schemas.microsoft.com/office/drawing/2014/main" id="{807D03F7-6F5C-3A46-9AD3-B2909ABB71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814D7F-6575-8EB8-80F4-6345402E1F23}"/>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270303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95F2F-EBED-484F-1D53-8B62405426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6FB316E-9774-A710-21D3-FC07A3E918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700976-3342-3CAA-704C-E47FDA6EEAED}"/>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5" name="Tijdelijke aanduiding voor voettekst 4">
            <a:extLst>
              <a:ext uri="{FF2B5EF4-FFF2-40B4-BE49-F238E27FC236}">
                <a16:creationId xmlns:a16="http://schemas.microsoft.com/office/drawing/2014/main" id="{B5DF3E16-A5F5-CEC4-DF23-61DEC0D1B5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C1644B-C192-F6B4-C527-9E874074A7DF}"/>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260444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4C11F-FE10-691A-178A-2F286C17D4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CB3C419-F1F6-289E-20C0-7242969F8CD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A124C0B-2A84-77A4-8612-A82CB7D93E2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84D93D0-7522-9D63-98F8-C72EE5811C97}"/>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6" name="Tijdelijke aanduiding voor voettekst 5">
            <a:extLst>
              <a:ext uri="{FF2B5EF4-FFF2-40B4-BE49-F238E27FC236}">
                <a16:creationId xmlns:a16="http://schemas.microsoft.com/office/drawing/2014/main" id="{FDAF3E60-87DA-144C-B92E-B074F59E88D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423D3E-8ED5-D012-7292-10F43365EA5C}"/>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304246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21186-325C-A482-E659-A824979CD5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3059D2-D837-B5A6-0607-B23E54211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0B8356-2CC3-7F45-8DEE-1AA40479E63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14F307E-4FBB-6580-539C-1981D8D17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CBDDEBF-8482-7E54-F0D8-4DB102BF962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BF96D1-5CC4-BA52-78BE-E431DB612FD6}"/>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8" name="Tijdelijke aanduiding voor voettekst 7">
            <a:extLst>
              <a:ext uri="{FF2B5EF4-FFF2-40B4-BE49-F238E27FC236}">
                <a16:creationId xmlns:a16="http://schemas.microsoft.com/office/drawing/2014/main" id="{262739FC-265E-9B9F-F98B-DF7A42E77C6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C610ABA-15F8-24E9-B33F-502FCE707EB1}"/>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199057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02F5E-B8A8-15D0-F00D-07B906736E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360920-A23C-58EC-1B91-13041E9C2FC0}"/>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4" name="Tijdelijke aanduiding voor voettekst 3">
            <a:extLst>
              <a:ext uri="{FF2B5EF4-FFF2-40B4-BE49-F238E27FC236}">
                <a16:creationId xmlns:a16="http://schemas.microsoft.com/office/drawing/2014/main" id="{B45EFF92-594A-FBF2-974D-6BB7F3ED39C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A4DFB85-AEFE-E4FD-2D7E-95BF09E21994}"/>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387674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8611478-8218-35C9-EBE3-1524A7C7F4D2}"/>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3" name="Tijdelijke aanduiding voor voettekst 2">
            <a:extLst>
              <a:ext uri="{FF2B5EF4-FFF2-40B4-BE49-F238E27FC236}">
                <a16:creationId xmlns:a16="http://schemas.microsoft.com/office/drawing/2014/main" id="{239FBF8D-5B11-6455-5BB6-00E5CAB6F34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6085475-A8F2-79B6-4501-605C6FFA50E3}"/>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412251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7189-4D37-B2F9-2576-E7DC622F4C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A168FF5-4244-15DF-8FEF-D0A2287F5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653690B-BF2D-51C7-2458-2EF58C50F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BD5401-CB28-8204-6CE1-D4C627619266}"/>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6" name="Tijdelijke aanduiding voor voettekst 5">
            <a:extLst>
              <a:ext uri="{FF2B5EF4-FFF2-40B4-BE49-F238E27FC236}">
                <a16:creationId xmlns:a16="http://schemas.microsoft.com/office/drawing/2014/main" id="{BBDC6FC4-59B1-1CFB-64B6-1684D86339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7D9A86-D3D4-1D46-1C73-31D4A9C93014}"/>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318490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21768-A3BA-822C-0FBA-CF6B5BCD93B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33A1D6D-F3BA-0015-E45A-CDB8D0517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EA40EA-3E9A-E365-A72A-98A4727CF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D76398-C468-E1BF-E009-75E79EA86AD4}"/>
              </a:ext>
            </a:extLst>
          </p:cNvPr>
          <p:cNvSpPr>
            <a:spLocks noGrp="1"/>
          </p:cNvSpPr>
          <p:nvPr>
            <p:ph type="dt" sz="half" idx="10"/>
          </p:nvPr>
        </p:nvSpPr>
        <p:spPr/>
        <p:txBody>
          <a:bodyPr/>
          <a:lstStyle/>
          <a:p>
            <a:fld id="{AF33D976-EC21-44BF-81B8-892FF4FBE7D8}" type="datetimeFigureOut">
              <a:rPr lang="nl-NL" smtClean="0"/>
              <a:t>4-6-2023</a:t>
            </a:fld>
            <a:endParaRPr lang="nl-NL"/>
          </a:p>
        </p:txBody>
      </p:sp>
      <p:sp>
        <p:nvSpPr>
          <p:cNvPr id="6" name="Tijdelijke aanduiding voor voettekst 5">
            <a:extLst>
              <a:ext uri="{FF2B5EF4-FFF2-40B4-BE49-F238E27FC236}">
                <a16:creationId xmlns:a16="http://schemas.microsoft.com/office/drawing/2014/main" id="{E5824E16-CA48-C797-0970-73FBFC2C1C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57E298-5369-3959-63E5-BF8ABADB79FF}"/>
              </a:ext>
            </a:extLst>
          </p:cNvPr>
          <p:cNvSpPr>
            <a:spLocks noGrp="1"/>
          </p:cNvSpPr>
          <p:nvPr>
            <p:ph type="sldNum" sz="quarter" idx="12"/>
          </p:nvPr>
        </p:nvSpPr>
        <p:spPr/>
        <p:txBody>
          <a:bodyPr/>
          <a:lstStyle/>
          <a:p>
            <a:fld id="{14AA27B5-B96B-4193-B9C0-A09E3E974C90}" type="slidenum">
              <a:rPr lang="nl-NL" smtClean="0"/>
              <a:t>‹nr.›</a:t>
            </a:fld>
            <a:endParaRPr lang="nl-NL"/>
          </a:p>
        </p:txBody>
      </p:sp>
    </p:spTree>
    <p:extLst>
      <p:ext uri="{BB962C8B-B14F-4D97-AF65-F5344CB8AC3E}">
        <p14:creationId xmlns:p14="http://schemas.microsoft.com/office/powerpoint/2010/main" val="322586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44DC46C-E558-563F-59B3-476231745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2FAD84D-4D6C-0669-6FE2-79EC4200E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061EBC-3076-75F9-2A05-F4C506D94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3D976-EC21-44BF-81B8-892FF4FBE7D8}" type="datetimeFigureOut">
              <a:rPr lang="nl-NL" smtClean="0"/>
              <a:t>4-6-2023</a:t>
            </a:fld>
            <a:endParaRPr lang="nl-NL"/>
          </a:p>
        </p:txBody>
      </p:sp>
      <p:sp>
        <p:nvSpPr>
          <p:cNvPr id="5" name="Tijdelijke aanduiding voor voettekst 4">
            <a:extLst>
              <a:ext uri="{FF2B5EF4-FFF2-40B4-BE49-F238E27FC236}">
                <a16:creationId xmlns:a16="http://schemas.microsoft.com/office/drawing/2014/main" id="{72C6F4E5-2534-4F32-5B11-8472DDE36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CF7BDF6-E5C0-0546-F194-1E25E5A3F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A27B5-B96B-4193-B9C0-A09E3E974C90}" type="slidenum">
              <a:rPr lang="nl-NL" smtClean="0"/>
              <a:t>‹nr.›</a:t>
            </a:fld>
            <a:endParaRPr lang="nl-NL"/>
          </a:p>
        </p:txBody>
      </p:sp>
    </p:spTree>
    <p:extLst>
      <p:ext uri="{BB962C8B-B14F-4D97-AF65-F5344CB8AC3E}">
        <p14:creationId xmlns:p14="http://schemas.microsoft.com/office/powerpoint/2010/main" val="3581672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13">
            <a:extLst>
              <a:ext uri="{FF2B5EF4-FFF2-40B4-BE49-F238E27FC236}">
                <a16:creationId xmlns:a16="http://schemas.microsoft.com/office/drawing/2014/main" id="{CEBA909C-4BF1-43B3-A191-1F6BD1F81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C85ED8-18A4-9DE4-5C9E-959D9C8F7C4A}"/>
              </a:ext>
            </a:extLst>
          </p:cNvPr>
          <p:cNvSpPr>
            <a:spLocks noGrp="1"/>
          </p:cNvSpPr>
          <p:nvPr>
            <p:ph type="ctrTitle"/>
          </p:nvPr>
        </p:nvSpPr>
        <p:spPr>
          <a:xfrm>
            <a:off x="831988" y="4072042"/>
            <a:ext cx="6164078" cy="2057045"/>
          </a:xfrm>
        </p:spPr>
        <p:txBody>
          <a:bodyPr anchor="ctr">
            <a:normAutofit/>
          </a:bodyPr>
          <a:lstStyle/>
          <a:p>
            <a:pPr algn="l"/>
            <a:br>
              <a:rPr lang="nl-NL" sz="2900" dirty="0"/>
            </a:br>
            <a:r>
              <a:rPr lang="nl-NL" sz="2900" b="1" dirty="0"/>
              <a:t>FTO</a:t>
            </a:r>
            <a:br>
              <a:rPr lang="nl-NL" sz="2900" dirty="0"/>
            </a:br>
            <a:r>
              <a:rPr lang="nl-NL" sz="2900" dirty="0"/>
              <a:t>Tractus </a:t>
            </a:r>
            <a:r>
              <a:rPr lang="nl-NL" sz="2900" dirty="0" err="1"/>
              <a:t>Digestivus</a:t>
            </a:r>
            <a:br>
              <a:rPr lang="nl-NL" sz="2900" dirty="0"/>
            </a:br>
            <a:endParaRPr lang="nl-NL" sz="2900" dirty="0"/>
          </a:p>
        </p:txBody>
      </p:sp>
      <p:sp>
        <p:nvSpPr>
          <p:cNvPr id="3" name="Ondertitel 2">
            <a:extLst>
              <a:ext uri="{FF2B5EF4-FFF2-40B4-BE49-F238E27FC236}">
                <a16:creationId xmlns:a16="http://schemas.microsoft.com/office/drawing/2014/main" id="{C6EC482B-AE55-C710-3BEE-265592AE2CCF}"/>
              </a:ext>
            </a:extLst>
          </p:cNvPr>
          <p:cNvSpPr>
            <a:spLocks noGrp="1"/>
          </p:cNvSpPr>
          <p:nvPr>
            <p:ph type="subTitle" idx="1"/>
          </p:nvPr>
        </p:nvSpPr>
        <p:spPr>
          <a:xfrm>
            <a:off x="7188592" y="4072042"/>
            <a:ext cx="4165206" cy="2057044"/>
          </a:xfrm>
        </p:spPr>
        <p:txBody>
          <a:bodyPr anchor="ctr">
            <a:normAutofit/>
          </a:bodyPr>
          <a:lstStyle/>
          <a:p>
            <a:r>
              <a:rPr lang="nl-NL"/>
              <a:t>Florien Hakvoort / Valentina </a:t>
            </a:r>
            <a:r>
              <a:rPr lang="nl-NL" err="1"/>
              <a:t>Baranova</a:t>
            </a:r>
            <a:endParaRPr lang="nl-NL"/>
          </a:p>
          <a:p>
            <a:r>
              <a:rPr lang="nl-NL"/>
              <a:t>6-6-2023</a:t>
            </a:r>
          </a:p>
          <a:p>
            <a:r>
              <a:rPr lang="nl-NL"/>
              <a:t>Archipel Woonzorggroep</a:t>
            </a:r>
          </a:p>
        </p:txBody>
      </p:sp>
      <p:pic>
        <p:nvPicPr>
          <p:cNvPr id="4" name="Afbeelding 3">
            <a:extLst>
              <a:ext uri="{FF2B5EF4-FFF2-40B4-BE49-F238E27FC236}">
                <a16:creationId xmlns:a16="http://schemas.microsoft.com/office/drawing/2014/main" id="{05DF59F3-7C73-B216-2443-7D036EFA814B}"/>
              </a:ext>
            </a:extLst>
          </p:cNvPr>
          <p:cNvPicPr>
            <a:picLocks noChangeAspect="1"/>
          </p:cNvPicPr>
          <p:nvPr/>
        </p:nvPicPr>
        <p:blipFill rotWithShape="1">
          <a:blip r:embed="rId2"/>
          <a:srcRect t="2272" b="10580"/>
          <a:stretch/>
        </p:blipFill>
        <p:spPr>
          <a:xfrm>
            <a:off x="196704" y="174032"/>
            <a:ext cx="11814054" cy="3726295"/>
          </a:xfrm>
          <a:prstGeom prst="rect">
            <a:avLst/>
          </a:prstGeom>
        </p:spPr>
      </p:pic>
    </p:spTree>
    <p:extLst>
      <p:ext uri="{BB962C8B-B14F-4D97-AF65-F5344CB8AC3E}">
        <p14:creationId xmlns:p14="http://schemas.microsoft.com/office/powerpoint/2010/main" val="152072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5458B-BA79-CFC1-90EF-00D0D1554DE0}"/>
              </a:ext>
            </a:extLst>
          </p:cNvPr>
          <p:cNvSpPr>
            <a:spLocks noGrp="1"/>
          </p:cNvSpPr>
          <p:nvPr>
            <p:ph type="title"/>
          </p:nvPr>
        </p:nvSpPr>
        <p:spPr/>
        <p:txBody>
          <a:bodyPr/>
          <a:lstStyle/>
          <a:p>
            <a:pPr algn="ctr"/>
            <a:r>
              <a:rPr lang="nl-NL" dirty="0"/>
              <a:t>Misselijkheid en braken, </a:t>
            </a:r>
            <a:r>
              <a:rPr lang="nl-NL" sz="2400" dirty="0"/>
              <a:t>NHG 2022-12</a:t>
            </a:r>
            <a:endParaRPr lang="nl-NL" dirty="0"/>
          </a:p>
        </p:txBody>
      </p:sp>
      <p:sp>
        <p:nvSpPr>
          <p:cNvPr id="3" name="Tijdelijke aanduiding voor inhoud 2">
            <a:extLst>
              <a:ext uri="{FF2B5EF4-FFF2-40B4-BE49-F238E27FC236}">
                <a16:creationId xmlns:a16="http://schemas.microsoft.com/office/drawing/2014/main" id="{A81C509F-D7EA-0D27-5E3E-01F8664B71DE}"/>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61E60814-7554-2B55-CE3A-B1DAF3BF60CA}"/>
              </a:ext>
            </a:extLst>
          </p:cNvPr>
          <p:cNvPicPr>
            <a:picLocks noChangeAspect="1"/>
          </p:cNvPicPr>
          <p:nvPr/>
        </p:nvPicPr>
        <p:blipFill>
          <a:blip r:embed="rId3"/>
          <a:stretch>
            <a:fillRect/>
          </a:stretch>
        </p:blipFill>
        <p:spPr>
          <a:xfrm>
            <a:off x="838200" y="1825625"/>
            <a:ext cx="10290135" cy="5064396"/>
          </a:xfrm>
          <a:prstGeom prst="rect">
            <a:avLst/>
          </a:prstGeom>
        </p:spPr>
      </p:pic>
      <p:sp>
        <p:nvSpPr>
          <p:cNvPr id="7" name="Tekstvak 6">
            <a:extLst>
              <a:ext uri="{FF2B5EF4-FFF2-40B4-BE49-F238E27FC236}">
                <a16:creationId xmlns:a16="http://schemas.microsoft.com/office/drawing/2014/main" id="{135F2269-1F56-5180-3F03-AA25C41728FF}"/>
              </a:ext>
            </a:extLst>
          </p:cNvPr>
          <p:cNvSpPr txBox="1"/>
          <p:nvPr/>
        </p:nvSpPr>
        <p:spPr>
          <a:xfrm>
            <a:off x="6514085" y="5897693"/>
            <a:ext cx="6094070" cy="338554"/>
          </a:xfrm>
          <a:prstGeom prst="rect">
            <a:avLst/>
          </a:prstGeom>
          <a:noFill/>
        </p:spPr>
        <p:txBody>
          <a:bodyPr wrap="square">
            <a:spAutoFit/>
          </a:bodyPr>
          <a:lstStyle/>
          <a:p>
            <a:pPr algn="l"/>
            <a:r>
              <a:rPr lang="nl-NL" sz="1600" b="1" i="0" dirty="0">
                <a:solidFill>
                  <a:srgbClr val="FF0000"/>
                </a:solidFill>
                <a:effectLst/>
                <a:latin typeface="alegreya-sans"/>
              </a:rPr>
              <a:t>Bij </a:t>
            </a:r>
            <a:r>
              <a:rPr lang="nl-NL" sz="1600" b="1" i="0" dirty="0" err="1">
                <a:solidFill>
                  <a:srgbClr val="FF0000"/>
                </a:solidFill>
                <a:effectLst/>
                <a:latin typeface="alegreya-sans"/>
              </a:rPr>
              <a:t>eGFR</a:t>
            </a:r>
            <a:r>
              <a:rPr lang="nl-NL" sz="1600" b="1" i="0" dirty="0">
                <a:solidFill>
                  <a:srgbClr val="FF0000"/>
                </a:solidFill>
                <a:effectLst/>
                <a:latin typeface="alegreya-sans"/>
              </a:rPr>
              <a:t> &lt; 10 ml/min: metoclopramide, 1-3 </a:t>
            </a:r>
            <a:r>
              <a:rPr lang="nl-NL" sz="1600" b="1" i="0" dirty="0" err="1">
                <a:solidFill>
                  <a:srgbClr val="FF0000"/>
                </a:solidFill>
                <a:effectLst/>
                <a:latin typeface="alegreya-sans"/>
              </a:rPr>
              <a:t>dd</a:t>
            </a:r>
            <a:r>
              <a:rPr lang="nl-NL" sz="1600" b="1" i="0" dirty="0">
                <a:solidFill>
                  <a:srgbClr val="FF0000"/>
                </a:solidFill>
                <a:effectLst/>
                <a:latin typeface="alegreya-sans"/>
              </a:rPr>
              <a:t> 2,5 mg. </a:t>
            </a:r>
          </a:p>
        </p:txBody>
      </p:sp>
      <p:sp>
        <p:nvSpPr>
          <p:cNvPr id="9" name="Tekstvak 8">
            <a:extLst>
              <a:ext uri="{FF2B5EF4-FFF2-40B4-BE49-F238E27FC236}">
                <a16:creationId xmlns:a16="http://schemas.microsoft.com/office/drawing/2014/main" id="{2C79E44D-C0C1-03D2-E391-A2BB771F7F8C}"/>
              </a:ext>
            </a:extLst>
          </p:cNvPr>
          <p:cNvSpPr txBox="1"/>
          <p:nvPr/>
        </p:nvSpPr>
        <p:spPr>
          <a:xfrm>
            <a:off x="5254388" y="5103479"/>
            <a:ext cx="6937612" cy="338554"/>
          </a:xfrm>
          <a:prstGeom prst="rect">
            <a:avLst/>
          </a:prstGeom>
          <a:noFill/>
        </p:spPr>
        <p:txBody>
          <a:bodyPr wrap="square">
            <a:spAutoFit/>
          </a:bodyPr>
          <a:lstStyle/>
          <a:p>
            <a:r>
              <a:rPr lang="nl-NL" sz="1600" b="1" i="0" dirty="0">
                <a:solidFill>
                  <a:srgbClr val="FF0000"/>
                </a:solidFill>
                <a:effectLst/>
                <a:latin typeface="alegreya-sans"/>
              </a:rPr>
              <a:t>Maximaal 1 week gebruiken	</a:t>
            </a:r>
            <a:endParaRPr lang="nl-NL" sz="1600" dirty="0"/>
          </a:p>
        </p:txBody>
      </p:sp>
      <p:sp>
        <p:nvSpPr>
          <p:cNvPr id="5" name="Tekstvak 4">
            <a:extLst>
              <a:ext uri="{FF2B5EF4-FFF2-40B4-BE49-F238E27FC236}">
                <a16:creationId xmlns:a16="http://schemas.microsoft.com/office/drawing/2014/main" id="{93A48DF9-0CE9-30D4-EC6B-070CC272E79C}"/>
              </a:ext>
            </a:extLst>
          </p:cNvPr>
          <p:cNvSpPr txBox="1"/>
          <p:nvPr/>
        </p:nvSpPr>
        <p:spPr>
          <a:xfrm>
            <a:off x="7563134" y="2717395"/>
            <a:ext cx="6937612" cy="338554"/>
          </a:xfrm>
          <a:prstGeom prst="rect">
            <a:avLst/>
          </a:prstGeom>
          <a:noFill/>
        </p:spPr>
        <p:txBody>
          <a:bodyPr wrap="square">
            <a:spAutoFit/>
          </a:bodyPr>
          <a:lstStyle/>
          <a:p>
            <a:r>
              <a:rPr lang="nl-NL" sz="1600" b="1" i="0" dirty="0" err="1">
                <a:solidFill>
                  <a:srgbClr val="FF0000"/>
                </a:solidFill>
                <a:effectLst/>
                <a:latin typeface="alegreya-sans"/>
              </a:rPr>
              <a:t>Opioiden</a:t>
            </a:r>
            <a:r>
              <a:rPr lang="nl-NL" sz="1600" b="1" i="0" dirty="0">
                <a:solidFill>
                  <a:srgbClr val="FF0000"/>
                </a:solidFill>
                <a:effectLst/>
                <a:latin typeface="alegreya-sans"/>
              </a:rPr>
              <a:t>, anticholinergica toevoegen?	</a:t>
            </a:r>
            <a:endParaRPr lang="nl-NL" sz="1600" dirty="0"/>
          </a:p>
        </p:txBody>
      </p:sp>
    </p:spTree>
    <p:extLst>
      <p:ext uri="{BB962C8B-B14F-4D97-AF65-F5344CB8AC3E}">
        <p14:creationId xmlns:p14="http://schemas.microsoft.com/office/powerpoint/2010/main" val="423909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DDE0F-0A07-4DFA-88C4-BA5CBBFE4327}"/>
              </a:ext>
            </a:extLst>
          </p:cNvPr>
          <p:cNvSpPr>
            <a:spLocks noGrp="1"/>
          </p:cNvSpPr>
          <p:nvPr>
            <p:ph type="title"/>
          </p:nvPr>
        </p:nvSpPr>
        <p:spPr/>
        <p:txBody>
          <a:bodyPr/>
          <a:lstStyle/>
          <a:p>
            <a:pPr algn="ctr"/>
            <a:r>
              <a:rPr lang="nl-NL" dirty="0"/>
              <a:t>Misselijkheid en braken, </a:t>
            </a:r>
            <a:br>
              <a:rPr lang="nl-NL" dirty="0"/>
            </a:br>
            <a:r>
              <a:rPr lang="nl-NL" sz="2400" dirty="0"/>
              <a:t>Pallialine 2014-6</a:t>
            </a:r>
            <a:endParaRPr lang="nl-NL" dirty="0"/>
          </a:p>
        </p:txBody>
      </p:sp>
      <p:sp>
        <p:nvSpPr>
          <p:cNvPr id="3" name="Tijdelijke aanduiding voor inhoud 2">
            <a:extLst>
              <a:ext uri="{FF2B5EF4-FFF2-40B4-BE49-F238E27FC236}">
                <a16:creationId xmlns:a16="http://schemas.microsoft.com/office/drawing/2014/main" id="{1375DFBA-2E80-8BE0-D6E2-A1A58111C715}"/>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0BC8A76A-3733-AB48-53A3-052985E288AA}"/>
              </a:ext>
            </a:extLst>
          </p:cNvPr>
          <p:cNvPicPr>
            <a:picLocks noChangeAspect="1"/>
          </p:cNvPicPr>
          <p:nvPr/>
        </p:nvPicPr>
        <p:blipFill>
          <a:blip r:embed="rId2"/>
          <a:stretch>
            <a:fillRect/>
          </a:stretch>
        </p:blipFill>
        <p:spPr>
          <a:xfrm>
            <a:off x="3031391" y="1690688"/>
            <a:ext cx="6129218" cy="5157183"/>
          </a:xfrm>
          <a:prstGeom prst="rect">
            <a:avLst/>
          </a:prstGeom>
        </p:spPr>
      </p:pic>
      <p:pic>
        <p:nvPicPr>
          <p:cNvPr id="7" name="Afbeelding 6">
            <a:extLst>
              <a:ext uri="{FF2B5EF4-FFF2-40B4-BE49-F238E27FC236}">
                <a16:creationId xmlns:a16="http://schemas.microsoft.com/office/drawing/2014/main" id="{7AAF21DB-4185-D317-0E6A-B2520F4E4A50}"/>
              </a:ext>
            </a:extLst>
          </p:cNvPr>
          <p:cNvPicPr>
            <a:picLocks noChangeAspect="1"/>
          </p:cNvPicPr>
          <p:nvPr/>
        </p:nvPicPr>
        <p:blipFill>
          <a:blip r:embed="rId3"/>
          <a:stretch>
            <a:fillRect/>
          </a:stretch>
        </p:blipFill>
        <p:spPr>
          <a:xfrm>
            <a:off x="9248172" y="545885"/>
            <a:ext cx="2845516" cy="952856"/>
          </a:xfrm>
          <a:prstGeom prst="rect">
            <a:avLst/>
          </a:prstGeom>
        </p:spPr>
      </p:pic>
    </p:spTree>
    <p:extLst>
      <p:ext uri="{BB962C8B-B14F-4D97-AF65-F5344CB8AC3E}">
        <p14:creationId xmlns:p14="http://schemas.microsoft.com/office/powerpoint/2010/main" val="311033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C3D9B2C-E3CA-E32F-0B7C-9AFBC88345B3}"/>
              </a:ext>
            </a:extLst>
          </p:cNvPr>
          <p:cNvPicPr>
            <a:picLocks noGrp="1" noChangeAspect="1"/>
          </p:cNvPicPr>
          <p:nvPr>
            <p:ph idx="1"/>
          </p:nvPr>
        </p:nvPicPr>
        <p:blipFill>
          <a:blip r:embed="rId2"/>
          <a:stretch>
            <a:fillRect/>
          </a:stretch>
        </p:blipFill>
        <p:spPr>
          <a:xfrm>
            <a:off x="0" y="1402914"/>
            <a:ext cx="12098796" cy="5300913"/>
          </a:xfrm>
        </p:spPr>
      </p:pic>
      <p:pic>
        <p:nvPicPr>
          <p:cNvPr id="6" name="Afbeelding 5">
            <a:extLst>
              <a:ext uri="{FF2B5EF4-FFF2-40B4-BE49-F238E27FC236}">
                <a16:creationId xmlns:a16="http://schemas.microsoft.com/office/drawing/2014/main" id="{EB504C01-98DB-B5EA-D1E0-3A1D5BA9AEA3}"/>
              </a:ext>
            </a:extLst>
          </p:cNvPr>
          <p:cNvPicPr>
            <a:picLocks noChangeAspect="1"/>
          </p:cNvPicPr>
          <p:nvPr/>
        </p:nvPicPr>
        <p:blipFill>
          <a:blip r:embed="rId3"/>
          <a:stretch>
            <a:fillRect/>
          </a:stretch>
        </p:blipFill>
        <p:spPr>
          <a:xfrm>
            <a:off x="0" y="543824"/>
            <a:ext cx="2471497" cy="664541"/>
          </a:xfrm>
          <a:prstGeom prst="rect">
            <a:avLst/>
          </a:prstGeom>
        </p:spPr>
      </p:pic>
      <p:sp>
        <p:nvSpPr>
          <p:cNvPr id="8" name="Tekstvak 7">
            <a:extLst>
              <a:ext uri="{FF2B5EF4-FFF2-40B4-BE49-F238E27FC236}">
                <a16:creationId xmlns:a16="http://schemas.microsoft.com/office/drawing/2014/main" id="{7CE35423-9B4B-6FD6-F7D0-89E623F30E11}"/>
              </a:ext>
            </a:extLst>
          </p:cNvPr>
          <p:cNvSpPr txBox="1"/>
          <p:nvPr/>
        </p:nvSpPr>
        <p:spPr>
          <a:xfrm>
            <a:off x="1916482" y="5736745"/>
            <a:ext cx="10528126" cy="338554"/>
          </a:xfrm>
          <a:prstGeom prst="rect">
            <a:avLst/>
          </a:prstGeom>
          <a:noFill/>
        </p:spPr>
        <p:txBody>
          <a:bodyPr wrap="square">
            <a:spAutoFit/>
          </a:bodyPr>
          <a:lstStyle/>
          <a:p>
            <a:r>
              <a:rPr lang="nl-NL" sz="1600" b="1" dirty="0">
                <a:solidFill>
                  <a:srgbClr val="FF0000"/>
                </a:solidFill>
              </a:rPr>
              <a:t>in de palliatieve fase als er onvoldoende reactie is op behandeling met metoclopramide, domperidon of haloperidol.</a:t>
            </a:r>
          </a:p>
        </p:txBody>
      </p:sp>
      <p:sp>
        <p:nvSpPr>
          <p:cNvPr id="9" name="Tekstvak 8">
            <a:extLst>
              <a:ext uri="{FF2B5EF4-FFF2-40B4-BE49-F238E27FC236}">
                <a16:creationId xmlns:a16="http://schemas.microsoft.com/office/drawing/2014/main" id="{F80684FC-5011-929A-B0BE-7C8139F682B6}"/>
              </a:ext>
            </a:extLst>
          </p:cNvPr>
          <p:cNvSpPr txBox="1"/>
          <p:nvPr/>
        </p:nvSpPr>
        <p:spPr>
          <a:xfrm>
            <a:off x="3219189" y="951978"/>
            <a:ext cx="2655518" cy="369332"/>
          </a:xfrm>
          <a:prstGeom prst="rect">
            <a:avLst/>
          </a:prstGeom>
          <a:noFill/>
        </p:spPr>
        <p:txBody>
          <a:bodyPr wrap="square" rtlCol="0">
            <a:spAutoFit/>
          </a:bodyPr>
          <a:lstStyle/>
          <a:p>
            <a:r>
              <a:rPr lang="nl-NL" b="1" dirty="0">
                <a:solidFill>
                  <a:srgbClr val="FF0000"/>
                </a:solidFill>
              </a:rPr>
              <a:t>Palliatieve fase??  </a:t>
            </a:r>
          </a:p>
        </p:txBody>
      </p:sp>
      <p:sp>
        <p:nvSpPr>
          <p:cNvPr id="10" name="Ovaal 9">
            <a:extLst>
              <a:ext uri="{FF2B5EF4-FFF2-40B4-BE49-F238E27FC236}">
                <a16:creationId xmlns:a16="http://schemas.microsoft.com/office/drawing/2014/main" id="{AD27E8D7-DEF7-D316-A323-014E89E6A7D1}"/>
              </a:ext>
            </a:extLst>
          </p:cNvPr>
          <p:cNvSpPr/>
          <p:nvPr/>
        </p:nvSpPr>
        <p:spPr>
          <a:xfrm>
            <a:off x="1916482" y="1317830"/>
            <a:ext cx="1302707"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742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287F5-CB1F-11B9-0BCA-A471784A8DBA}"/>
              </a:ext>
            </a:extLst>
          </p:cNvPr>
          <p:cNvSpPr>
            <a:spLocks noGrp="1"/>
          </p:cNvSpPr>
          <p:nvPr>
            <p:ph type="title"/>
          </p:nvPr>
        </p:nvSpPr>
        <p:spPr/>
        <p:txBody>
          <a:bodyPr/>
          <a:lstStyle/>
          <a:p>
            <a:pPr algn="ctr"/>
            <a:r>
              <a:rPr lang="nl-NL" dirty="0"/>
              <a:t>Misselijkheid en braken –</a:t>
            </a:r>
            <a:br>
              <a:rPr lang="nl-NL" dirty="0"/>
            </a:br>
            <a:r>
              <a:rPr lang="nl-NL" dirty="0"/>
              <a:t> Inleiding</a:t>
            </a:r>
          </a:p>
        </p:txBody>
      </p:sp>
      <p:pic>
        <p:nvPicPr>
          <p:cNvPr id="7" name="Tijdelijke aanduiding voor inhoud 6">
            <a:extLst>
              <a:ext uri="{FF2B5EF4-FFF2-40B4-BE49-F238E27FC236}">
                <a16:creationId xmlns:a16="http://schemas.microsoft.com/office/drawing/2014/main" id="{8F20D055-878E-8D5E-B300-A454820D5B21}"/>
              </a:ext>
            </a:extLst>
          </p:cNvPr>
          <p:cNvPicPr>
            <a:picLocks noGrp="1" noChangeAspect="1"/>
          </p:cNvPicPr>
          <p:nvPr>
            <p:ph idx="1"/>
          </p:nvPr>
        </p:nvPicPr>
        <p:blipFill rotWithShape="1">
          <a:blip r:embed="rId3"/>
          <a:srcRect l="18502" b="14007"/>
          <a:stretch/>
        </p:blipFill>
        <p:spPr>
          <a:xfrm>
            <a:off x="9242713" y="5120988"/>
            <a:ext cx="2600326" cy="1371887"/>
          </a:xfrm>
        </p:spPr>
      </p:pic>
      <p:pic>
        <p:nvPicPr>
          <p:cNvPr id="5" name="Afbeelding 4">
            <a:extLst>
              <a:ext uri="{FF2B5EF4-FFF2-40B4-BE49-F238E27FC236}">
                <a16:creationId xmlns:a16="http://schemas.microsoft.com/office/drawing/2014/main" id="{A22002D0-9A0B-0656-FCC1-4BBDD90FABB6}"/>
              </a:ext>
            </a:extLst>
          </p:cNvPr>
          <p:cNvPicPr>
            <a:picLocks noChangeAspect="1"/>
          </p:cNvPicPr>
          <p:nvPr/>
        </p:nvPicPr>
        <p:blipFill>
          <a:blip r:embed="rId4"/>
          <a:stretch>
            <a:fillRect/>
          </a:stretch>
        </p:blipFill>
        <p:spPr>
          <a:xfrm>
            <a:off x="9591675" y="0"/>
            <a:ext cx="2600325" cy="885825"/>
          </a:xfrm>
          <a:prstGeom prst="rect">
            <a:avLst/>
          </a:prstGeom>
        </p:spPr>
      </p:pic>
      <p:pic>
        <p:nvPicPr>
          <p:cNvPr id="8" name="Afbeelding 7">
            <a:extLst>
              <a:ext uri="{FF2B5EF4-FFF2-40B4-BE49-F238E27FC236}">
                <a16:creationId xmlns:a16="http://schemas.microsoft.com/office/drawing/2014/main" id="{2AAA78D1-CAB4-B253-0099-5BAF76457095}"/>
              </a:ext>
            </a:extLst>
          </p:cNvPr>
          <p:cNvPicPr>
            <a:picLocks noChangeAspect="1"/>
          </p:cNvPicPr>
          <p:nvPr/>
        </p:nvPicPr>
        <p:blipFill>
          <a:blip r:embed="rId5"/>
          <a:stretch>
            <a:fillRect/>
          </a:stretch>
        </p:blipFill>
        <p:spPr>
          <a:xfrm>
            <a:off x="348961" y="2055813"/>
            <a:ext cx="8067021" cy="4315216"/>
          </a:xfrm>
          <a:prstGeom prst="rect">
            <a:avLst/>
          </a:prstGeom>
        </p:spPr>
      </p:pic>
      <p:sp>
        <p:nvSpPr>
          <p:cNvPr id="3" name="Tekstvak 2">
            <a:extLst>
              <a:ext uri="{FF2B5EF4-FFF2-40B4-BE49-F238E27FC236}">
                <a16:creationId xmlns:a16="http://schemas.microsoft.com/office/drawing/2014/main" id="{C90385B6-8EAF-CD97-5830-06248A147D0F}"/>
              </a:ext>
            </a:extLst>
          </p:cNvPr>
          <p:cNvSpPr txBox="1"/>
          <p:nvPr/>
        </p:nvSpPr>
        <p:spPr>
          <a:xfrm>
            <a:off x="555710" y="6492875"/>
            <a:ext cx="10515600" cy="369332"/>
          </a:xfrm>
          <a:prstGeom prst="rect">
            <a:avLst/>
          </a:prstGeom>
          <a:noFill/>
        </p:spPr>
        <p:txBody>
          <a:bodyPr wrap="square" rtlCol="0">
            <a:spAutoFit/>
          </a:bodyPr>
          <a:lstStyle/>
          <a:p>
            <a:r>
              <a:rPr lang="nl-NL" dirty="0"/>
              <a:t>Bron: IKNL, Misselijkheid en braken in de palliatieve fase</a:t>
            </a:r>
          </a:p>
        </p:txBody>
      </p:sp>
    </p:spTree>
    <p:extLst>
      <p:ext uri="{BB962C8B-B14F-4D97-AF65-F5344CB8AC3E}">
        <p14:creationId xmlns:p14="http://schemas.microsoft.com/office/powerpoint/2010/main" val="368744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7A457-2CF1-5670-F7CF-CA684613A809}"/>
              </a:ext>
            </a:extLst>
          </p:cNvPr>
          <p:cNvSpPr>
            <a:spLocks noGrp="1"/>
          </p:cNvSpPr>
          <p:nvPr>
            <p:ph type="title"/>
          </p:nvPr>
        </p:nvSpPr>
        <p:spPr/>
        <p:txBody>
          <a:bodyPr>
            <a:normAutofit/>
          </a:bodyPr>
          <a:lstStyle/>
          <a:p>
            <a:pPr algn="ctr"/>
            <a:r>
              <a:rPr lang="nl-NL" sz="3600" dirty="0"/>
              <a:t>Preventie van maagklachten </a:t>
            </a:r>
            <a:br>
              <a:rPr lang="nl-NL" sz="3600" dirty="0"/>
            </a:br>
            <a:r>
              <a:rPr lang="nl-NL" sz="2400" dirty="0"/>
              <a:t>door medicatiegebruik, NHG 3-2021 </a:t>
            </a:r>
            <a:endParaRPr lang="nl-NL" sz="3600" dirty="0"/>
          </a:p>
        </p:txBody>
      </p:sp>
      <p:sp>
        <p:nvSpPr>
          <p:cNvPr id="7" name="Tijdelijke aanduiding voor inhoud 6">
            <a:extLst>
              <a:ext uri="{FF2B5EF4-FFF2-40B4-BE49-F238E27FC236}">
                <a16:creationId xmlns:a16="http://schemas.microsoft.com/office/drawing/2014/main" id="{16717768-5A1A-C3F4-0115-8505A4F13812}"/>
              </a:ext>
            </a:extLst>
          </p:cNvPr>
          <p:cNvSpPr>
            <a:spLocks noGrp="1"/>
          </p:cNvSpPr>
          <p:nvPr>
            <p:ph idx="1"/>
          </p:nvPr>
        </p:nvSpPr>
        <p:spPr>
          <a:xfrm>
            <a:off x="6762750" y="2060868"/>
            <a:ext cx="5200650" cy="4351338"/>
          </a:xfrm>
        </p:spPr>
        <p:txBody>
          <a:bodyPr>
            <a:normAutofit fontScale="70000" lnSpcReduction="20000"/>
          </a:bodyPr>
          <a:lstStyle/>
          <a:p>
            <a:pPr marL="0" indent="0" algn="l">
              <a:buNone/>
            </a:pPr>
            <a:r>
              <a:rPr lang="nl-NL" b="1" i="0" dirty="0">
                <a:solidFill>
                  <a:srgbClr val="373636"/>
                </a:solidFill>
                <a:effectLst/>
                <a:latin typeface="ff-meta-web-pro"/>
              </a:rPr>
              <a:t>PPI bij gebruikers van een </a:t>
            </a:r>
            <a:r>
              <a:rPr lang="nl-NL" b="1" i="0" dirty="0">
                <a:solidFill>
                  <a:schemeClr val="accent1"/>
                </a:solidFill>
                <a:effectLst/>
                <a:latin typeface="ff-meta-web-pro"/>
              </a:rPr>
              <a:t>klassiek </a:t>
            </a:r>
            <a:r>
              <a:rPr lang="nl-NL" b="1" i="0" dirty="0">
                <a:solidFill>
                  <a:srgbClr val="373636"/>
                </a:solidFill>
                <a:effectLst/>
                <a:latin typeface="ff-meta-web-pro"/>
              </a:rPr>
              <a:t>NSAID</a:t>
            </a:r>
          </a:p>
          <a:p>
            <a:pPr algn="l">
              <a:buFont typeface="Arial" panose="020B0604020202020204" pitchFamily="34" charset="0"/>
              <a:buChar char="•"/>
            </a:pPr>
            <a:r>
              <a:rPr lang="nl-NL" b="0" i="0" dirty="0">
                <a:solidFill>
                  <a:srgbClr val="373636"/>
                </a:solidFill>
                <a:effectLst/>
                <a:latin typeface="alegreya-sans"/>
              </a:rPr>
              <a:t>≥ 70 jaar</a:t>
            </a:r>
          </a:p>
          <a:p>
            <a:pPr algn="l">
              <a:buFont typeface="Arial" panose="020B0604020202020204" pitchFamily="34" charset="0"/>
              <a:buChar char="•"/>
            </a:pPr>
            <a:r>
              <a:rPr lang="nl-NL" b="0" i="0" dirty="0">
                <a:solidFill>
                  <a:srgbClr val="373636"/>
                </a:solidFill>
                <a:effectLst/>
                <a:latin typeface="alegreya-sans"/>
              </a:rPr>
              <a:t>met een ulcus of maagcomplicatie in de </a:t>
            </a:r>
            <a:r>
              <a:rPr lang="nl-NL" b="0" i="0" dirty="0">
                <a:effectLst/>
                <a:latin typeface="alegreya-sans"/>
              </a:rPr>
              <a:t>voorgeschiedenis</a:t>
            </a:r>
          </a:p>
          <a:p>
            <a:pPr algn="l">
              <a:buFont typeface="Arial" panose="020B0604020202020204" pitchFamily="34" charset="0"/>
              <a:buChar char="•"/>
            </a:pPr>
            <a:r>
              <a:rPr lang="nl-NL" b="0" i="0" dirty="0">
                <a:effectLst/>
                <a:latin typeface="alegreya-sans"/>
              </a:rPr>
              <a:t>met ≥ 2 van de volgende risicofactoren:</a:t>
            </a:r>
          </a:p>
          <a:p>
            <a:pPr marL="742950" lvl="1" indent="-285750" algn="l">
              <a:buFont typeface="Arial" panose="020B0604020202020204" pitchFamily="34" charset="0"/>
              <a:buChar char="•"/>
            </a:pPr>
            <a:r>
              <a:rPr lang="nl-NL" b="0" i="0" dirty="0">
                <a:effectLst/>
                <a:latin typeface="alegreya-sans"/>
              </a:rPr>
              <a:t>leeftijd 60-70 jaar</a:t>
            </a:r>
          </a:p>
          <a:p>
            <a:pPr marL="742950" lvl="1" indent="-285750" algn="l">
              <a:buFont typeface="Arial" panose="020B0604020202020204" pitchFamily="34" charset="0"/>
              <a:buChar char="•"/>
            </a:pPr>
            <a:r>
              <a:rPr lang="nl-NL" b="0" i="0" dirty="0">
                <a:effectLst/>
                <a:latin typeface="alegreya-sans"/>
              </a:rPr>
              <a:t>ernstige invaliderende reumatoïde artritis, hartfalen of diabetes</a:t>
            </a:r>
          </a:p>
          <a:p>
            <a:pPr marL="742950" lvl="1" indent="-285750" algn="l">
              <a:buFont typeface="Arial" panose="020B0604020202020204" pitchFamily="34" charset="0"/>
              <a:buChar char="•"/>
            </a:pPr>
            <a:r>
              <a:rPr lang="nl-NL" b="0" i="0" dirty="0" err="1">
                <a:effectLst/>
                <a:latin typeface="alegreya-sans"/>
              </a:rPr>
              <a:t>hooggedoseerd</a:t>
            </a:r>
            <a:r>
              <a:rPr lang="nl-NL" b="0" i="0" dirty="0">
                <a:effectLst/>
                <a:latin typeface="alegreya-sans"/>
              </a:rPr>
              <a:t> NSAID (dagelijkse dosis </a:t>
            </a:r>
            <a:r>
              <a:rPr lang="nl-NL" b="0" i="0" dirty="0" err="1">
                <a:effectLst/>
                <a:latin typeface="alegreya-sans"/>
              </a:rPr>
              <a:t>diclofenac</a:t>
            </a:r>
            <a:r>
              <a:rPr lang="nl-NL" b="0" i="0" dirty="0">
                <a:effectLst/>
                <a:latin typeface="alegreya-sans"/>
              </a:rPr>
              <a:t> &gt;100 mg, ibuprofen &gt;1200 mg, </a:t>
            </a:r>
            <a:r>
              <a:rPr lang="nl-NL" b="0" i="0" dirty="0" err="1">
                <a:effectLst/>
                <a:latin typeface="alegreya-sans"/>
              </a:rPr>
              <a:t>naproxen</a:t>
            </a:r>
            <a:r>
              <a:rPr lang="nl-NL" b="0" i="0" dirty="0">
                <a:effectLst/>
                <a:latin typeface="alegreya-sans"/>
              </a:rPr>
              <a:t> &gt;500 mg)</a:t>
            </a:r>
          </a:p>
          <a:p>
            <a:pPr marL="742950" lvl="1" indent="-285750" algn="l">
              <a:buFont typeface="Arial" panose="020B0604020202020204" pitchFamily="34" charset="0"/>
              <a:buChar char="•"/>
            </a:pPr>
            <a:r>
              <a:rPr lang="nl-NL" b="0" i="0" dirty="0">
                <a:effectLst/>
                <a:latin typeface="alegreya-sans"/>
              </a:rPr>
              <a:t>comedicatie met verhoogd risico op maagcomplicaties (vitamine K-antagonist, DOAC, heparine, clopidogrel, </a:t>
            </a:r>
            <a:r>
              <a:rPr lang="nl-NL" b="0" i="0" dirty="0" err="1">
                <a:effectLst/>
                <a:latin typeface="alegreya-sans"/>
              </a:rPr>
              <a:t>prasugrel</a:t>
            </a:r>
            <a:r>
              <a:rPr lang="nl-NL" b="0" i="0" dirty="0">
                <a:effectLst/>
                <a:latin typeface="alegreya-sans"/>
              </a:rPr>
              <a:t>, </a:t>
            </a:r>
            <a:r>
              <a:rPr lang="nl-NL" b="0" i="0" dirty="0" err="1">
                <a:effectLst/>
                <a:latin typeface="alegreya-sans"/>
              </a:rPr>
              <a:t>ticagrelor</a:t>
            </a:r>
            <a:r>
              <a:rPr lang="nl-NL" b="0" i="0" dirty="0">
                <a:effectLst/>
                <a:latin typeface="alegreya-sans"/>
              </a:rPr>
              <a:t>, </a:t>
            </a:r>
            <a:r>
              <a:rPr lang="nl-NL" b="0" i="0" dirty="0" err="1">
                <a:effectLst/>
                <a:latin typeface="alegreya-sans"/>
              </a:rPr>
              <a:t>laaggedoseerd</a:t>
            </a:r>
            <a:r>
              <a:rPr lang="nl-NL" b="0" i="0" dirty="0">
                <a:effectLst/>
                <a:latin typeface="alegreya-sans"/>
              </a:rPr>
              <a:t> </a:t>
            </a:r>
            <a:r>
              <a:rPr lang="nl-NL" b="0" i="0" dirty="0" err="1">
                <a:effectLst/>
                <a:latin typeface="alegreya-sans"/>
              </a:rPr>
              <a:t>salicylaat</a:t>
            </a:r>
            <a:r>
              <a:rPr lang="nl-NL" b="0" i="0" dirty="0">
                <a:effectLst/>
                <a:latin typeface="alegreya-sans"/>
              </a:rPr>
              <a:t>, systemisch corticosteroïd, SSRI, </a:t>
            </a:r>
            <a:r>
              <a:rPr lang="nl-NL" b="0" i="0" dirty="0" err="1">
                <a:effectLst/>
                <a:latin typeface="alegreya-sans"/>
              </a:rPr>
              <a:t>venlafaxine</a:t>
            </a:r>
            <a:r>
              <a:rPr lang="nl-NL" b="0" i="0" dirty="0">
                <a:effectLst/>
                <a:latin typeface="alegreya-sans"/>
              </a:rPr>
              <a:t>, </a:t>
            </a:r>
            <a:r>
              <a:rPr lang="nl-NL" b="0" i="0" dirty="0" err="1">
                <a:effectLst/>
                <a:latin typeface="alegreya-sans"/>
              </a:rPr>
              <a:t>duloxetine</a:t>
            </a:r>
            <a:r>
              <a:rPr lang="nl-NL" b="0" i="0" dirty="0">
                <a:effectLst/>
                <a:latin typeface="alegreya-sans"/>
              </a:rPr>
              <a:t>, trazodon, spironolacton)</a:t>
            </a:r>
          </a:p>
          <a:p>
            <a:pPr marL="0" indent="0">
              <a:buNone/>
            </a:pPr>
            <a:endParaRPr lang="nl-NL" dirty="0"/>
          </a:p>
        </p:txBody>
      </p:sp>
      <p:pic>
        <p:nvPicPr>
          <p:cNvPr id="4" name="Afbeelding 3">
            <a:extLst>
              <a:ext uri="{FF2B5EF4-FFF2-40B4-BE49-F238E27FC236}">
                <a16:creationId xmlns:a16="http://schemas.microsoft.com/office/drawing/2014/main" id="{EE3A3552-C549-4B85-C88E-853873229825}"/>
              </a:ext>
            </a:extLst>
          </p:cNvPr>
          <p:cNvPicPr>
            <a:picLocks noChangeAspect="1"/>
          </p:cNvPicPr>
          <p:nvPr/>
        </p:nvPicPr>
        <p:blipFill>
          <a:blip r:embed="rId2"/>
          <a:stretch>
            <a:fillRect/>
          </a:stretch>
        </p:blipFill>
        <p:spPr>
          <a:xfrm>
            <a:off x="185195" y="1192834"/>
            <a:ext cx="2471497" cy="664541"/>
          </a:xfrm>
          <a:prstGeom prst="rect">
            <a:avLst/>
          </a:prstGeom>
        </p:spPr>
      </p:pic>
      <p:pic>
        <p:nvPicPr>
          <p:cNvPr id="5" name="Tijdelijke aanduiding voor inhoud 4">
            <a:extLst>
              <a:ext uri="{FF2B5EF4-FFF2-40B4-BE49-F238E27FC236}">
                <a16:creationId xmlns:a16="http://schemas.microsoft.com/office/drawing/2014/main" id="{66AEC9F9-22E8-4DB1-1463-27EEA45E65AC}"/>
              </a:ext>
            </a:extLst>
          </p:cNvPr>
          <p:cNvPicPr>
            <a:picLocks noChangeAspect="1"/>
          </p:cNvPicPr>
          <p:nvPr/>
        </p:nvPicPr>
        <p:blipFill rotWithShape="1">
          <a:blip r:embed="rId3"/>
          <a:srcRect r="50544"/>
          <a:stretch/>
        </p:blipFill>
        <p:spPr>
          <a:xfrm>
            <a:off x="476250" y="3821694"/>
            <a:ext cx="5200650" cy="2696078"/>
          </a:xfrm>
          <a:prstGeom prst="rect">
            <a:avLst/>
          </a:prstGeom>
        </p:spPr>
      </p:pic>
      <p:pic>
        <p:nvPicPr>
          <p:cNvPr id="6" name="Afbeelding 5">
            <a:extLst>
              <a:ext uri="{FF2B5EF4-FFF2-40B4-BE49-F238E27FC236}">
                <a16:creationId xmlns:a16="http://schemas.microsoft.com/office/drawing/2014/main" id="{433F71CB-B684-40E2-B187-BD64227528CF}"/>
              </a:ext>
            </a:extLst>
          </p:cNvPr>
          <p:cNvPicPr>
            <a:picLocks noChangeAspect="1"/>
          </p:cNvPicPr>
          <p:nvPr/>
        </p:nvPicPr>
        <p:blipFill>
          <a:blip r:embed="rId4"/>
          <a:stretch>
            <a:fillRect/>
          </a:stretch>
        </p:blipFill>
        <p:spPr>
          <a:xfrm>
            <a:off x="542924" y="2063247"/>
            <a:ext cx="5334000" cy="1552575"/>
          </a:xfrm>
          <a:prstGeom prst="rect">
            <a:avLst/>
          </a:prstGeom>
        </p:spPr>
      </p:pic>
      <p:sp>
        <p:nvSpPr>
          <p:cNvPr id="11" name="Rechthoek 10">
            <a:extLst>
              <a:ext uri="{FF2B5EF4-FFF2-40B4-BE49-F238E27FC236}">
                <a16:creationId xmlns:a16="http://schemas.microsoft.com/office/drawing/2014/main" id="{C7E7B407-7622-C87D-6952-0B9372A9C828}"/>
              </a:ext>
            </a:extLst>
          </p:cNvPr>
          <p:cNvSpPr/>
          <p:nvPr/>
        </p:nvSpPr>
        <p:spPr>
          <a:xfrm>
            <a:off x="529962" y="4476687"/>
            <a:ext cx="5200650" cy="809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F9D48CE4-2BEB-C182-18FC-08F05D6A9C78}"/>
              </a:ext>
            </a:extLst>
          </p:cNvPr>
          <p:cNvPicPr>
            <a:picLocks noChangeAspect="1"/>
          </p:cNvPicPr>
          <p:nvPr/>
        </p:nvPicPr>
        <p:blipFill>
          <a:blip r:embed="rId5"/>
          <a:stretch>
            <a:fillRect/>
          </a:stretch>
        </p:blipFill>
        <p:spPr>
          <a:xfrm>
            <a:off x="9363075" y="885555"/>
            <a:ext cx="2828925" cy="1095375"/>
          </a:xfrm>
          <a:prstGeom prst="rect">
            <a:avLst/>
          </a:prstGeom>
        </p:spPr>
      </p:pic>
    </p:spTree>
    <p:extLst>
      <p:ext uri="{BB962C8B-B14F-4D97-AF65-F5344CB8AC3E}">
        <p14:creationId xmlns:p14="http://schemas.microsoft.com/office/powerpoint/2010/main" val="138490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7A457-2CF1-5670-F7CF-CA684613A809}"/>
              </a:ext>
            </a:extLst>
          </p:cNvPr>
          <p:cNvSpPr>
            <a:spLocks noGrp="1"/>
          </p:cNvSpPr>
          <p:nvPr>
            <p:ph type="title"/>
          </p:nvPr>
        </p:nvSpPr>
        <p:spPr/>
        <p:txBody>
          <a:bodyPr>
            <a:normAutofit/>
          </a:bodyPr>
          <a:lstStyle/>
          <a:p>
            <a:pPr algn="ctr"/>
            <a:r>
              <a:rPr lang="nl-NL" sz="3600" dirty="0"/>
              <a:t>Preventie van maagklachten </a:t>
            </a:r>
            <a:br>
              <a:rPr lang="nl-NL" sz="3600" dirty="0"/>
            </a:br>
            <a:r>
              <a:rPr lang="nl-NL" sz="2400" dirty="0"/>
              <a:t>door medicatiegebruik, NHG 3-2021 </a:t>
            </a:r>
            <a:endParaRPr lang="nl-NL" sz="3600" dirty="0"/>
          </a:p>
        </p:txBody>
      </p:sp>
      <p:sp>
        <p:nvSpPr>
          <p:cNvPr id="7" name="Tijdelijke aanduiding voor inhoud 6">
            <a:extLst>
              <a:ext uri="{FF2B5EF4-FFF2-40B4-BE49-F238E27FC236}">
                <a16:creationId xmlns:a16="http://schemas.microsoft.com/office/drawing/2014/main" id="{16717768-5A1A-C3F4-0115-8505A4F13812}"/>
              </a:ext>
            </a:extLst>
          </p:cNvPr>
          <p:cNvSpPr>
            <a:spLocks noGrp="1"/>
          </p:cNvSpPr>
          <p:nvPr>
            <p:ph idx="1"/>
          </p:nvPr>
        </p:nvSpPr>
        <p:spPr>
          <a:xfrm>
            <a:off x="6762750" y="2060868"/>
            <a:ext cx="5200650" cy="4351338"/>
          </a:xfrm>
        </p:spPr>
        <p:txBody>
          <a:bodyPr>
            <a:normAutofit fontScale="70000" lnSpcReduction="20000"/>
          </a:bodyPr>
          <a:lstStyle/>
          <a:p>
            <a:pPr marL="0" indent="0" algn="l">
              <a:buNone/>
            </a:pPr>
            <a:r>
              <a:rPr lang="nl-NL" b="1" i="0" dirty="0">
                <a:solidFill>
                  <a:srgbClr val="373636"/>
                </a:solidFill>
                <a:effectLst/>
                <a:latin typeface="ff-meta-web-pro"/>
              </a:rPr>
              <a:t>PPI bij gebruikers van een </a:t>
            </a:r>
            <a:r>
              <a:rPr lang="nl-NL" b="1" i="0" dirty="0">
                <a:solidFill>
                  <a:schemeClr val="accent1"/>
                </a:solidFill>
                <a:effectLst/>
                <a:latin typeface="ff-meta-web-pro"/>
              </a:rPr>
              <a:t>klassiek </a:t>
            </a:r>
            <a:r>
              <a:rPr lang="nl-NL" b="1" i="0" dirty="0">
                <a:solidFill>
                  <a:srgbClr val="373636"/>
                </a:solidFill>
                <a:effectLst/>
                <a:latin typeface="ff-meta-web-pro"/>
              </a:rPr>
              <a:t>NSAID</a:t>
            </a:r>
          </a:p>
          <a:p>
            <a:pPr algn="l">
              <a:buFont typeface="Arial" panose="020B0604020202020204" pitchFamily="34" charset="0"/>
              <a:buChar char="•"/>
            </a:pPr>
            <a:r>
              <a:rPr lang="nl-NL" b="0" i="0" dirty="0">
                <a:solidFill>
                  <a:srgbClr val="373636"/>
                </a:solidFill>
                <a:effectLst/>
                <a:latin typeface="alegreya-sans"/>
              </a:rPr>
              <a:t>≥ 70 jaar</a:t>
            </a:r>
          </a:p>
          <a:p>
            <a:pPr algn="l">
              <a:buFont typeface="Arial" panose="020B0604020202020204" pitchFamily="34" charset="0"/>
              <a:buChar char="•"/>
            </a:pPr>
            <a:r>
              <a:rPr lang="nl-NL" b="0" i="0" dirty="0">
                <a:solidFill>
                  <a:srgbClr val="373636"/>
                </a:solidFill>
                <a:effectLst/>
                <a:latin typeface="alegreya-sans"/>
              </a:rPr>
              <a:t>met een ulcus of maagcomplicatie in de voorgeschiedenis</a:t>
            </a:r>
          </a:p>
          <a:p>
            <a:pPr algn="l">
              <a:buFont typeface="Arial" panose="020B0604020202020204" pitchFamily="34" charset="0"/>
              <a:buChar char="•"/>
            </a:pPr>
            <a:r>
              <a:rPr lang="nl-NL" b="0" i="0" dirty="0">
                <a:solidFill>
                  <a:srgbClr val="373636"/>
                </a:solidFill>
                <a:effectLst/>
                <a:latin typeface="alegreya-sans"/>
              </a:rPr>
              <a:t>met ≥ 2 van de volgende risicofactoren:</a:t>
            </a:r>
          </a:p>
          <a:p>
            <a:pPr marL="742950" lvl="1" indent="-285750" algn="l">
              <a:buFont typeface="Arial" panose="020B0604020202020204" pitchFamily="34" charset="0"/>
              <a:buChar char="•"/>
            </a:pPr>
            <a:r>
              <a:rPr lang="nl-NL" b="0" i="0" dirty="0">
                <a:solidFill>
                  <a:srgbClr val="373636"/>
                </a:solidFill>
                <a:effectLst/>
                <a:latin typeface="alegreya-sans"/>
              </a:rPr>
              <a:t>leeftijd 60-70 jaar</a:t>
            </a:r>
          </a:p>
          <a:p>
            <a:pPr marL="742950" lvl="1" indent="-285750" algn="l">
              <a:buFont typeface="Arial" panose="020B0604020202020204" pitchFamily="34" charset="0"/>
              <a:buChar char="•"/>
            </a:pPr>
            <a:r>
              <a:rPr lang="nl-NL" b="0" i="0" dirty="0">
                <a:solidFill>
                  <a:schemeClr val="accent6"/>
                </a:solidFill>
                <a:effectLst/>
                <a:latin typeface="alegreya-sans"/>
              </a:rPr>
              <a:t>ernstige invaliderende reumatoïde artritis, hartfalen of diabetes</a:t>
            </a:r>
          </a:p>
          <a:p>
            <a:pPr marL="742950" lvl="1" indent="-285750" algn="l">
              <a:buFont typeface="Arial" panose="020B0604020202020204" pitchFamily="34" charset="0"/>
              <a:buChar char="•"/>
            </a:pPr>
            <a:r>
              <a:rPr lang="nl-NL" b="0" i="0" dirty="0" err="1">
                <a:solidFill>
                  <a:srgbClr val="FF0000"/>
                </a:solidFill>
                <a:effectLst/>
                <a:latin typeface="alegreya-sans"/>
              </a:rPr>
              <a:t>hooggedoseerd</a:t>
            </a:r>
            <a:r>
              <a:rPr lang="nl-NL" b="0" i="0" dirty="0">
                <a:solidFill>
                  <a:srgbClr val="FF0000"/>
                </a:solidFill>
                <a:effectLst/>
                <a:latin typeface="alegreya-sans"/>
              </a:rPr>
              <a:t> NSAID (dagelijkse dosis </a:t>
            </a:r>
            <a:r>
              <a:rPr lang="nl-NL" b="0" i="0" dirty="0" err="1">
                <a:solidFill>
                  <a:srgbClr val="FF0000"/>
                </a:solidFill>
                <a:effectLst/>
                <a:latin typeface="alegreya-sans"/>
              </a:rPr>
              <a:t>diclofenac</a:t>
            </a:r>
            <a:r>
              <a:rPr lang="nl-NL" b="0" i="0" dirty="0">
                <a:solidFill>
                  <a:srgbClr val="FF0000"/>
                </a:solidFill>
                <a:effectLst/>
                <a:latin typeface="alegreya-sans"/>
              </a:rPr>
              <a:t> &gt;100 mg, ibuprofen &gt;1200 mg, </a:t>
            </a:r>
            <a:r>
              <a:rPr lang="nl-NL" b="0" i="0" dirty="0" err="1">
                <a:solidFill>
                  <a:srgbClr val="FF0000"/>
                </a:solidFill>
                <a:effectLst/>
                <a:latin typeface="alegreya-sans"/>
              </a:rPr>
              <a:t>naproxen</a:t>
            </a:r>
            <a:r>
              <a:rPr lang="nl-NL" b="0" i="0" dirty="0">
                <a:solidFill>
                  <a:srgbClr val="FF0000"/>
                </a:solidFill>
                <a:effectLst/>
                <a:latin typeface="alegreya-sans"/>
              </a:rPr>
              <a:t> &gt;500 mg</a:t>
            </a:r>
            <a:r>
              <a:rPr lang="nl-NL" b="0" i="0" dirty="0">
                <a:solidFill>
                  <a:srgbClr val="373636"/>
                </a:solidFill>
                <a:effectLst/>
                <a:latin typeface="alegreya-sans"/>
              </a:rPr>
              <a:t>)</a:t>
            </a:r>
          </a:p>
          <a:p>
            <a:pPr marL="742950" lvl="1" indent="-285750" algn="l">
              <a:buFont typeface="Arial" panose="020B0604020202020204" pitchFamily="34" charset="0"/>
              <a:buChar char="•"/>
            </a:pPr>
            <a:r>
              <a:rPr lang="nl-NL" b="0" i="0" dirty="0">
                <a:solidFill>
                  <a:srgbClr val="373636"/>
                </a:solidFill>
                <a:effectLst/>
                <a:latin typeface="alegreya-sans"/>
              </a:rPr>
              <a:t>comedicatie met verhoogd risico op maagcomplicaties (vitamine K-antagonist, DOAC, </a:t>
            </a:r>
            <a:r>
              <a:rPr lang="nl-NL" b="0" i="0" dirty="0">
                <a:solidFill>
                  <a:srgbClr val="FF0000"/>
                </a:solidFill>
                <a:effectLst/>
                <a:latin typeface="alegreya-sans"/>
              </a:rPr>
              <a:t>heparine, clopidogrel, </a:t>
            </a:r>
            <a:r>
              <a:rPr lang="nl-NL" b="0" i="0" dirty="0" err="1">
                <a:solidFill>
                  <a:srgbClr val="FF0000"/>
                </a:solidFill>
                <a:effectLst/>
                <a:latin typeface="alegreya-sans"/>
              </a:rPr>
              <a:t>prasugrel</a:t>
            </a:r>
            <a:r>
              <a:rPr lang="nl-NL" b="0" i="0" dirty="0">
                <a:solidFill>
                  <a:srgbClr val="FF0000"/>
                </a:solidFill>
                <a:effectLst/>
                <a:latin typeface="alegreya-sans"/>
              </a:rPr>
              <a:t>, </a:t>
            </a:r>
            <a:r>
              <a:rPr lang="nl-NL" b="0" i="0" dirty="0" err="1">
                <a:solidFill>
                  <a:srgbClr val="FF0000"/>
                </a:solidFill>
                <a:effectLst/>
                <a:latin typeface="alegreya-sans"/>
              </a:rPr>
              <a:t>ticagrelor</a:t>
            </a:r>
            <a:r>
              <a:rPr lang="nl-NL" b="0" i="0" dirty="0">
                <a:solidFill>
                  <a:srgbClr val="373636"/>
                </a:solidFill>
                <a:effectLst/>
                <a:latin typeface="alegreya-sans"/>
              </a:rPr>
              <a:t>, </a:t>
            </a:r>
            <a:r>
              <a:rPr lang="nl-NL" b="0" i="0" dirty="0" err="1">
                <a:solidFill>
                  <a:srgbClr val="373636"/>
                </a:solidFill>
                <a:effectLst/>
                <a:latin typeface="alegreya-sans"/>
              </a:rPr>
              <a:t>laaggedoseerd</a:t>
            </a:r>
            <a:r>
              <a:rPr lang="nl-NL" b="0" i="0" dirty="0">
                <a:solidFill>
                  <a:srgbClr val="373636"/>
                </a:solidFill>
                <a:effectLst/>
                <a:latin typeface="alegreya-sans"/>
              </a:rPr>
              <a:t> </a:t>
            </a:r>
            <a:r>
              <a:rPr lang="nl-NL" b="0" i="0" dirty="0" err="1">
                <a:solidFill>
                  <a:srgbClr val="373636"/>
                </a:solidFill>
                <a:effectLst/>
                <a:latin typeface="alegreya-sans"/>
              </a:rPr>
              <a:t>salicylaat</a:t>
            </a:r>
            <a:r>
              <a:rPr lang="nl-NL" b="0" i="0" dirty="0">
                <a:solidFill>
                  <a:srgbClr val="373636"/>
                </a:solidFill>
                <a:effectLst/>
                <a:latin typeface="alegreya-sans"/>
              </a:rPr>
              <a:t>, systemisch corticosteroïd, SSRI, </a:t>
            </a:r>
            <a:r>
              <a:rPr lang="nl-NL" b="0" i="0" dirty="0" err="1">
                <a:solidFill>
                  <a:srgbClr val="FF0000"/>
                </a:solidFill>
                <a:effectLst/>
                <a:latin typeface="alegreya-sans"/>
              </a:rPr>
              <a:t>venlafaxine</a:t>
            </a:r>
            <a:r>
              <a:rPr lang="nl-NL" b="0" i="0" dirty="0">
                <a:solidFill>
                  <a:srgbClr val="FF0000"/>
                </a:solidFill>
                <a:effectLst/>
                <a:latin typeface="alegreya-sans"/>
              </a:rPr>
              <a:t>, </a:t>
            </a:r>
            <a:r>
              <a:rPr lang="nl-NL" b="0" i="0" dirty="0" err="1">
                <a:solidFill>
                  <a:srgbClr val="FF0000"/>
                </a:solidFill>
                <a:effectLst/>
                <a:latin typeface="alegreya-sans"/>
              </a:rPr>
              <a:t>duloxetine</a:t>
            </a:r>
            <a:r>
              <a:rPr lang="nl-NL" b="0" i="0" dirty="0">
                <a:solidFill>
                  <a:srgbClr val="FF0000"/>
                </a:solidFill>
                <a:effectLst/>
                <a:latin typeface="alegreya-sans"/>
              </a:rPr>
              <a:t>, trazodon, spironolacton</a:t>
            </a:r>
            <a:r>
              <a:rPr lang="nl-NL" b="0" i="0" dirty="0">
                <a:solidFill>
                  <a:srgbClr val="373636"/>
                </a:solidFill>
                <a:effectLst/>
                <a:latin typeface="alegreya-sans"/>
              </a:rPr>
              <a:t>)</a:t>
            </a:r>
          </a:p>
          <a:p>
            <a:pPr marL="0" indent="0">
              <a:buNone/>
            </a:pPr>
            <a:endParaRPr lang="nl-NL" dirty="0"/>
          </a:p>
        </p:txBody>
      </p:sp>
      <p:sp>
        <p:nvSpPr>
          <p:cNvPr id="12" name="Tekstvak 11">
            <a:extLst>
              <a:ext uri="{FF2B5EF4-FFF2-40B4-BE49-F238E27FC236}">
                <a16:creationId xmlns:a16="http://schemas.microsoft.com/office/drawing/2014/main" id="{C50E57B8-8705-A4F9-3B46-2FDEEC482517}"/>
              </a:ext>
            </a:extLst>
          </p:cNvPr>
          <p:cNvSpPr txBox="1"/>
          <p:nvPr/>
        </p:nvSpPr>
        <p:spPr>
          <a:xfrm>
            <a:off x="6261541" y="6308209"/>
            <a:ext cx="4983866" cy="369332"/>
          </a:xfrm>
          <a:prstGeom prst="rect">
            <a:avLst/>
          </a:prstGeom>
          <a:noFill/>
        </p:spPr>
        <p:txBody>
          <a:bodyPr wrap="square" rtlCol="0">
            <a:spAutoFit/>
          </a:bodyPr>
          <a:lstStyle/>
          <a:p>
            <a:r>
              <a:rPr lang="nl-NL" b="1" dirty="0">
                <a:solidFill>
                  <a:srgbClr val="FF0000"/>
                </a:solidFill>
              </a:rPr>
              <a:t>Voorstel: aanpassing formularium </a:t>
            </a:r>
          </a:p>
        </p:txBody>
      </p:sp>
      <p:pic>
        <p:nvPicPr>
          <p:cNvPr id="4" name="Afbeelding 3">
            <a:extLst>
              <a:ext uri="{FF2B5EF4-FFF2-40B4-BE49-F238E27FC236}">
                <a16:creationId xmlns:a16="http://schemas.microsoft.com/office/drawing/2014/main" id="{EE3A3552-C549-4B85-C88E-853873229825}"/>
              </a:ext>
            </a:extLst>
          </p:cNvPr>
          <p:cNvPicPr>
            <a:picLocks noChangeAspect="1"/>
          </p:cNvPicPr>
          <p:nvPr/>
        </p:nvPicPr>
        <p:blipFill>
          <a:blip r:embed="rId2"/>
          <a:stretch>
            <a:fillRect/>
          </a:stretch>
        </p:blipFill>
        <p:spPr>
          <a:xfrm>
            <a:off x="185195" y="1192834"/>
            <a:ext cx="2471497" cy="664541"/>
          </a:xfrm>
          <a:prstGeom prst="rect">
            <a:avLst/>
          </a:prstGeom>
        </p:spPr>
      </p:pic>
      <p:pic>
        <p:nvPicPr>
          <p:cNvPr id="5" name="Tijdelijke aanduiding voor inhoud 4">
            <a:extLst>
              <a:ext uri="{FF2B5EF4-FFF2-40B4-BE49-F238E27FC236}">
                <a16:creationId xmlns:a16="http://schemas.microsoft.com/office/drawing/2014/main" id="{66AEC9F9-22E8-4DB1-1463-27EEA45E65AC}"/>
              </a:ext>
            </a:extLst>
          </p:cNvPr>
          <p:cNvPicPr>
            <a:picLocks noChangeAspect="1"/>
          </p:cNvPicPr>
          <p:nvPr/>
        </p:nvPicPr>
        <p:blipFill rotWithShape="1">
          <a:blip r:embed="rId3"/>
          <a:srcRect r="50544"/>
          <a:stretch/>
        </p:blipFill>
        <p:spPr>
          <a:xfrm>
            <a:off x="476250" y="3821694"/>
            <a:ext cx="5200650" cy="2696078"/>
          </a:xfrm>
          <a:prstGeom prst="rect">
            <a:avLst/>
          </a:prstGeom>
        </p:spPr>
      </p:pic>
      <p:pic>
        <p:nvPicPr>
          <p:cNvPr id="6" name="Afbeelding 5">
            <a:extLst>
              <a:ext uri="{FF2B5EF4-FFF2-40B4-BE49-F238E27FC236}">
                <a16:creationId xmlns:a16="http://schemas.microsoft.com/office/drawing/2014/main" id="{433F71CB-B684-40E2-B187-BD64227528CF}"/>
              </a:ext>
            </a:extLst>
          </p:cNvPr>
          <p:cNvPicPr>
            <a:picLocks noChangeAspect="1"/>
          </p:cNvPicPr>
          <p:nvPr/>
        </p:nvPicPr>
        <p:blipFill>
          <a:blip r:embed="rId4"/>
          <a:stretch>
            <a:fillRect/>
          </a:stretch>
        </p:blipFill>
        <p:spPr>
          <a:xfrm>
            <a:off x="542924" y="2063247"/>
            <a:ext cx="5334000" cy="1552575"/>
          </a:xfrm>
          <a:prstGeom prst="rect">
            <a:avLst/>
          </a:prstGeom>
        </p:spPr>
      </p:pic>
      <p:sp>
        <p:nvSpPr>
          <p:cNvPr id="11" name="Rechthoek 10">
            <a:extLst>
              <a:ext uri="{FF2B5EF4-FFF2-40B4-BE49-F238E27FC236}">
                <a16:creationId xmlns:a16="http://schemas.microsoft.com/office/drawing/2014/main" id="{C7E7B407-7622-C87D-6952-0B9372A9C828}"/>
              </a:ext>
            </a:extLst>
          </p:cNvPr>
          <p:cNvSpPr/>
          <p:nvPr/>
        </p:nvSpPr>
        <p:spPr>
          <a:xfrm>
            <a:off x="529962" y="4476687"/>
            <a:ext cx="5200650" cy="809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F9D48CE4-2BEB-C182-18FC-08F05D6A9C78}"/>
              </a:ext>
            </a:extLst>
          </p:cNvPr>
          <p:cNvPicPr>
            <a:picLocks noChangeAspect="1"/>
          </p:cNvPicPr>
          <p:nvPr/>
        </p:nvPicPr>
        <p:blipFill>
          <a:blip r:embed="rId5"/>
          <a:stretch>
            <a:fillRect/>
          </a:stretch>
        </p:blipFill>
        <p:spPr>
          <a:xfrm>
            <a:off x="9363075" y="885555"/>
            <a:ext cx="2828925" cy="1095375"/>
          </a:xfrm>
          <a:prstGeom prst="rect">
            <a:avLst/>
          </a:prstGeom>
        </p:spPr>
      </p:pic>
    </p:spTree>
    <p:extLst>
      <p:ext uri="{BB962C8B-B14F-4D97-AF65-F5344CB8AC3E}">
        <p14:creationId xmlns:p14="http://schemas.microsoft.com/office/powerpoint/2010/main" val="99432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7A457-2CF1-5670-F7CF-CA684613A809}"/>
              </a:ext>
            </a:extLst>
          </p:cNvPr>
          <p:cNvSpPr>
            <a:spLocks noGrp="1"/>
          </p:cNvSpPr>
          <p:nvPr>
            <p:ph type="title"/>
          </p:nvPr>
        </p:nvSpPr>
        <p:spPr/>
        <p:txBody>
          <a:bodyPr>
            <a:normAutofit/>
          </a:bodyPr>
          <a:lstStyle/>
          <a:p>
            <a:pPr algn="ctr"/>
            <a:r>
              <a:rPr lang="nl-NL" sz="3600" dirty="0"/>
              <a:t>Preventie van maagklachten </a:t>
            </a:r>
            <a:br>
              <a:rPr lang="nl-NL" sz="3600" dirty="0"/>
            </a:br>
            <a:r>
              <a:rPr lang="nl-NL" sz="2400" dirty="0"/>
              <a:t>door medicatiegebruik, NHG 3-2021 </a:t>
            </a:r>
            <a:endParaRPr lang="nl-NL" sz="3600" dirty="0"/>
          </a:p>
        </p:txBody>
      </p:sp>
      <p:sp>
        <p:nvSpPr>
          <p:cNvPr id="7" name="Tijdelijke aanduiding voor inhoud 6">
            <a:extLst>
              <a:ext uri="{FF2B5EF4-FFF2-40B4-BE49-F238E27FC236}">
                <a16:creationId xmlns:a16="http://schemas.microsoft.com/office/drawing/2014/main" id="{16717768-5A1A-C3F4-0115-8505A4F13812}"/>
              </a:ext>
            </a:extLst>
          </p:cNvPr>
          <p:cNvSpPr>
            <a:spLocks noGrp="1"/>
          </p:cNvSpPr>
          <p:nvPr>
            <p:ph idx="1"/>
          </p:nvPr>
        </p:nvSpPr>
        <p:spPr>
          <a:xfrm>
            <a:off x="6762750" y="2060868"/>
            <a:ext cx="5200650" cy="4351338"/>
          </a:xfrm>
        </p:spPr>
        <p:txBody>
          <a:bodyPr>
            <a:normAutofit fontScale="70000" lnSpcReduction="20000"/>
          </a:bodyPr>
          <a:lstStyle/>
          <a:p>
            <a:pPr marL="0" indent="0" algn="l">
              <a:buNone/>
            </a:pPr>
            <a:endParaRPr lang="nl-NL" sz="2800" b="1" i="0" dirty="0">
              <a:solidFill>
                <a:srgbClr val="373636"/>
              </a:solidFill>
              <a:effectLst/>
              <a:latin typeface="ff-meta-web-pro"/>
            </a:endParaRPr>
          </a:p>
          <a:p>
            <a:pPr marL="0" indent="0" algn="l">
              <a:buNone/>
            </a:pPr>
            <a:r>
              <a:rPr lang="nl-NL" sz="2800" b="1" i="0" dirty="0">
                <a:solidFill>
                  <a:srgbClr val="373636"/>
                </a:solidFill>
                <a:effectLst/>
                <a:latin typeface="ff-meta-web-pro"/>
              </a:rPr>
              <a:t>PPI bij gebruikers van </a:t>
            </a:r>
            <a:r>
              <a:rPr lang="nl-NL" sz="2800" b="1" i="0" dirty="0" err="1">
                <a:solidFill>
                  <a:srgbClr val="373636"/>
                </a:solidFill>
                <a:effectLst/>
                <a:latin typeface="ff-meta-web-pro"/>
              </a:rPr>
              <a:t>laaggedoseerde</a:t>
            </a:r>
            <a:r>
              <a:rPr lang="nl-NL" sz="2800" b="1" i="0" dirty="0">
                <a:solidFill>
                  <a:srgbClr val="373636"/>
                </a:solidFill>
                <a:effectLst/>
                <a:latin typeface="ff-meta-web-pro"/>
              </a:rPr>
              <a:t> salicylaten </a:t>
            </a:r>
            <a:r>
              <a:rPr lang="nl-NL" sz="2800" b="1" i="0" dirty="0">
                <a:solidFill>
                  <a:srgbClr val="FF0000"/>
                </a:solidFill>
                <a:effectLst/>
                <a:latin typeface="ff-meta-web-pro"/>
              </a:rPr>
              <a:t>of COX-2-selectieve </a:t>
            </a:r>
            <a:r>
              <a:rPr lang="nl-NL" sz="2800" b="1" i="0" dirty="0" err="1">
                <a:solidFill>
                  <a:srgbClr val="FF0000"/>
                </a:solidFill>
                <a:effectLst/>
                <a:latin typeface="ff-meta-web-pro"/>
              </a:rPr>
              <a:t>NSAID’s</a:t>
            </a:r>
            <a:endParaRPr lang="nl-NL" sz="2800" b="1" i="0" dirty="0">
              <a:solidFill>
                <a:srgbClr val="FF0000"/>
              </a:solidFill>
              <a:effectLst/>
              <a:latin typeface="ff-meta-web-pro"/>
            </a:endParaRPr>
          </a:p>
          <a:p>
            <a:pPr algn="l">
              <a:buFont typeface="Arial" panose="020B0604020202020204" pitchFamily="34" charset="0"/>
              <a:buChar char="•"/>
            </a:pPr>
            <a:r>
              <a:rPr lang="nl-NL" sz="2800" b="0" i="0" dirty="0">
                <a:solidFill>
                  <a:srgbClr val="373636"/>
                </a:solidFill>
                <a:effectLst/>
                <a:latin typeface="alegreya-sans"/>
              </a:rPr>
              <a:t>≥ 80 jaar</a:t>
            </a:r>
          </a:p>
          <a:p>
            <a:pPr algn="l">
              <a:buFont typeface="Arial" panose="020B0604020202020204" pitchFamily="34" charset="0"/>
              <a:buChar char="•"/>
            </a:pPr>
            <a:r>
              <a:rPr lang="nl-NL" sz="2800" b="0" i="0" dirty="0">
                <a:solidFill>
                  <a:srgbClr val="373636"/>
                </a:solidFill>
                <a:effectLst/>
                <a:latin typeface="alegreya-sans"/>
              </a:rPr>
              <a:t>≥70 jaar én comedicatie met verhoogd risico op maagcomplicaties (vitamine K-antagonist, DOAC, </a:t>
            </a:r>
            <a:r>
              <a:rPr lang="nl-NL" sz="2800" b="0" i="0" dirty="0">
                <a:solidFill>
                  <a:srgbClr val="FF0000"/>
                </a:solidFill>
                <a:effectLst/>
                <a:latin typeface="alegreya-sans"/>
              </a:rPr>
              <a:t>heparine</a:t>
            </a:r>
            <a:r>
              <a:rPr lang="nl-NL" sz="2800" b="0" i="0" dirty="0">
                <a:solidFill>
                  <a:srgbClr val="373636"/>
                </a:solidFill>
                <a:effectLst/>
                <a:latin typeface="alegreya-sans"/>
              </a:rPr>
              <a:t>, clopidogrel, </a:t>
            </a:r>
            <a:r>
              <a:rPr lang="nl-NL" sz="2800" b="0" i="0" dirty="0" err="1">
                <a:solidFill>
                  <a:srgbClr val="373636"/>
                </a:solidFill>
                <a:effectLst/>
                <a:latin typeface="alegreya-sans"/>
              </a:rPr>
              <a:t>prasugrel</a:t>
            </a:r>
            <a:r>
              <a:rPr lang="nl-NL" sz="2800" b="0" i="0" dirty="0">
                <a:solidFill>
                  <a:srgbClr val="373636"/>
                </a:solidFill>
                <a:effectLst/>
                <a:latin typeface="alegreya-sans"/>
              </a:rPr>
              <a:t>, </a:t>
            </a:r>
            <a:r>
              <a:rPr lang="nl-NL" sz="2800" b="0" i="0" dirty="0" err="1">
                <a:solidFill>
                  <a:srgbClr val="373636"/>
                </a:solidFill>
                <a:effectLst/>
                <a:latin typeface="alegreya-sans"/>
              </a:rPr>
              <a:t>ticagrelor</a:t>
            </a:r>
            <a:r>
              <a:rPr lang="nl-NL" sz="2800" b="0" i="0" dirty="0">
                <a:solidFill>
                  <a:srgbClr val="373636"/>
                </a:solidFill>
                <a:effectLst/>
                <a:latin typeface="alegreya-sans"/>
              </a:rPr>
              <a:t>, </a:t>
            </a:r>
            <a:r>
              <a:rPr lang="nl-NL" sz="2800" b="0" i="0" dirty="0" err="1">
                <a:solidFill>
                  <a:srgbClr val="373636"/>
                </a:solidFill>
                <a:effectLst/>
                <a:latin typeface="alegreya-sans"/>
              </a:rPr>
              <a:t>laaggedoseerd</a:t>
            </a:r>
            <a:r>
              <a:rPr lang="nl-NL" sz="2800" b="0" i="0" dirty="0">
                <a:solidFill>
                  <a:srgbClr val="373636"/>
                </a:solidFill>
                <a:effectLst/>
                <a:latin typeface="alegreya-sans"/>
              </a:rPr>
              <a:t> </a:t>
            </a:r>
            <a:r>
              <a:rPr lang="nl-NL" sz="2800" b="0" i="0" dirty="0" err="1">
                <a:solidFill>
                  <a:srgbClr val="373636"/>
                </a:solidFill>
                <a:effectLst/>
                <a:latin typeface="alegreya-sans"/>
              </a:rPr>
              <a:t>salicylaat</a:t>
            </a:r>
            <a:r>
              <a:rPr lang="nl-NL" sz="2800" b="0" i="0" dirty="0">
                <a:solidFill>
                  <a:srgbClr val="373636"/>
                </a:solidFill>
                <a:effectLst/>
                <a:latin typeface="alegreya-sans"/>
              </a:rPr>
              <a:t>, systemisch corticosteroïd, SSRI, </a:t>
            </a:r>
            <a:r>
              <a:rPr lang="nl-NL" sz="2800" b="0" i="0" dirty="0" err="1">
                <a:solidFill>
                  <a:srgbClr val="373636"/>
                </a:solidFill>
                <a:effectLst/>
                <a:latin typeface="alegreya-sans"/>
              </a:rPr>
              <a:t>venlafaxine</a:t>
            </a:r>
            <a:r>
              <a:rPr lang="nl-NL" sz="2800" b="0" i="0" dirty="0">
                <a:solidFill>
                  <a:srgbClr val="373636"/>
                </a:solidFill>
                <a:effectLst/>
                <a:latin typeface="alegreya-sans"/>
              </a:rPr>
              <a:t>, </a:t>
            </a:r>
            <a:r>
              <a:rPr lang="nl-NL" sz="2800" b="0" i="0" dirty="0" err="1">
                <a:solidFill>
                  <a:srgbClr val="373636"/>
                </a:solidFill>
                <a:effectLst/>
                <a:latin typeface="alegreya-sans"/>
              </a:rPr>
              <a:t>duloxetine</a:t>
            </a:r>
            <a:r>
              <a:rPr lang="nl-NL" sz="2800" b="0" i="0" dirty="0">
                <a:solidFill>
                  <a:srgbClr val="373636"/>
                </a:solidFill>
                <a:effectLst/>
                <a:latin typeface="alegreya-sans"/>
              </a:rPr>
              <a:t>, trazodon, spironolacton)</a:t>
            </a:r>
          </a:p>
          <a:p>
            <a:pPr algn="l">
              <a:buFont typeface="Arial" panose="020B0604020202020204" pitchFamily="34" charset="0"/>
              <a:buChar char="•"/>
            </a:pPr>
            <a:r>
              <a:rPr lang="nl-NL" sz="2800" b="0" i="0" dirty="0">
                <a:solidFill>
                  <a:srgbClr val="373636"/>
                </a:solidFill>
                <a:effectLst/>
                <a:latin typeface="alegreya-sans"/>
              </a:rPr>
              <a:t>≥ 60 jaar én ulcus of maagcomplicatie in de voorgeschiedenis</a:t>
            </a:r>
          </a:p>
          <a:p>
            <a:pPr algn="l">
              <a:buFont typeface="Arial" panose="020B0604020202020204" pitchFamily="34" charset="0"/>
              <a:buChar char="•"/>
            </a:pPr>
            <a:endParaRPr lang="nl-NL" sz="2800" dirty="0">
              <a:solidFill>
                <a:srgbClr val="373636"/>
              </a:solidFill>
              <a:latin typeface="alegreya-sans"/>
            </a:endParaRPr>
          </a:p>
          <a:p>
            <a:pPr marL="0" indent="0" algn="l">
              <a:buNone/>
            </a:pPr>
            <a:r>
              <a:rPr lang="nl-NL" sz="2800" b="1" i="0" u="none" strike="noStrike" dirty="0">
                <a:solidFill>
                  <a:srgbClr val="FF0000"/>
                </a:solidFill>
                <a:effectLst/>
                <a:latin typeface="RO Sans"/>
              </a:rPr>
              <a:t>COX-2 selectief </a:t>
            </a:r>
            <a:r>
              <a:rPr lang="nl-NL" sz="2800" b="0" i="0" u="none" strike="noStrike" dirty="0" err="1">
                <a:solidFill>
                  <a:srgbClr val="FF0000"/>
                </a:solidFill>
                <a:effectLst/>
                <a:latin typeface="RO Sans"/>
              </a:rPr>
              <a:t>meloxicam</a:t>
            </a:r>
            <a:r>
              <a:rPr lang="nl-NL" sz="2800" b="0" i="0" u="none" strike="noStrike" dirty="0">
                <a:solidFill>
                  <a:srgbClr val="FF0000"/>
                </a:solidFill>
                <a:effectLst/>
                <a:latin typeface="RO Sans"/>
              </a:rPr>
              <a:t>; </a:t>
            </a:r>
            <a:r>
              <a:rPr lang="nl-NL" sz="2800" b="0" i="1" u="none" strike="noStrike" dirty="0" err="1">
                <a:solidFill>
                  <a:srgbClr val="FF0000"/>
                </a:solidFill>
                <a:effectLst/>
                <a:latin typeface="RO Sans"/>
              </a:rPr>
              <a:t>diclofenac</a:t>
            </a:r>
            <a:r>
              <a:rPr lang="nl-NL" sz="2800" b="0" i="0" u="none" strike="noStrike" dirty="0">
                <a:solidFill>
                  <a:srgbClr val="FF0000"/>
                </a:solidFill>
                <a:effectLst/>
                <a:latin typeface="RO Sans"/>
              </a:rPr>
              <a:t>; </a:t>
            </a:r>
            <a:r>
              <a:rPr lang="nl-NL" sz="2800" b="0" i="0" u="none" strike="noStrike" dirty="0" err="1">
                <a:solidFill>
                  <a:srgbClr val="FF0000"/>
                </a:solidFill>
                <a:effectLst/>
                <a:latin typeface="RO Sans"/>
              </a:rPr>
              <a:t>celecoxib</a:t>
            </a:r>
            <a:r>
              <a:rPr lang="nl-NL" sz="2800" b="0" i="0" u="none" strike="noStrike" dirty="0">
                <a:solidFill>
                  <a:srgbClr val="FF0000"/>
                </a:solidFill>
                <a:effectLst/>
                <a:latin typeface="RO Sans"/>
              </a:rPr>
              <a:t>; </a:t>
            </a:r>
            <a:r>
              <a:rPr lang="nl-NL" sz="2800" b="0" i="0" u="none" strike="noStrike" dirty="0" err="1">
                <a:solidFill>
                  <a:srgbClr val="FF0000"/>
                </a:solidFill>
                <a:effectLst/>
                <a:latin typeface="RO Sans"/>
              </a:rPr>
              <a:t>etoricoxib</a:t>
            </a:r>
            <a:r>
              <a:rPr lang="nl-NL" sz="2800" b="0" i="0" u="none" strike="noStrike" dirty="0">
                <a:solidFill>
                  <a:srgbClr val="FF0000"/>
                </a:solidFill>
                <a:effectLst/>
                <a:latin typeface="RO Sans"/>
              </a:rPr>
              <a:t>.</a:t>
            </a:r>
          </a:p>
          <a:p>
            <a:pPr algn="l">
              <a:buFont typeface="Arial" panose="020B0604020202020204" pitchFamily="34" charset="0"/>
              <a:buChar char="•"/>
            </a:pPr>
            <a:endParaRPr lang="nl-NL" sz="2800" b="0" i="0" dirty="0">
              <a:solidFill>
                <a:schemeClr val="accent1"/>
              </a:solidFill>
              <a:effectLst/>
              <a:latin typeface="alegreya-sans"/>
            </a:endParaRPr>
          </a:p>
          <a:p>
            <a:pPr marL="0" indent="0">
              <a:buNone/>
            </a:pPr>
            <a:endParaRPr lang="nl-NL" dirty="0"/>
          </a:p>
        </p:txBody>
      </p:sp>
      <p:pic>
        <p:nvPicPr>
          <p:cNvPr id="4" name="Afbeelding 3">
            <a:extLst>
              <a:ext uri="{FF2B5EF4-FFF2-40B4-BE49-F238E27FC236}">
                <a16:creationId xmlns:a16="http://schemas.microsoft.com/office/drawing/2014/main" id="{EE3A3552-C549-4B85-C88E-853873229825}"/>
              </a:ext>
            </a:extLst>
          </p:cNvPr>
          <p:cNvPicPr>
            <a:picLocks noChangeAspect="1"/>
          </p:cNvPicPr>
          <p:nvPr/>
        </p:nvPicPr>
        <p:blipFill>
          <a:blip r:embed="rId2"/>
          <a:stretch>
            <a:fillRect/>
          </a:stretch>
        </p:blipFill>
        <p:spPr>
          <a:xfrm>
            <a:off x="185195" y="1192834"/>
            <a:ext cx="2471497" cy="664541"/>
          </a:xfrm>
          <a:prstGeom prst="rect">
            <a:avLst/>
          </a:prstGeom>
        </p:spPr>
      </p:pic>
      <p:pic>
        <p:nvPicPr>
          <p:cNvPr id="5" name="Tijdelijke aanduiding voor inhoud 4">
            <a:extLst>
              <a:ext uri="{FF2B5EF4-FFF2-40B4-BE49-F238E27FC236}">
                <a16:creationId xmlns:a16="http://schemas.microsoft.com/office/drawing/2014/main" id="{66AEC9F9-22E8-4DB1-1463-27EEA45E65AC}"/>
              </a:ext>
            </a:extLst>
          </p:cNvPr>
          <p:cNvPicPr>
            <a:picLocks noChangeAspect="1"/>
          </p:cNvPicPr>
          <p:nvPr/>
        </p:nvPicPr>
        <p:blipFill rotWithShape="1">
          <a:blip r:embed="rId3"/>
          <a:srcRect r="50544"/>
          <a:stretch/>
        </p:blipFill>
        <p:spPr>
          <a:xfrm>
            <a:off x="476250" y="3821694"/>
            <a:ext cx="5200650" cy="2696078"/>
          </a:xfrm>
          <a:prstGeom prst="rect">
            <a:avLst/>
          </a:prstGeom>
        </p:spPr>
      </p:pic>
      <p:pic>
        <p:nvPicPr>
          <p:cNvPr id="6" name="Afbeelding 5">
            <a:extLst>
              <a:ext uri="{FF2B5EF4-FFF2-40B4-BE49-F238E27FC236}">
                <a16:creationId xmlns:a16="http://schemas.microsoft.com/office/drawing/2014/main" id="{433F71CB-B684-40E2-B187-BD64227528CF}"/>
              </a:ext>
            </a:extLst>
          </p:cNvPr>
          <p:cNvPicPr>
            <a:picLocks noChangeAspect="1"/>
          </p:cNvPicPr>
          <p:nvPr/>
        </p:nvPicPr>
        <p:blipFill>
          <a:blip r:embed="rId4"/>
          <a:stretch>
            <a:fillRect/>
          </a:stretch>
        </p:blipFill>
        <p:spPr>
          <a:xfrm>
            <a:off x="542924" y="2063247"/>
            <a:ext cx="5334000" cy="1552575"/>
          </a:xfrm>
          <a:prstGeom prst="rect">
            <a:avLst/>
          </a:prstGeom>
        </p:spPr>
      </p:pic>
      <p:sp>
        <p:nvSpPr>
          <p:cNvPr id="11" name="Rechthoek 10">
            <a:extLst>
              <a:ext uri="{FF2B5EF4-FFF2-40B4-BE49-F238E27FC236}">
                <a16:creationId xmlns:a16="http://schemas.microsoft.com/office/drawing/2014/main" id="{C7E7B407-7622-C87D-6952-0B9372A9C828}"/>
              </a:ext>
            </a:extLst>
          </p:cNvPr>
          <p:cNvSpPr/>
          <p:nvPr/>
        </p:nvSpPr>
        <p:spPr>
          <a:xfrm>
            <a:off x="529962" y="5263768"/>
            <a:ext cx="5200650" cy="1148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F9D48CE4-2BEB-C182-18FC-08F05D6A9C78}"/>
              </a:ext>
            </a:extLst>
          </p:cNvPr>
          <p:cNvPicPr>
            <a:picLocks noChangeAspect="1"/>
          </p:cNvPicPr>
          <p:nvPr/>
        </p:nvPicPr>
        <p:blipFill>
          <a:blip r:embed="rId5"/>
          <a:stretch>
            <a:fillRect/>
          </a:stretch>
        </p:blipFill>
        <p:spPr>
          <a:xfrm>
            <a:off x="9363075" y="885555"/>
            <a:ext cx="2828925" cy="1095375"/>
          </a:xfrm>
          <a:prstGeom prst="rect">
            <a:avLst/>
          </a:prstGeom>
        </p:spPr>
      </p:pic>
    </p:spTree>
    <p:extLst>
      <p:ext uri="{BB962C8B-B14F-4D97-AF65-F5344CB8AC3E}">
        <p14:creationId xmlns:p14="http://schemas.microsoft.com/office/powerpoint/2010/main" val="222842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7A457-2CF1-5670-F7CF-CA684613A809}"/>
              </a:ext>
            </a:extLst>
          </p:cNvPr>
          <p:cNvSpPr>
            <a:spLocks noGrp="1"/>
          </p:cNvSpPr>
          <p:nvPr>
            <p:ph type="title"/>
          </p:nvPr>
        </p:nvSpPr>
        <p:spPr/>
        <p:txBody>
          <a:bodyPr>
            <a:normAutofit/>
          </a:bodyPr>
          <a:lstStyle/>
          <a:p>
            <a:pPr algn="ctr"/>
            <a:r>
              <a:rPr lang="nl-NL" sz="3600" dirty="0"/>
              <a:t>Preventie van maagklachten </a:t>
            </a:r>
            <a:br>
              <a:rPr lang="nl-NL" sz="3600" dirty="0"/>
            </a:br>
            <a:r>
              <a:rPr lang="nl-NL" sz="2400" dirty="0"/>
              <a:t>door medicatiegebruik, NHG 3-2021 </a:t>
            </a:r>
            <a:endParaRPr lang="nl-NL" sz="3600" dirty="0"/>
          </a:p>
        </p:txBody>
      </p:sp>
      <p:sp>
        <p:nvSpPr>
          <p:cNvPr id="7" name="Tijdelijke aanduiding voor inhoud 6">
            <a:extLst>
              <a:ext uri="{FF2B5EF4-FFF2-40B4-BE49-F238E27FC236}">
                <a16:creationId xmlns:a16="http://schemas.microsoft.com/office/drawing/2014/main" id="{16717768-5A1A-C3F4-0115-8505A4F13812}"/>
              </a:ext>
            </a:extLst>
          </p:cNvPr>
          <p:cNvSpPr>
            <a:spLocks noGrp="1"/>
          </p:cNvSpPr>
          <p:nvPr>
            <p:ph idx="1"/>
          </p:nvPr>
        </p:nvSpPr>
        <p:spPr>
          <a:xfrm>
            <a:off x="6762750" y="2060868"/>
            <a:ext cx="5200650" cy="4351338"/>
          </a:xfrm>
        </p:spPr>
        <p:txBody>
          <a:bodyPr>
            <a:normAutofit fontScale="85000" lnSpcReduction="20000"/>
          </a:bodyPr>
          <a:lstStyle/>
          <a:p>
            <a:pPr marL="0" indent="0" algn="l">
              <a:buNone/>
            </a:pPr>
            <a:endParaRPr lang="nl-NL" sz="2800" b="1" i="0" dirty="0">
              <a:solidFill>
                <a:srgbClr val="373636"/>
              </a:solidFill>
              <a:effectLst/>
              <a:latin typeface="alegreya-sans"/>
            </a:endParaRPr>
          </a:p>
          <a:p>
            <a:pPr marL="0" indent="0" algn="l">
              <a:buNone/>
            </a:pPr>
            <a:r>
              <a:rPr lang="nl-NL" sz="2800" b="1" i="0" dirty="0">
                <a:solidFill>
                  <a:srgbClr val="373636"/>
                </a:solidFill>
                <a:effectLst/>
                <a:latin typeface="alegreya-sans"/>
              </a:rPr>
              <a:t>Corticosteroïd: </a:t>
            </a:r>
            <a:r>
              <a:rPr lang="nl-NL" sz="2800" b="0" i="0" dirty="0">
                <a:solidFill>
                  <a:srgbClr val="373636"/>
                </a:solidFill>
                <a:effectLst/>
                <a:latin typeface="alegreya-sans"/>
              </a:rPr>
              <a:t>overweeg een PPI bij &gt; 30 dagen gebruik van systemisch corticosteroïd én ulcus in de voorgeschiedenis</a:t>
            </a:r>
          </a:p>
          <a:p>
            <a:pPr marL="0" indent="0" algn="l">
              <a:buNone/>
            </a:pPr>
            <a:endParaRPr lang="nl-NL" sz="2800" b="1" i="0" dirty="0">
              <a:solidFill>
                <a:srgbClr val="373636"/>
              </a:solidFill>
              <a:effectLst/>
              <a:latin typeface="alegreya-sans"/>
            </a:endParaRPr>
          </a:p>
          <a:p>
            <a:pPr marL="0" indent="0" algn="l">
              <a:buNone/>
            </a:pPr>
            <a:r>
              <a:rPr lang="nl-NL" sz="2800" b="1" i="0" dirty="0" err="1">
                <a:solidFill>
                  <a:srgbClr val="373636"/>
                </a:solidFill>
                <a:effectLst/>
                <a:latin typeface="alegreya-sans"/>
              </a:rPr>
              <a:t>Antitromboticum</a:t>
            </a:r>
            <a:r>
              <a:rPr lang="nl-NL" sz="2800" b="1" i="0" dirty="0">
                <a:solidFill>
                  <a:srgbClr val="373636"/>
                </a:solidFill>
                <a:effectLst/>
                <a:latin typeface="alegreya-sans"/>
              </a:rPr>
              <a:t>, SSRI, </a:t>
            </a:r>
            <a:r>
              <a:rPr lang="nl-NL" sz="2800" b="1" i="0" dirty="0" err="1">
                <a:solidFill>
                  <a:srgbClr val="373636"/>
                </a:solidFill>
                <a:effectLst/>
                <a:latin typeface="alegreya-sans"/>
              </a:rPr>
              <a:t>venlafaxine</a:t>
            </a:r>
            <a:r>
              <a:rPr lang="nl-NL" sz="2800" b="1" i="0" dirty="0">
                <a:solidFill>
                  <a:srgbClr val="373636"/>
                </a:solidFill>
                <a:effectLst/>
                <a:latin typeface="alegreya-sans"/>
              </a:rPr>
              <a:t>, </a:t>
            </a:r>
            <a:r>
              <a:rPr lang="nl-NL" sz="2800" b="1" i="0" dirty="0" err="1">
                <a:solidFill>
                  <a:srgbClr val="373636"/>
                </a:solidFill>
                <a:effectLst/>
                <a:latin typeface="alegreya-sans"/>
              </a:rPr>
              <a:t>duloxetine</a:t>
            </a:r>
            <a:r>
              <a:rPr lang="nl-NL" sz="2800" b="1" i="0" dirty="0">
                <a:solidFill>
                  <a:srgbClr val="373636"/>
                </a:solidFill>
                <a:effectLst/>
                <a:latin typeface="alegreya-sans"/>
              </a:rPr>
              <a:t>, trazodon, spironolacton: </a:t>
            </a:r>
            <a:r>
              <a:rPr lang="nl-NL" sz="2800" b="0" i="0" dirty="0">
                <a:solidFill>
                  <a:srgbClr val="373636"/>
                </a:solidFill>
                <a:effectLst/>
                <a:latin typeface="alegreya-sans"/>
              </a:rPr>
              <a:t>overweeg een PPI alleen bij meerdere risicofactoren, zoals ulcus in de voorgeschiedenis, hoge leeftijd, andere risicomedicatie en ernstige </a:t>
            </a:r>
            <a:r>
              <a:rPr lang="nl-NL" sz="2800" b="0" i="0" dirty="0" err="1">
                <a:solidFill>
                  <a:srgbClr val="373636"/>
                </a:solidFill>
                <a:effectLst/>
                <a:latin typeface="alegreya-sans"/>
              </a:rPr>
              <a:t>comorbiditeit</a:t>
            </a:r>
            <a:r>
              <a:rPr lang="nl-NL" sz="2800" b="0" i="0" dirty="0">
                <a:solidFill>
                  <a:srgbClr val="373636"/>
                </a:solidFill>
                <a:effectLst/>
                <a:latin typeface="alegreya-sans"/>
              </a:rPr>
              <a:t> (invaliderende artritis, hartfalen, diabetes)</a:t>
            </a:r>
          </a:p>
          <a:p>
            <a:pPr marL="0" indent="0">
              <a:buNone/>
            </a:pPr>
            <a:endParaRPr lang="nl-NL" dirty="0"/>
          </a:p>
        </p:txBody>
      </p:sp>
      <p:pic>
        <p:nvPicPr>
          <p:cNvPr id="4" name="Afbeelding 3">
            <a:extLst>
              <a:ext uri="{FF2B5EF4-FFF2-40B4-BE49-F238E27FC236}">
                <a16:creationId xmlns:a16="http://schemas.microsoft.com/office/drawing/2014/main" id="{EE3A3552-C549-4B85-C88E-853873229825}"/>
              </a:ext>
            </a:extLst>
          </p:cNvPr>
          <p:cNvPicPr>
            <a:picLocks noChangeAspect="1"/>
          </p:cNvPicPr>
          <p:nvPr/>
        </p:nvPicPr>
        <p:blipFill>
          <a:blip r:embed="rId2"/>
          <a:stretch>
            <a:fillRect/>
          </a:stretch>
        </p:blipFill>
        <p:spPr>
          <a:xfrm>
            <a:off x="185195" y="1192834"/>
            <a:ext cx="2471497" cy="664541"/>
          </a:xfrm>
          <a:prstGeom prst="rect">
            <a:avLst/>
          </a:prstGeom>
        </p:spPr>
      </p:pic>
      <p:pic>
        <p:nvPicPr>
          <p:cNvPr id="6" name="Afbeelding 5">
            <a:extLst>
              <a:ext uri="{FF2B5EF4-FFF2-40B4-BE49-F238E27FC236}">
                <a16:creationId xmlns:a16="http://schemas.microsoft.com/office/drawing/2014/main" id="{433F71CB-B684-40E2-B187-BD64227528CF}"/>
              </a:ext>
            </a:extLst>
          </p:cNvPr>
          <p:cNvPicPr>
            <a:picLocks noChangeAspect="1"/>
          </p:cNvPicPr>
          <p:nvPr/>
        </p:nvPicPr>
        <p:blipFill>
          <a:blip r:embed="rId3"/>
          <a:stretch>
            <a:fillRect/>
          </a:stretch>
        </p:blipFill>
        <p:spPr>
          <a:xfrm>
            <a:off x="542924" y="2063247"/>
            <a:ext cx="5334000" cy="1552575"/>
          </a:xfrm>
          <a:prstGeom prst="rect">
            <a:avLst/>
          </a:prstGeom>
        </p:spPr>
      </p:pic>
      <p:pic>
        <p:nvPicPr>
          <p:cNvPr id="13" name="Afbeelding 12">
            <a:extLst>
              <a:ext uri="{FF2B5EF4-FFF2-40B4-BE49-F238E27FC236}">
                <a16:creationId xmlns:a16="http://schemas.microsoft.com/office/drawing/2014/main" id="{F9D48CE4-2BEB-C182-18FC-08F05D6A9C78}"/>
              </a:ext>
            </a:extLst>
          </p:cNvPr>
          <p:cNvPicPr>
            <a:picLocks noChangeAspect="1"/>
          </p:cNvPicPr>
          <p:nvPr/>
        </p:nvPicPr>
        <p:blipFill>
          <a:blip r:embed="rId4"/>
          <a:stretch>
            <a:fillRect/>
          </a:stretch>
        </p:blipFill>
        <p:spPr>
          <a:xfrm>
            <a:off x="9363075" y="885555"/>
            <a:ext cx="2828925" cy="1095375"/>
          </a:xfrm>
          <a:prstGeom prst="rect">
            <a:avLst/>
          </a:prstGeom>
        </p:spPr>
      </p:pic>
      <p:sp>
        <p:nvSpPr>
          <p:cNvPr id="9" name="Tekstvak 8">
            <a:extLst>
              <a:ext uri="{FF2B5EF4-FFF2-40B4-BE49-F238E27FC236}">
                <a16:creationId xmlns:a16="http://schemas.microsoft.com/office/drawing/2014/main" id="{40671CBD-499C-8261-2EA7-4BD3F7950A4A}"/>
              </a:ext>
            </a:extLst>
          </p:cNvPr>
          <p:cNvSpPr txBox="1"/>
          <p:nvPr/>
        </p:nvSpPr>
        <p:spPr>
          <a:xfrm>
            <a:off x="542924" y="5134298"/>
            <a:ext cx="6094070" cy="646331"/>
          </a:xfrm>
          <a:prstGeom prst="rect">
            <a:avLst/>
          </a:prstGeom>
          <a:noFill/>
        </p:spPr>
        <p:txBody>
          <a:bodyPr wrap="square">
            <a:spAutoFit/>
          </a:bodyPr>
          <a:lstStyle/>
          <a:p>
            <a:r>
              <a:rPr lang="nl-NL" b="1" dirty="0">
                <a:solidFill>
                  <a:srgbClr val="FF0000"/>
                </a:solidFill>
              </a:rPr>
              <a:t>Voorstel: Volledige aanvulling in bovenstaande tekst in formularium. </a:t>
            </a:r>
          </a:p>
        </p:txBody>
      </p:sp>
    </p:spTree>
    <p:extLst>
      <p:ext uri="{BB962C8B-B14F-4D97-AF65-F5344CB8AC3E}">
        <p14:creationId xmlns:p14="http://schemas.microsoft.com/office/powerpoint/2010/main" val="403132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8671752B-94AB-8C7E-FA9E-1FB101A33388}"/>
              </a:ext>
            </a:extLst>
          </p:cNvPr>
          <p:cNvSpPr>
            <a:spLocks noGrp="1"/>
          </p:cNvSpPr>
          <p:nvPr>
            <p:ph idx="1"/>
          </p:nvPr>
        </p:nvSpPr>
        <p:spPr>
          <a:xfrm>
            <a:off x="3985850" y="2249927"/>
            <a:ext cx="10515600" cy="664541"/>
          </a:xfrm>
        </p:spPr>
        <p:txBody>
          <a:bodyPr/>
          <a:lstStyle/>
          <a:p>
            <a:pPr marL="0" indent="0">
              <a:buNone/>
            </a:pPr>
            <a:r>
              <a:rPr lang="nl-NL" dirty="0"/>
              <a:t>Conform richtlijn NHG = geen aanpassingen</a:t>
            </a:r>
          </a:p>
        </p:txBody>
      </p:sp>
      <p:pic>
        <p:nvPicPr>
          <p:cNvPr id="10" name="Afbeelding 9">
            <a:extLst>
              <a:ext uri="{FF2B5EF4-FFF2-40B4-BE49-F238E27FC236}">
                <a16:creationId xmlns:a16="http://schemas.microsoft.com/office/drawing/2014/main" id="{12F69B48-2135-598A-4741-EAC2CAD2D581}"/>
              </a:ext>
            </a:extLst>
          </p:cNvPr>
          <p:cNvPicPr>
            <a:picLocks noChangeAspect="1"/>
          </p:cNvPicPr>
          <p:nvPr/>
        </p:nvPicPr>
        <p:blipFill>
          <a:blip r:embed="rId2"/>
          <a:stretch>
            <a:fillRect/>
          </a:stretch>
        </p:blipFill>
        <p:spPr>
          <a:xfrm>
            <a:off x="457200" y="3491744"/>
            <a:ext cx="11277600" cy="3124200"/>
          </a:xfrm>
          <a:prstGeom prst="rect">
            <a:avLst/>
          </a:prstGeom>
        </p:spPr>
      </p:pic>
      <p:pic>
        <p:nvPicPr>
          <p:cNvPr id="3" name="Afbeelding 2">
            <a:extLst>
              <a:ext uri="{FF2B5EF4-FFF2-40B4-BE49-F238E27FC236}">
                <a16:creationId xmlns:a16="http://schemas.microsoft.com/office/drawing/2014/main" id="{966271D4-CDE1-50C2-7FE4-7E4BC612AE3D}"/>
              </a:ext>
            </a:extLst>
          </p:cNvPr>
          <p:cNvPicPr>
            <a:picLocks noChangeAspect="1"/>
          </p:cNvPicPr>
          <p:nvPr/>
        </p:nvPicPr>
        <p:blipFill>
          <a:blip r:embed="rId3"/>
          <a:stretch>
            <a:fillRect/>
          </a:stretch>
        </p:blipFill>
        <p:spPr>
          <a:xfrm>
            <a:off x="231493" y="2212753"/>
            <a:ext cx="2471497" cy="664541"/>
          </a:xfrm>
          <a:prstGeom prst="rect">
            <a:avLst/>
          </a:prstGeom>
        </p:spPr>
      </p:pic>
      <p:sp>
        <p:nvSpPr>
          <p:cNvPr id="7" name="Titel 1">
            <a:extLst>
              <a:ext uri="{FF2B5EF4-FFF2-40B4-BE49-F238E27FC236}">
                <a16:creationId xmlns:a16="http://schemas.microsoft.com/office/drawing/2014/main" id="{91862A85-D3D9-3226-F742-742B805E4E4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a:t>Preventie van maagklachten </a:t>
            </a:r>
            <a:br>
              <a:rPr lang="nl-NL" sz="3600"/>
            </a:br>
            <a:r>
              <a:rPr lang="nl-NL" sz="2400"/>
              <a:t>door medicatiegebruik, NHG 3-2021 </a:t>
            </a:r>
            <a:endParaRPr lang="nl-NL" sz="3600" dirty="0"/>
          </a:p>
        </p:txBody>
      </p:sp>
    </p:spTree>
    <p:extLst>
      <p:ext uri="{BB962C8B-B14F-4D97-AF65-F5344CB8AC3E}">
        <p14:creationId xmlns:p14="http://schemas.microsoft.com/office/powerpoint/2010/main" val="1419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8D947-CB6D-2C80-643C-7D67E7712C1E}"/>
              </a:ext>
            </a:extLst>
          </p:cNvPr>
          <p:cNvSpPr>
            <a:spLocks noGrp="1"/>
          </p:cNvSpPr>
          <p:nvPr>
            <p:ph type="title"/>
          </p:nvPr>
        </p:nvSpPr>
        <p:spPr/>
        <p:txBody>
          <a:bodyPr>
            <a:normAutofit fontScale="90000"/>
          </a:bodyPr>
          <a:lstStyle/>
          <a:p>
            <a:pPr algn="ctr"/>
            <a:r>
              <a:rPr lang="nl-NL" dirty="0"/>
              <a:t>STOPP-criteria </a:t>
            </a:r>
            <a:br>
              <a:rPr lang="nl-NL" dirty="0"/>
            </a:br>
            <a:r>
              <a:rPr lang="nl-NL" sz="3200" dirty="0"/>
              <a:t>medicatie Tractus </a:t>
            </a:r>
            <a:r>
              <a:rPr lang="nl-NL" sz="3200" dirty="0" err="1"/>
              <a:t>digestivus</a:t>
            </a:r>
            <a:r>
              <a:rPr lang="nl-NL" sz="3200" dirty="0"/>
              <a:t>, </a:t>
            </a:r>
            <a:br>
              <a:rPr lang="nl-NL" sz="3200" dirty="0"/>
            </a:br>
            <a:r>
              <a:rPr lang="nl-NL" sz="2400" dirty="0"/>
              <a:t>NHG 2020</a:t>
            </a:r>
            <a:endParaRPr lang="nl-NL" dirty="0"/>
          </a:p>
        </p:txBody>
      </p:sp>
      <p:pic>
        <p:nvPicPr>
          <p:cNvPr id="5" name="Tijdelijke aanduiding voor inhoud 4">
            <a:extLst>
              <a:ext uri="{FF2B5EF4-FFF2-40B4-BE49-F238E27FC236}">
                <a16:creationId xmlns:a16="http://schemas.microsoft.com/office/drawing/2014/main" id="{A3E104AD-0BBC-65F0-CAD6-9F5891238673}"/>
              </a:ext>
            </a:extLst>
          </p:cNvPr>
          <p:cNvPicPr>
            <a:picLocks noGrp="1" noChangeAspect="1"/>
          </p:cNvPicPr>
          <p:nvPr>
            <p:ph idx="1"/>
          </p:nvPr>
        </p:nvPicPr>
        <p:blipFill>
          <a:blip r:embed="rId3"/>
          <a:stretch>
            <a:fillRect/>
          </a:stretch>
        </p:blipFill>
        <p:spPr>
          <a:xfrm>
            <a:off x="185195" y="2107443"/>
            <a:ext cx="7659798" cy="2456656"/>
          </a:xfrm>
        </p:spPr>
      </p:pic>
      <p:pic>
        <p:nvPicPr>
          <p:cNvPr id="7" name="Afbeelding 6">
            <a:extLst>
              <a:ext uri="{FF2B5EF4-FFF2-40B4-BE49-F238E27FC236}">
                <a16:creationId xmlns:a16="http://schemas.microsoft.com/office/drawing/2014/main" id="{ABF2C378-8663-8778-A851-45A2F8548898}"/>
              </a:ext>
            </a:extLst>
          </p:cNvPr>
          <p:cNvPicPr>
            <a:picLocks noChangeAspect="1"/>
          </p:cNvPicPr>
          <p:nvPr/>
        </p:nvPicPr>
        <p:blipFill>
          <a:blip r:embed="rId4"/>
          <a:stretch>
            <a:fillRect/>
          </a:stretch>
        </p:blipFill>
        <p:spPr>
          <a:xfrm>
            <a:off x="6529930" y="3771900"/>
            <a:ext cx="5476875" cy="3086100"/>
          </a:xfrm>
          <a:prstGeom prst="rect">
            <a:avLst/>
          </a:prstGeom>
        </p:spPr>
      </p:pic>
      <p:sp>
        <p:nvSpPr>
          <p:cNvPr id="8" name="Rechthoek 7">
            <a:extLst>
              <a:ext uri="{FF2B5EF4-FFF2-40B4-BE49-F238E27FC236}">
                <a16:creationId xmlns:a16="http://schemas.microsoft.com/office/drawing/2014/main" id="{99FD7750-FAAA-8060-802F-DA48672106F2}"/>
              </a:ext>
            </a:extLst>
          </p:cNvPr>
          <p:cNvSpPr/>
          <p:nvPr/>
        </p:nvSpPr>
        <p:spPr>
          <a:xfrm>
            <a:off x="7588898" y="4905375"/>
            <a:ext cx="1476375"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FF8BA0E3-0B95-E8EB-3701-9D29E8F1D66A}"/>
              </a:ext>
            </a:extLst>
          </p:cNvPr>
          <p:cNvSpPr/>
          <p:nvPr/>
        </p:nvSpPr>
        <p:spPr>
          <a:xfrm>
            <a:off x="2177849" y="3314700"/>
            <a:ext cx="781050" cy="2286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6855684F-1B70-B721-31F1-FCC2DF85B6D3}"/>
              </a:ext>
            </a:extLst>
          </p:cNvPr>
          <p:cNvSpPr txBox="1"/>
          <p:nvPr/>
        </p:nvSpPr>
        <p:spPr>
          <a:xfrm>
            <a:off x="1660002" y="6396335"/>
            <a:ext cx="4983866" cy="461665"/>
          </a:xfrm>
          <a:prstGeom prst="rect">
            <a:avLst/>
          </a:prstGeom>
          <a:noFill/>
        </p:spPr>
        <p:txBody>
          <a:bodyPr wrap="square" rtlCol="0">
            <a:spAutoFit/>
          </a:bodyPr>
          <a:lstStyle/>
          <a:p>
            <a:r>
              <a:rPr lang="nl-NL" sz="1200" dirty="0"/>
              <a:t>NHG, Tabel 1 STOP-NL: criteria van potentieel ongeschikte medicijnen voor oudere patiënten (&gt; 70 jaar), versie 2020</a:t>
            </a:r>
          </a:p>
        </p:txBody>
      </p:sp>
      <p:sp>
        <p:nvSpPr>
          <p:cNvPr id="12" name="Tekstvak 11">
            <a:extLst>
              <a:ext uri="{FF2B5EF4-FFF2-40B4-BE49-F238E27FC236}">
                <a16:creationId xmlns:a16="http://schemas.microsoft.com/office/drawing/2014/main" id="{A56984D1-8DD9-FE52-72D2-E2FC43E7A1A0}"/>
              </a:ext>
            </a:extLst>
          </p:cNvPr>
          <p:cNvSpPr txBox="1"/>
          <p:nvPr/>
        </p:nvSpPr>
        <p:spPr>
          <a:xfrm>
            <a:off x="678205" y="4972050"/>
            <a:ext cx="4983866" cy="646331"/>
          </a:xfrm>
          <a:prstGeom prst="rect">
            <a:avLst/>
          </a:prstGeom>
          <a:noFill/>
        </p:spPr>
        <p:txBody>
          <a:bodyPr wrap="square" rtlCol="0">
            <a:spAutoFit/>
          </a:bodyPr>
          <a:lstStyle/>
          <a:p>
            <a:r>
              <a:rPr lang="nl-NL" b="1" dirty="0">
                <a:solidFill>
                  <a:srgbClr val="FF0000"/>
                </a:solidFill>
              </a:rPr>
              <a:t>Voorstel: Aanvulling syndroom van </a:t>
            </a:r>
            <a:r>
              <a:rPr lang="nl-NL" b="1" dirty="0" err="1">
                <a:solidFill>
                  <a:srgbClr val="FF0000"/>
                </a:solidFill>
              </a:rPr>
              <a:t>Zollinger-Ellison</a:t>
            </a:r>
            <a:endParaRPr lang="nl-NL" b="1" dirty="0">
              <a:solidFill>
                <a:srgbClr val="FF0000"/>
              </a:solidFill>
            </a:endParaRPr>
          </a:p>
        </p:txBody>
      </p:sp>
      <p:pic>
        <p:nvPicPr>
          <p:cNvPr id="3" name="Afbeelding 2">
            <a:extLst>
              <a:ext uri="{FF2B5EF4-FFF2-40B4-BE49-F238E27FC236}">
                <a16:creationId xmlns:a16="http://schemas.microsoft.com/office/drawing/2014/main" id="{E1498DB0-AD63-2380-1FF5-4F70F5CD4589}"/>
              </a:ext>
            </a:extLst>
          </p:cNvPr>
          <p:cNvPicPr>
            <a:picLocks noChangeAspect="1"/>
          </p:cNvPicPr>
          <p:nvPr/>
        </p:nvPicPr>
        <p:blipFill>
          <a:blip r:embed="rId5"/>
          <a:stretch>
            <a:fillRect/>
          </a:stretch>
        </p:blipFill>
        <p:spPr>
          <a:xfrm>
            <a:off x="185195" y="1192834"/>
            <a:ext cx="2471497" cy="664541"/>
          </a:xfrm>
          <a:prstGeom prst="rect">
            <a:avLst/>
          </a:prstGeom>
        </p:spPr>
      </p:pic>
      <p:pic>
        <p:nvPicPr>
          <p:cNvPr id="4" name="Afbeelding 3">
            <a:extLst>
              <a:ext uri="{FF2B5EF4-FFF2-40B4-BE49-F238E27FC236}">
                <a16:creationId xmlns:a16="http://schemas.microsoft.com/office/drawing/2014/main" id="{3997E6C3-52D5-8B7F-7F54-9736EF826C02}"/>
              </a:ext>
            </a:extLst>
          </p:cNvPr>
          <p:cNvPicPr>
            <a:picLocks noChangeAspect="1"/>
          </p:cNvPicPr>
          <p:nvPr/>
        </p:nvPicPr>
        <p:blipFill>
          <a:blip r:embed="rId6"/>
          <a:stretch>
            <a:fillRect/>
          </a:stretch>
        </p:blipFill>
        <p:spPr>
          <a:xfrm>
            <a:off x="9363075" y="885555"/>
            <a:ext cx="2828925" cy="1095375"/>
          </a:xfrm>
          <a:prstGeom prst="rect">
            <a:avLst/>
          </a:prstGeom>
        </p:spPr>
      </p:pic>
    </p:spTree>
    <p:extLst>
      <p:ext uri="{BB962C8B-B14F-4D97-AF65-F5344CB8AC3E}">
        <p14:creationId xmlns:p14="http://schemas.microsoft.com/office/powerpoint/2010/main" val="22397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C85D86A-4B45-2AD7-2989-12CDE7BC439C}"/>
              </a:ext>
            </a:extLst>
          </p:cNvPr>
          <p:cNvPicPr>
            <a:picLocks noChangeAspect="1"/>
          </p:cNvPicPr>
          <p:nvPr/>
        </p:nvPicPr>
        <p:blipFill rotWithShape="1">
          <a:blip r:embed="rId3"/>
          <a:srcRect t="2272" b="10580"/>
          <a:stretch/>
        </p:blipFill>
        <p:spPr>
          <a:xfrm>
            <a:off x="196704" y="174033"/>
            <a:ext cx="11814054" cy="1516656"/>
          </a:xfrm>
          <a:prstGeom prst="rect">
            <a:avLst/>
          </a:prstGeom>
        </p:spPr>
      </p:pic>
      <p:sp>
        <p:nvSpPr>
          <p:cNvPr id="2" name="Titel 1">
            <a:extLst>
              <a:ext uri="{FF2B5EF4-FFF2-40B4-BE49-F238E27FC236}">
                <a16:creationId xmlns:a16="http://schemas.microsoft.com/office/drawing/2014/main" id="{71A45913-7A58-1268-C651-083A16F33CCB}"/>
              </a:ext>
            </a:extLst>
          </p:cNvPr>
          <p:cNvSpPr>
            <a:spLocks noGrp="1"/>
          </p:cNvSpPr>
          <p:nvPr>
            <p:ph type="title"/>
          </p:nvPr>
        </p:nvSpPr>
        <p:spPr/>
        <p:txBody>
          <a:bodyPr/>
          <a:lstStyle/>
          <a:p>
            <a:r>
              <a:rPr lang="nl-NL" dirty="0"/>
              <a:t>Inhoud </a:t>
            </a:r>
          </a:p>
        </p:txBody>
      </p:sp>
      <p:sp>
        <p:nvSpPr>
          <p:cNvPr id="3" name="Tijdelijke aanduiding voor inhoud 2">
            <a:extLst>
              <a:ext uri="{FF2B5EF4-FFF2-40B4-BE49-F238E27FC236}">
                <a16:creationId xmlns:a16="http://schemas.microsoft.com/office/drawing/2014/main" id="{03B67627-C0D5-BF2E-6231-C8004CE09FE8}"/>
              </a:ext>
            </a:extLst>
          </p:cNvPr>
          <p:cNvSpPr>
            <a:spLocks noGrp="1"/>
          </p:cNvSpPr>
          <p:nvPr>
            <p:ph idx="1"/>
          </p:nvPr>
        </p:nvSpPr>
        <p:spPr/>
        <p:txBody>
          <a:bodyPr>
            <a:normAutofit fontScale="92500" lnSpcReduction="10000"/>
          </a:bodyPr>
          <a:lstStyle/>
          <a:p>
            <a:r>
              <a:rPr lang="nl-NL" dirty="0"/>
              <a:t>Leerdoelen</a:t>
            </a:r>
          </a:p>
          <a:p>
            <a:r>
              <a:rPr lang="nl-NL" dirty="0"/>
              <a:t>Inleiding</a:t>
            </a:r>
          </a:p>
          <a:p>
            <a:r>
              <a:rPr lang="nl-NL" dirty="0"/>
              <a:t>Formularium Misselijkheid en braken - </a:t>
            </a:r>
            <a:r>
              <a:rPr lang="nl-NL" sz="1800" dirty="0"/>
              <a:t>NHG herzien 2022-12</a:t>
            </a:r>
            <a:endParaRPr lang="nl-NL" dirty="0"/>
          </a:p>
          <a:p>
            <a:pPr marL="0" indent="0">
              <a:buNone/>
            </a:pPr>
            <a:endParaRPr lang="nl-NL" dirty="0"/>
          </a:p>
          <a:p>
            <a:r>
              <a:rPr lang="nl-NL" dirty="0"/>
              <a:t>Formularium/START-STOPP </a:t>
            </a:r>
            <a:r>
              <a:rPr lang="nl-NL" dirty="0" err="1"/>
              <a:t>tr</a:t>
            </a:r>
            <a:r>
              <a:rPr lang="nl-NL" dirty="0"/>
              <a:t> </a:t>
            </a:r>
            <a:r>
              <a:rPr lang="nl-NL" dirty="0" err="1"/>
              <a:t>digestivus</a:t>
            </a:r>
            <a:r>
              <a:rPr lang="nl-NL" dirty="0"/>
              <a:t>– </a:t>
            </a:r>
          </a:p>
          <a:p>
            <a:pPr marL="0" indent="0">
              <a:buNone/>
            </a:pPr>
            <a:r>
              <a:rPr lang="nl-NL" dirty="0"/>
              <a:t>	(Preventie van) maagklachten, </a:t>
            </a:r>
            <a:r>
              <a:rPr lang="nl-NL" sz="1600" dirty="0"/>
              <a:t>NHG 2021-3</a:t>
            </a:r>
          </a:p>
          <a:p>
            <a:pPr marL="0" indent="0">
              <a:buNone/>
            </a:pPr>
            <a:endParaRPr lang="nl-NL" dirty="0"/>
          </a:p>
          <a:p>
            <a:r>
              <a:rPr lang="nl-NL" dirty="0"/>
              <a:t>Formularium Obstipatie/diarree – focus op </a:t>
            </a:r>
          </a:p>
          <a:p>
            <a:pPr marL="0" indent="0">
              <a:buNone/>
            </a:pPr>
            <a:r>
              <a:rPr lang="nl-NL" dirty="0"/>
              <a:t>	Prikkelbaar darm syndroom, </a:t>
            </a:r>
            <a:r>
              <a:rPr lang="nl-NL" sz="1800" dirty="0"/>
              <a:t>NHG herzien 2022-11  </a:t>
            </a:r>
            <a:endParaRPr lang="nl-NL" dirty="0"/>
          </a:p>
          <a:p>
            <a:pPr marL="0" indent="0">
              <a:buNone/>
            </a:pPr>
            <a:r>
              <a:rPr lang="nl-NL" sz="2000" dirty="0"/>
              <a:t> </a:t>
            </a:r>
          </a:p>
        </p:txBody>
      </p:sp>
    </p:spTree>
    <p:extLst>
      <p:ext uri="{BB962C8B-B14F-4D97-AF65-F5344CB8AC3E}">
        <p14:creationId xmlns:p14="http://schemas.microsoft.com/office/powerpoint/2010/main" val="116888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7809E-465D-EC22-4DFC-97AE888D735B}"/>
              </a:ext>
            </a:extLst>
          </p:cNvPr>
          <p:cNvSpPr>
            <a:spLocks noGrp="1"/>
          </p:cNvSpPr>
          <p:nvPr>
            <p:ph type="title"/>
          </p:nvPr>
        </p:nvSpPr>
        <p:spPr/>
        <p:txBody>
          <a:bodyPr/>
          <a:lstStyle/>
          <a:p>
            <a:pPr algn="ctr"/>
            <a:r>
              <a:rPr lang="nl-NL" dirty="0"/>
              <a:t>Prikkelbare darm syndroom, </a:t>
            </a:r>
            <a:br>
              <a:rPr lang="nl-NL" dirty="0"/>
            </a:br>
            <a:r>
              <a:rPr lang="nl-NL" sz="2400" dirty="0"/>
              <a:t>NHG 2022-11</a:t>
            </a:r>
            <a:endParaRPr lang="nl-NL" dirty="0"/>
          </a:p>
        </p:txBody>
      </p:sp>
      <p:sp>
        <p:nvSpPr>
          <p:cNvPr id="3" name="Tijdelijke aanduiding voor inhoud 2">
            <a:extLst>
              <a:ext uri="{FF2B5EF4-FFF2-40B4-BE49-F238E27FC236}">
                <a16:creationId xmlns:a16="http://schemas.microsoft.com/office/drawing/2014/main" id="{221818CB-075D-7C42-BD9E-C25759FE7821}"/>
              </a:ext>
            </a:extLst>
          </p:cNvPr>
          <p:cNvSpPr>
            <a:spLocks noGrp="1"/>
          </p:cNvSpPr>
          <p:nvPr>
            <p:ph idx="1"/>
          </p:nvPr>
        </p:nvSpPr>
        <p:spPr>
          <a:xfrm>
            <a:off x="838200" y="1825625"/>
            <a:ext cx="6233932" cy="4351338"/>
          </a:xfrm>
        </p:spPr>
        <p:txBody>
          <a:bodyPr>
            <a:normAutofit fontScale="70000" lnSpcReduction="20000"/>
          </a:bodyPr>
          <a:lstStyle/>
          <a:p>
            <a:pPr marL="0" indent="0" algn="l">
              <a:buNone/>
            </a:pPr>
            <a:r>
              <a:rPr lang="nl-NL" b="1" i="0" dirty="0">
                <a:solidFill>
                  <a:srgbClr val="373636"/>
                </a:solidFill>
                <a:effectLst/>
                <a:latin typeface="ff-meta-web-pro"/>
              </a:rPr>
              <a:t>Klachten en verschijnselen die passen bij PDS</a:t>
            </a:r>
          </a:p>
          <a:p>
            <a:pPr algn="l">
              <a:buFont typeface="Arial" panose="020B0604020202020204" pitchFamily="34" charset="0"/>
              <a:buChar char="•"/>
            </a:pPr>
            <a:r>
              <a:rPr lang="nl-NL" b="0" i="0" dirty="0">
                <a:solidFill>
                  <a:srgbClr val="373636"/>
                </a:solidFill>
                <a:effectLst/>
                <a:latin typeface="alegreya-sans"/>
              </a:rPr>
              <a:t>Kernsymptomen:</a:t>
            </a:r>
          </a:p>
          <a:p>
            <a:pPr marL="742950" lvl="1" indent="-285750" algn="l">
              <a:buFont typeface="Arial" panose="020B0604020202020204" pitchFamily="34" charset="0"/>
              <a:buChar char="•"/>
            </a:pPr>
            <a:r>
              <a:rPr lang="nl-NL" b="0" i="0" dirty="0">
                <a:solidFill>
                  <a:srgbClr val="373636"/>
                </a:solidFill>
                <a:effectLst/>
                <a:latin typeface="alegreya-sans"/>
              </a:rPr>
              <a:t>buikpijn of een ongemakkelijk of opgeblazen gevoel in de buik</a:t>
            </a:r>
          </a:p>
          <a:p>
            <a:pPr marL="742950" lvl="1" indent="-285750" algn="l">
              <a:buFont typeface="Arial" panose="020B0604020202020204" pitchFamily="34" charset="0"/>
              <a:buChar char="•"/>
            </a:pPr>
            <a:r>
              <a:rPr lang="nl-NL" b="0" i="0" dirty="0">
                <a:solidFill>
                  <a:srgbClr val="373636"/>
                </a:solidFill>
                <a:effectLst/>
                <a:latin typeface="alegreya-sans"/>
              </a:rPr>
              <a:t>veranderingen of wisselingen in het ontlastingspatroon (frequentie en/of vorm)</a:t>
            </a:r>
          </a:p>
          <a:p>
            <a:pPr algn="l">
              <a:buFont typeface="Arial" panose="020B0604020202020204" pitchFamily="34" charset="0"/>
              <a:buChar char="•"/>
            </a:pPr>
            <a:r>
              <a:rPr lang="nl-NL" b="0" i="0" dirty="0">
                <a:solidFill>
                  <a:srgbClr val="373636"/>
                </a:solidFill>
                <a:effectLst/>
                <a:latin typeface="alegreya-sans"/>
              </a:rPr>
              <a:t>Overige symptomen:</a:t>
            </a:r>
          </a:p>
          <a:p>
            <a:pPr marL="742950" lvl="1" indent="-285750" algn="l">
              <a:buFont typeface="Arial" panose="020B0604020202020204" pitchFamily="34" charset="0"/>
              <a:buChar char="•"/>
            </a:pPr>
            <a:r>
              <a:rPr lang="nl-NL" b="0" i="0" dirty="0">
                <a:solidFill>
                  <a:srgbClr val="373636"/>
                </a:solidFill>
                <a:effectLst/>
                <a:latin typeface="alegreya-sans"/>
              </a:rPr>
              <a:t>obstipatie (niet alleen door frequentie, maar ook door samenstelling bepaald:</a:t>
            </a:r>
          </a:p>
          <a:p>
            <a:pPr marL="457200" lvl="1" indent="0" algn="l">
              <a:buNone/>
            </a:pPr>
            <a:r>
              <a:rPr lang="nl-NL" b="0" i="0" dirty="0">
                <a:solidFill>
                  <a:srgbClr val="373636"/>
                </a:solidFill>
                <a:effectLst/>
                <a:latin typeface="alegreya-sans"/>
              </a:rPr>
              <a:t> ook bij meerdere keren ontlasting per dag kan er sprake zijn van obstipatie)</a:t>
            </a:r>
          </a:p>
          <a:p>
            <a:pPr marL="742950" lvl="1" indent="-285750" algn="l">
              <a:buFont typeface="Arial" panose="020B0604020202020204" pitchFamily="34" charset="0"/>
              <a:buChar char="•"/>
            </a:pPr>
            <a:r>
              <a:rPr lang="nl-NL" b="0" i="0" dirty="0">
                <a:solidFill>
                  <a:srgbClr val="373636"/>
                </a:solidFill>
                <a:effectLst/>
                <a:latin typeface="alegreya-sans"/>
              </a:rPr>
              <a:t>diarree</a:t>
            </a:r>
          </a:p>
          <a:p>
            <a:pPr marL="742950" lvl="1" indent="-285750" algn="l">
              <a:buFont typeface="Arial" panose="020B0604020202020204" pitchFamily="34" charset="0"/>
              <a:buChar char="•"/>
            </a:pPr>
            <a:r>
              <a:rPr lang="nl-NL" b="0" i="0" dirty="0">
                <a:solidFill>
                  <a:srgbClr val="373636"/>
                </a:solidFill>
                <a:effectLst/>
                <a:latin typeface="alegreya-sans"/>
              </a:rPr>
              <a:t>slijm bij de ontlasting</a:t>
            </a:r>
          </a:p>
          <a:p>
            <a:pPr marL="742950" lvl="1" indent="-285750" algn="l">
              <a:buFont typeface="Arial" panose="020B0604020202020204" pitchFamily="34" charset="0"/>
              <a:buChar char="•"/>
            </a:pPr>
            <a:r>
              <a:rPr lang="nl-NL" b="0" i="0" dirty="0">
                <a:solidFill>
                  <a:srgbClr val="373636"/>
                </a:solidFill>
                <a:effectLst/>
                <a:latin typeface="alegreya-sans"/>
              </a:rPr>
              <a:t>winderigheid</a:t>
            </a:r>
          </a:p>
          <a:p>
            <a:pPr marL="742950" lvl="1" indent="-285750" algn="l">
              <a:buFont typeface="Arial" panose="020B0604020202020204" pitchFamily="34" charset="0"/>
              <a:buChar char="•"/>
            </a:pPr>
            <a:r>
              <a:rPr lang="nl-NL" b="0" i="0" dirty="0">
                <a:solidFill>
                  <a:srgbClr val="373636"/>
                </a:solidFill>
                <a:effectLst/>
                <a:latin typeface="alegreya-sans"/>
              </a:rPr>
              <a:t>meer of minder klachten na eten</a:t>
            </a:r>
          </a:p>
          <a:p>
            <a:pPr marL="742950" lvl="1" indent="-285750" algn="l">
              <a:buFont typeface="Arial" panose="020B0604020202020204" pitchFamily="34" charset="0"/>
              <a:buChar char="•"/>
            </a:pPr>
            <a:r>
              <a:rPr lang="nl-NL" b="0" i="0" dirty="0">
                <a:solidFill>
                  <a:srgbClr val="373636"/>
                </a:solidFill>
                <a:effectLst/>
                <a:latin typeface="alegreya-sans"/>
              </a:rPr>
              <a:t>meer of minder klachten na de ontlasting</a:t>
            </a:r>
          </a:p>
          <a:p>
            <a:pPr marL="742950" lvl="1" indent="-285750" algn="l">
              <a:buFont typeface="Arial" panose="020B0604020202020204" pitchFamily="34" charset="0"/>
              <a:buChar char="•"/>
            </a:pPr>
            <a:r>
              <a:rPr lang="nl-NL" b="0" i="0" dirty="0">
                <a:solidFill>
                  <a:srgbClr val="373636"/>
                </a:solidFill>
                <a:effectLst/>
                <a:latin typeface="alegreya-sans"/>
              </a:rPr>
              <a:t>misselijkheid</a:t>
            </a:r>
          </a:p>
          <a:p>
            <a:pPr marL="0" indent="0">
              <a:buNone/>
            </a:pPr>
            <a:endParaRPr lang="nl-NL" dirty="0"/>
          </a:p>
        </p:txBody>
      </p:sp>
      <p:sp>
        <p:nvSpPr>
          <p:cNvPr id="4" name="Tijdelijke aanduiding voor inhoud 2">
            <a:extLst>
              <a:ext uri="{FF2B5EF4-FFF2-40B4-BE49-F238E27FC236}">
                <a16:creationId xmlns:a16="http://schemas.microsoft.com/office/drawing/2014/main" id="{4A759B3A-732E-22C7-5AFB-52424A12F34A}"/>
              </a:ext>
            </a:extLst>
          </p:cNvPr>
          <p:cNvSpPr txBox="1">
            <a:spLocks/>
          </p:cNvSpPr>
          <p:nvPr/>
        </p:nvSpPr>
        <p:spPr>
          <a:xfrm>
            <a:off x="7072132" y="1825625"/>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endParaRPr lang="nl-NL" sz="2000" b="0" i="0" dirty="0">
              <a:solidFill>
                <a:srgbClr val="373636"/>
              </a:solidFill>
              <a:effectLst/>
              <a:latin typeface="alegreya-sans"/>
            </a:endParaRPr>
          </a:p>
          <a:p>
            <a:pPr algn="l">
              <a:buFont typeface="Arial" panose="020B0604020202020204" pitchFamily="34" charset="0"/>
              <a:buChar char="•"/>
            </a:pPr>
            <a:r>
              <a:rPr lang="nl-NL" sz="2000" b="0" i="0" dirty="0">
                <a:solidFill>
                  <a:srgbClr val="373636"/>
                </a:solidFill>
                <a:effectLst/>
                <a:latin typeface="alegreya-sans"/>
              </a:rPr>
              <a:t>Overige factoren die de diagnose PDS waarschijnlijker kunnen maken:</a:t>
            </a:r>
          </a:p>
          <a:p>
            <a:pPr marL="742950" lvl="1" indent="-285750" algn="l">
              <a:buFont typeface="Arial" panose="020B0604020202020204" pitchFamily="34" charset="0"/>
              <a:buChar char="•"/>
            </a:pPr>
            <a:r>
              <a:rPr lang="nl-NL" sz="1700" b="0" i="0" dirty="0">
                <a:solidFill>
                  <a:srgbClr val="373636"/>
                </a:solidFill>
                <a:effectLst/>
                <a:latin typeface="alegreya-sans"/>
              </a:rPr>
              <a:t>recente ingrijpende gebeurtenis of periode van grote spanning</a:t>
            </a:r>
          </a:p>
          <a:p>
            <a:pPr marL="742950" lvl="1" indent="-285750" algn="l">
              <a:buFont typeface="Arial" panose="020B0604020202020204" pitchFamily="34" charset="0"/>
              <a:buChar char="•"/>
            </a:pPr>
            <a:r>
              <a:rPr lang="nl-NL" sz="1700" b="0" i="0" dirty="0">
                <a:solidFill>
                  <a:srgbClr val="373636"/>
                </a:solidFill>
                <a:effectLst/>
                <a:latin typeface="alegreya-sans"/>
              </a:rPr>
              <a:t>aanwezigheid van somatische en psychiatrische </a:t>
            </a:r>
            <a:r>
              <a:rPr lang="nl-NL" sz="1700" b="0" i="0" dirty="0" err="1">
                <a:solidFill>
                  <a:srgbClr val="373636"/>
                </a:solidFill>
                <a:effectLst/>
                <a:latin typeface="alegreya-sans"/>
              </a:rPr>
              <a:t>comorbiditeit</a:t>
            </a:r>
            <a:r>
              <a:rPr lang="nl-NL" sz="1700" b="0" i="0" dirty="0">
                <a:solidFill>
                  <a:srgbClr val="373636"/>
                </a:solidFill>
                <a:effectLst/>
                <a:latin typeface="alegreya-sans"/>
              </a:rPr>
              <a:t> (met name angst en depressie)</a:t>
            </a:r>
          </a:p>
          <a:p>
            <a:pPr marL="742950" lvl="1" indent="-285750" algn="l">
              <a:buFont typeface="Arial" panose="020B0604020202020204" pitchFamily="34" charset="0"/>
              <a:buChar char="•"/>
            </a:pPr>
            <a:r>
              <a:rPr lang="nl-NL" sz="1700" b="0" i="0" dirty="0">
                <a:solidFill>
                  <a:srgbClr val="373636"/>
                </a:solidFill>
                <a:effectLst/>
                <a:latin typeface="alegreya-sans"/>
              </a:rPr>
              <a:t>heftige darminfectie in het verleden</a:t>
            </a:r>
          </a:p>
          <a:p>
            <a:pPr marL="742950" lvl="1" indent="-285750" algn="l">
              <a:buFont typeface="Arial" panose="020B0604020202020204" pitchFamily="34" charset="0"/>
              <a:buChar char="•"/>
            </a:pPr>
            <a:r>
              <a:rPr lang="nl-NL" sz="1700" b="0" i="0" dirty="0">
                <a:solidFill>
                  <a:srgbClr val="373636"/>
                </a:solidFill>
                <a:effectLst/>
                <a:latin typeface="alegreya-sans"/>
              </a:rPr>
              <a:t>voorgeschiedenis met aanhoudende lichamelijke klachten (ALK)</a:t>
            </a:r>
          </a:p>
          <a:p>
            <a:pPr marL="742950" lvl="1" indent="-285750" algn="l">
              <a:buFont typeface="Arial" panose="020B0604020202020204" pitchFamily="34" charset="0"/>
              <a:buChar char="•"/>
            </a:pPr>
            <a:r>
              <a:rPr lang="nl-NL" sz="1700" b="0" i="0" dirty="0">
                <a:solidFill>
                  <a:srgbClr val="373636"/>
                </a:solidFill>
                <a:effectLst/>
                <a:latin typeface="alegreya-sans"/>
              </a:rPr>
              <a:t>aanwezigheid van PDS in de familie</a:t>
            </a:r>
          </a:p>
          <a:p>
            <a:pPr marL="742950" lvl="1" indent="-285750" algn="l">
              <a:buFont typeface="Arial" panose="020B0604020202020204" pitchFamily="34" charset="0"/>
              <a:buChar char="•"/>
            </a:pPr>
            <a:r>
              <a:rPr lang="nl-NL" sz="1700" b="0" i="0" dirty="0">
                <a:solidFill>
                  <a:srgbClr val="373636"/>
                </a:solidFill>
                <a:effectLst/>
                <a:latin typeface="alegreya-sans"/>
              </a:rPr>
              <a:t>frequent consultatiepatroon</a:t>
            </a:r>
          </a:p>
          <a:p>
            <a:pPr marL="0" indent="0">
              <a:buFont typeface="Arial" panose="020B0604020202020204" pitchFamily="34" charset="0"/>
              <a:buNone/>
            </a:pPr>
            <a:endParaRPr lang="nl-NL" dirty="0"/>
          </a:p>
        </p:txBody>
      </p:sp>
      <p:sp>
        <p:nvSpPr>
          <p:cNvPr id="5" name="Tekstvak 4">
            <a:extLst>
              <a:ext uri="{FF2B5EF4-FFF2-40B4-BE49-F238E27FC236}">
                <a16:creationId xmlns:a16="http://schemas.microsoft.com/office/drawing/2014/main" id="{B2255C40-5AE2-0B34-8AD2-3347F620333C}"/>
              </a:ext>
            </a:extLst>
          </p:cNvPr>
          <p:cNvSpPr txBox="1"/>
          <p:nvPr/>
        </p:nvSpPr>
        <p:spPr>
          <a:xfrm>
            <a:off x="838200" y="6031210"/>
            <a:ext cx="11331615" cy="923330"/>
          </a:xfrm>
          <a:prstGeom prst="rect">
            <a:avLst/>
          </a:prstGeom>
          <a:noFill/>
        </p:spPr>
        <p:txBody>
          <a:bodyPr wrap="square" rtlCol="0">
            <a:spAutoFit/>
          </a:bodyPr>
          <a:lstStyle/>
          <a:p>
            <a:pPr marL="0" indent="0" algn="l">
              <a:buNone/>
            </a:pPr>
            <a:r>
              <a:rPr lang="nl-NL" sz="1800" b="1" i="0" dirty="0">
                <a:solidFill>
                  <a:srgbClr val="373636"/>
                </a:solidFill>
                <a:effectLst/>
                <a:latin typeface="alegreya-sans"/>
              </a:rPr>
              <a:t>Er wordt onderscheid gemaakt in:</a:t>
            </a:r>
          </a:p>
          <a:p>
            <a:pPr algn="l"/>
            <a:r>
              <a:rPr lang="nl-NL" sz="1800" b="1" i="0" dirty="0">
                <a:solidFill>
                  <a:srgbClr val="373636"/>
                </a:solidFill>
                <a:effectLst/>
                <a:latin typeface="alegreya-sans"/>
              </a:rPr>
              <a:t>PDS met vooral obstipatie (PDS-C)              PDS met vooral diarree (PDS-D)             PDS-mengvorm (PDS-M).</a:t>
            </a:r>
          </a:p>
          <a:p>
            <a:endParaRPr lang="nl-NL" dirty="0"/>
          </a:p>
        </p:txBody>
      </p:sp>
      <p:pic>
        <p:nvPicPr>
          <p:cNvPr id="6" name="Afbeelding 5">
            <a:extLst>
              <a:ext uri="{FF2B5EF4-FFF2-40B4-BE49-F238E27FC236}">
                <a16:creationId xmlns:a16="http://schemas.microsoft.com/office/drawing/2014/main" id="{EC8C159F-04CC-0815-CAF3-A2FCC715B79D}"/>
              </a:ext>
            </a:extLst>
          </p:cNvPr>
          <p:cNvPicPr>
            <a:picLocks noChangeAspect="1"/>
          </p:cNvPicPr>
          <p:nvPr/>
        </p:nvPicPr>
        <p:blipFill>
          <a:blip r:embed="rId3"/>
          <a:stretch>
            <a:fillRect/>
          </a:stretch>
        </p:blipFill>
        <p:spPr>
          <a:xfrm>
            <a:off x="9363075" y="885555"/>
            <a:ext cx="2828925" cy="1095375"/>
          </a:xfrm>
          <a:prstGeom prst="rect">
            <a:avLst/>
          </a:prstGeom>
        </p:spPr>
      </p:pic>
    </p:spTree>
    <p:extLst>
      <p:ext uri="{BB962C8B-B14F-4D97-AF65-F5344CB8AC3E}">
        <p14:creationId xmlns:p14="http://schemas.microsoft.com/office/powerpoint/2010/main" val="7955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7809E-465D-EC22-4DFC-97AE888D735B}"/>
              </a:ext>
            </a:extLst>
          </p:cNvPr>
          <p:cNvSpPr>
            <a:spLocks noGrp="1"/>
          </p:cNvSpPr>
          <p:nvPr>
            <p:ph type="title"/>
          </p:nvPr>
        </p:nvSpPr>
        <p:spPr/>
        <p:txBody>
          <a:bodyPr/>
          <a:lstStyle/>
          <a:p>
            <a:pPr algn="ctr"/>
            <a:r>
              <a:rPr lang="nl-NL" dirty="0"/>
              <a:t>Prikkelbare darm syndroom, </a:t>
            </a:r>
            <a:br>
              <a:rPr lang="nl-NL" dirty="0"/>
            </a:br>
            <a:r>
              <a:rPr lang="nl-NL" sz="2400" dirty="0"/>
              <a:t>NHG 2022-11</a:t>
            </a:r>
            <a:endParaRPr lang="nl-NL" dirty="0"/>
          </a:p>
        </p:txBody>
      </p:sp>
      <p:sp>
        <p:nvSpPr>
          <p:cNvPr id="3" name="Tijdelijke aanduiding voor inhoud 2">
            <a:extLst>
              <a:ext uri="{FF2B5EF4-FFF2-40B4-BE49-F238E27FC236}">
                <a16:creationId xmlns:a16="http://schemas.microsoft.com/office/drawing/2014/main" id="{221818CB-075D-7C42-BD9E-C25759FE7821}"/>
              </a:ext>
            </a:extLst>
          </p:cNvPr>
          <p:cNvSpPr>
            <a:spLocks noGrp="1"/>
          </p:cNvSpPr>
          <p:nvPr>
            <p:ph idx="1"/>
          </p:nvPr>
        </p:nvSpPr>
        <p:spPr>
          <a:xfrm>
            <a:off x="838200" y="1825625"/>
            <a:ext cx="6233932" cy="4351338"/>
          </a:xfrm>
        </p:spPr>
        <p:txBody>
          <a:bodyPr>
            <a:normAutofit fontScale="85000" lnSpcReduction="10000"/>
          </a:bodyPr>
          <a:lstStyle/>
          <a:p>
            <a:pPr algn="l">
              <a:buFont typeface="Arial" panose="020B0604020202020204" pitchFamily="34" charset="0"/>
              <a:buChar char="•"/>
            </a:pPr>
            <a:r>
              <a:rPr lang="nl-NL" b="0" i="0" dirty="0">
                <a:solidFill>
                  <a:srgbClr val="373636"/>
                </a:solidFill>
                <a:effectLst/>
                <a:latin typeface="alegreya-sans"/>
              </a:rPr>
              <a:t>Geef adviezen over ongerustheid, vermijdingsgedrag, stressfactoren, voeding, </a:t>
            </a:r>
            <a:r>
              <a:rPr lang="nl-NL" b="0" i="0" dirty="0" err="1">
                <a:solidFill>
                  <a:srgbClr val="373636"/>
                </a:solidFill>
                <a:effectLst/>
                <a:latin typeface="alegreya-sans"/>
              </a:rPr>
              <a:t>probiotica</a:t>
            </a:r>
            <a:r>
              <a:rPr lang="nl-NL" b="0" i="0" dirty="0">
                <a:solidFill>
                  <a:srgbClr val="373636"/>
                </a:solidFill>
                <a:effectLst/>
                <a:latin typeface="alegreya-sans"/>
              </a:rPr>
              <a:t> en/of lichaamsbeweging.</a:t>
            </a:r>
          </a:p>
          <a:p>
            <a:pPr algn="l">
              <a:buFont typeface="Arial" panose="020B0604020202020204" pitchFamily="34" charset="0"/>
              <a:buChar char="•"/>
            </a:pPr>
            <a:r>
              <a:rPr lang="nl-NL" b="0" i="0" dirty="0">
                <a:solidFill>
                  <a:srgbClr val="373636"/>
                </a:solidFill>
                <a:effectLst/>
                <a:latin typeface="alegreya-sans"/>
              </a:rPr>
              <a:t>Adviseer de richtlijnen goede voeding van de Gezondheidsraad.</a:t>
            </a:r>
          </a:p>
          <a:p>
            <a:pPr marL="742950" lvl="1" indent="-285750" algn="l">
              <a:buFont typeface="Arial" panose="020B0604020202020204" pitchFamily="34" charset="0"/>
              <a:buChar char="•"/>
            </a:pPr>
            <a:r>
              <a:rPr lang="nl-NL" b="0" i="0" dirty="0">
                <a:solidFill>
                  <a:srgbClr val="373636"/>
                </a:solidFill>
                <a:effectLst/>
                <a:latin typeface="alegreya-sans"/>
              </a:rPr>
              <a:t>Pas voeding aan bij één of enkele </a:t>
            </a:r>
            <a:r>
              <a:rPr lang="nl-NL" b="0" i="0" dirty="0" err="1">
                <a:solidFill>
                  <a:srgbClr val="373636"/>
                </a:solidFill>
                <a:effectLst/>
                <a:latin typeface="alegreya-sans"/>
              </a:rPr>
              <a:t>voedingsgerelateerde</a:t>
            </a:r>
            <a:r>
              <a:rPr lang="nl-NL" b="0" i="0" dirty="0">
                <a:solidFill>
                  <a:srgbClr val="373636"/>
                </a:solidFill>
                <a:effectLst/>
                <a:latin typeface="alegreya-sans"/>
              </a:rPr>
              <a:t> triggers, met behoud van een evenwichtig voedingspatroon.</a:t>
            </a:r>
          </a:p>
          <a:p>
            <a:pPr marL="742950" lvl="1" indent="-285750" algn="l">
              <a:buFont typeface="Arial" panose="020B0604020202020204" pitchFamily="34" charset="0"/>
              <a:buChar char="•"/>
            </a:pPr>
            <a:r>
              <a:rPr lang="nl-NL" b="0" i="0" dirty="0">
                <a:solidFill>
                  <a:srgbClr val="373636"/>
                </a:solidFill>
                <a:effectLst/>
                <a:latin typeface="alegreya-sans"/>
              </a:rPr>
              <a:t>Overweeg </a:t>
            </a:r>
            <a:r>
              <a:rPr lang="nl-NL" b="1" i="0" dirty="0" err="1">
                <a:solidFill>
                  <a:srgbClr val="373636"/>
                </a:solidFill>
                <a:effectLst/>
                <a:latin typeface="alegreya-sans"/>
              </a:rPr>
              <a:t>psylliumvezels</a:t>
            </a:r>
            <a:r>
              <a:rPr lang="nl-NL" b="0" i="0" dirty="0">
                <a:solidFill>
                  <a:srgbClr val="373636"/>
                </a:solidFill>
                <a:effectLst/>
                <a:latin typeface="alegreya-sans"/>
              </a:rPr>
              <a:t> (als zelfzorg) wanneer de voedingsadviezen onvoldoende verbetering geven, of de voeding te weinig vezels bevat.</a:t>
            </a:r>
          </a:p>
          <a:p>
            <a:pPr marL="742950" lvl="1" indent="-285750" algn="l">
              <a:buFont typeface="Arial" panose="020B0604020202020204" pitchFamily="34" charset="0"/>
              <a:buChar char="•"/>
            </a:pPr>
            <a:r>
              <a:rPr lang="nl-NL" b="0" i="0" dirty="0">
                <a:solidFill>
                  <a:srgbClr val="373636"/>
                </a:solidFill>
                <a:effectLst/>
                <a:latin typeface="alegreya-sans"/>
              </a:rPr>
              <a:t>We bevelen een glutenvrij dieet niet aan.</a:t>
            </a:r>
          </a:p>
          <a:p>
            <a:pPr algn="l">
              <a:buFont typeface="Arial" panose="020B0604020202020204" pitchFamily="34" charset="0"/>
              <a:buChar char="•"/>
            </a:pPr>
            <a:r>
              <a:rPr lang="nl-NL" b="0" i="0" dirty="0">
                <a:solidFill>
                  <a:srgbClr val="373636"/>
                </a:solidFill>
                <a:effectLst/>
                <a:latin typeface="alegreya-sans"/>
              </a:rPr>
              <a:t>Psychologische behandelingen zijn effectief voor het verminderen van darmklachten. </a:t>
            </a:r>
          </a:p>
        </p:txBody>
      </p:sp>
      <p:sp>
        <p:nvSpPr>
          <p:cNvPr id="4" name="Tijdelijke aanduiding voor inhoud 2">
            <a:extLst>
              <a:ext uri="{FF2B5EF4-FFF2-40B4-BE49-F238E27FC236}">
                <a16:creationId xmlns:a16="http://schemas.microsoft.com/office/drawing/2014/main" id="{4A759B3A-732E-22C7-5AFB-52424A12F34A}"/>
              </a:ext>
            </a:extLst>
          </p:cNvPr>
          <p:cNvSpPr txBox="1">
            <a:spLocks/>
          </p:cNvSpPr>
          <p:nvPr/>
        </p:nvSpPr>
        <p:spPr>
          <a:xfrm>
            <a:off x="7072132" y="1825625"/>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p:txBody>
      </p:sp>
      <p:pic>
        <p:nvPicPr>
          <p:cNvPr id="5" name="Afbeelding 4">
            <a:extLst>
              <a:ext uri="{FF2B5EF4-FFF2-40B4-BE49-F238E27FC236}">
                <a16:creationId xmlns:a16="http://schemas.microsoft.com/office/drawing/2014/main" id="{883596E5-81AE-E107-455C-ED99935B6F4A}"/>
              </a:ext>
            </a:extLst>
          </p:cNvPr>
          <p:cNvPicPr>
            <a:picLocks noChangeAspect="1"/>
          </p:cNvPicPr>
          <p:nvPr/>
        </p:nvPicPr>
        <p:blipFill>
          <a:blip r:embed="rId3"/>
          <a:stretch>
            <a:fillRect/>
          </a:stretch>
        </p:blipFill>
        <p:spPr>
          <a:xfrm>
            <a:off x="9363075" y="885555"/>
            <a:ext cx="2828925" cy="1095375"/>
          </a:xfrm>
          <a:prstGeom prst="rect">
            <a:avLst/>
          </a:prstGeom>
        </p:spPr>
      </p:pic>
      <p:sp>
        <p:nvSpPr>
          <p:cNvPr id="6" name="Tekstvak 5">
            <a:extLst>
              <a:ext uri="{FF2B5EF4-FFF2-40B4-BE49-F238E27FC236}">
                <a16:creationId xmlns:a16="http://schemas.microsoft.com/office/drawing/2014/main" id="{FF44BD3B-6E78-7449-D8E6-5A4D1814DD72}"/>
              </a:ext>
            </a:extLst>
          </p:cNvPr>
          <p:cNvSpPr txBox="1"/>
          <p:nvPr/>
        </p:nvSpPr>
        <p:spPr>
          <a:xfrm>
            <a:off x="7998106" y="3148314"/>
            <a:ext cx="3680750" cy="2308324"/>
          </a:xfrm>
          <a:prstGeom prst="rect">
            <a:avLst/>
          </a:prstGeom>
          <a:solidFill>
            <a:schemeClr val="accent1">
              <a:lumMod val="40000"/>
              <a:lumOff val="60000"/>
            </a:schemeClr>
          </a:solidFill>
        </p:spPr>
        <p:txBody>
          <a:bodyPr wrap="square" rtlCol="0">
            <a:spAutoFit/>
          </a:bodyPr>
          <a:lstStyle/>
          <a:p>
            <a:r>
              <a:rPr lang="nl-NL" b="0" i="0" dirty="0">
                <a:solidFill>
                  <a:srgbClr val="373636"/>
                </a:solidFill>
                <a:effectLst/>
                <a:latin typeface="alegreya-sans"/>
              </a:rPr>
              <a:t>Bij één of enkele duidelijke </a:t>
            </a:r>
            <a:r>
              <a:rPr lang="nl-NL" b="1" i="0" dirty="0" err="1">
                <a:solidFill>
                  <a:srgbClr val="373636"/>
                </a:solidFill>
                <a:effectLst/>
                <a:latin typeface="alegreya-sans"/>
              </a:rPr>
              <a:t>voedingsgerelateerde</a:t>
            </a:r>
            <a:r>
              <a:rPr lang="nl-NL" b="1" i="0" dirty="0">
                <a:solidFill>
                  <a:srgbClr val="373636"/>
                </a:solidFill>
                <a:effectLst/>
                <a:latin typeface="alegreya-sans"/>
              </a:rPr>
              <a:t> triggers </a:t>
            </a:r>
            <a:r>
              <a:rPr lang="nl-NL" b="0" i="0" dirty="0">
                <a:solidFill>
                  <a:srgbClr val="373636"/>
                </a:solidFill>
                <a:effectLst/>
                <a:latin typeface="alegreya-sans"/>
              </a:rPr>
              <a:t>zoals gasvormers, lactose, frisdrank, overmatig vet, pittige kruiden, cafeïne, alcohol, sorbitol, kunstmatige zoetstoffen en tarwezemelen kan de voeding hierop aangepast worden.</a:t>
            </a:r>
            <a:endParaRPr lang="nl-NL" dirty="0"/>
          </a:p>
        </p:txBody>
      </p:sp>
    </p:spTree>
    <p:extLst>
      <p:ext uri="{BB962C8B-B14F-4D97-AF65-F5344CB8AC3E}">
        <p14:creationId xmlns:p14="http://schemas.microsoft.com/office/powerpoint/2010/main" val="177461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FEB54-C854-EBF4-F178-DDD872B8ACC5}"/>
              </a:ext>
            </a:extLst>
          </p:cNvPr>
          <p:cNvSpPr>
            <a:spLocks noGrp="1"/>
          </p:cNvSpPr>
          <p:nvPr>
            <p:ph type="title"/>
          </p:nvPr>
        </p:nvSpPr>
        <p:spPr/>
        <p:txBody>
          <a:bodyPr/>
          <a:lstStyle/>
          <a:p>
            <a:pPr algn="ctr"/>
            <a:r>
              <a:rPr lang="nl-NL" dirty="0"/>
              <a:t>Prikkelbare darm syndroom, </a:t>
            </a:r>
            <a:br>
              <a:rPr lang="nl-NL" dirty="0"/>
            </a:br>
            <a:r>
              <a:rPr lang="nl-NL" sz="2400" dirty="0"/>
              <a:t>NHG 2022-11</a:t>
            </a:r>
            <a:endParaRPr lang="nl-NL" dirty="0"/>
          </a:p>
        </p:txBody>
      </p:sp>
      <p:sp>
        <p:nvSpPr>
          <p:cNvPr id="3" name="Tijdelijke aanduiding voor inhoud 2">
            <a:extLst>
              <a:ext uri="{FF2B5EF4-FFF2-40B4-BE49-F238E27FC236}">
                <a16:creationId xmlns:a16="http://schemas.microsoft.com/office/drawing/2014/main" id="{C5976970-9DE9-1B81-3377-9B14E2D757E0}"/>
              </a:ext>
            </a:extLst>
          </p:cNvPr>
          <p:cNvSpPr>
            <a:spLocks noGrp="1"/>
          </p:cNvSpPr>
          <p:nvPr>
            <p:ph idx="1"/>
          </p:nvPr>
        </p:nvSpPr>
        <p:spPr/>
        <p:txBody>
          <a:bodyPr>
            <a:normAutofit/>
          </a:bodyPr>
          <a:lstStyle/>
          <a:p>
            <a:pPr marL="0" indent="0" algn="l">
              <a:buNone/>
            </a:pPr>
            <a:endParaRPr lang="nl-NL" b="0" i="0" dirty="0">
              <a:solidFill>
                <a:srgbClr val="373636"/>
              </a:solidFill>
              <a:effectLst/>
              <a:latin typeface="alegreya-sans"/>
            </a:endParaRPr>
          </a:p>
          <a:p>
            <a:pPr marL="0" indent="0" algn="l">
              <a:buNone/>
            </a:pPr>
            <a:r>
              <a:rPr lang="nl-NL" b="0" i="0" dirty="0">
                <a:solidFill>
                  <a:srgbClr val="373636"/>
                </a:solidFill>
                <a:effectLst/>
                <a:latin typeface="alegreya-sans"/>
              </a:rPr>
              <a:t>Behandeling met geneesmiddelen is bij slechts een deel van de patiënten met PDS zinvol gebleken. De effectiviteit van de meeste voorgeschreven middelen is voor de brede PDS-patiëntengroep onvoldoende vastgesteld. </a:t>
            </a:r>
          </a:p>
          <a:p>
            <a:pPr marL="0" indent="0">
              <a:buNone/>
            </a:pPr>
            <a:endParaRPr lang="nl-NL" dirty="0"/>
          </a:p>
        </p:txBody>
      </p:sp>
      <p:pic>
        <p:nvPicPr>
          <p:cNvPr id="4" name="Afbeelding 3">
            <a:extLst>
              <a:ext uri="{FF2B5EF4-FFF2-40B4-BE49-F238E27FC236}">
                <a16:creationId xmlns:a16="http://schemas.microsoft.com/office/drawing/2014/main" id="{15F2D468-E46E-8C66-54BF-6DC3BD0965CA}"/>
              </a:ext>
            </a:extLst>
          </p:cNvPr>
          <p:cNvPicPr>
            <a:picLocks noChangeAspect="1"/>
          </p:cNvPicPr>
          <p:nvPr/>
        </p:nvPicPr>
        <p:blipFill>
          <a:blip r:embed="rId3"/>
          <a:stretch>
            <a:fillRect/>
          </a:stretch>
        </p:blipFill>
        <p:spPr>
          <a:xfrm>
            <a:off x="9363075" y="885555"/>
            <a:ext cx="2828925" cy="1095375"/>
          </a:xfrm>
          <a:prstGeom prst="rect">
            <a:avLst/>
          </a:prstGeom>
        </p:spPr>
      </p:pic>
    </p:spTree>
    <p:extLst>
      <p:ext uri="{BB962C8B-B14F-4D97-AF65-F5344CB8AC3E}">
        <p14:creationId xmlns:p14="http://schemas.microsoft.com/office/powerpoint/2010/main" val="85076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FEB54-C854-EBF4-F178-DDD872B8ACC5}"/>
              </a:ext>
            </a:extLst>
          </p:cNvPr>
          <p:cNvSpPr>
            <a:spLocks noGrp="1"/>
          </p:cNvSpPr>
          <p:nvPr>
            <p:ph type="title"/>
          </p:nvPr>
        </p:nvSpPr>
        <p:spPr/>
        <p:txBody>
          <a:bodyPr/>
          <a:lstStyle/>
          <a:p>
            <a:pPr algn="ctr"/>
            <a:r>
              <a:rPr lang="nl-NL" dirty="0"/>
              <a:t>Prikkelbare darm syndroom, </a:t>
            </a:r>
            <a:br>
              <a:rPr lang="nl-NL" dirty="0"/>
            </a:br>
            <a:r>
              <a:rPr lang="nl-NL" sz="2400" dirty="0"/>
              <a:t>NHG 2022-11</a:t>
            </a:r>
            <a:endParaRPr lang="nl-NL" dirty="0"/>
          </a:p>
        </p:txBody>
      </p:sp>
      <p:sp>
        <p:nvSpPr>
          <p:cNvPr id="3" name="Tijdelijke aanduiding voor inhoud 2">
            <a:extLst>
              <a:ext uri="{FF2B5EF4-FFF2-40B4-BE49-F238E27FC236}">
                <a16:creationId xmlns:a16="http://schemas.microsoft.com/office/drawing/2014/main" id="{C5976970-9DE9-1B81-3377-9B14E2D757E0}"/>
              </a:ext>
            </a:extLst>
          </p:cNvPr>
          <p:cNvSpPr>
            <a:spLocks noGrp="1"/>
          </p:cNvSpPr>
          <p:nvPr>
            <p:ph idx="1"/>
          </p:nvPr>
        </p:nvSpPr>
        <p:spPr>
          <a:xfrm>
            <a:off x="838200" y="1725542"/>
            <a:ext cx="10515600" cy="1716228"/>
          </a:xfrm>
        </p:spPr>
        <p:txBody>
          <a:bodyPr>
            <a:normAutofit/>
          </a:bodyPr>
          <a:lstStyle/>
          <a:p>
            <a:pPr marL="0" indent="0" algn="l">
              <a:buNone/>
            </a:pPr>
            <a:r>
              <a:rPr lang="nl-NL" sz="2000" b="0" i="0" dirty="0">
                <a:solidFill>
                  <a:srgbClr val="373636"/>
                </a:solidFill>
                <a:effectLst/>
                <a:latin typeface="alegreya-sans"/>
              </a:rPr>
              <a:t>Overweeg bij PDS-C: laxantia zoals </a:t>
            </a:r>
            <a:r>
              <a:rPr lang="nl-NL" sz="2000" b="1" i="0" dirty="0" err="1">
                <a:solidFill>
                  <a:srgbClr val="373636"/>
                </a:solidFill>
                <a:effectLst/>
                <a:latin typeface="alegreya-sans"/>
              </a:rPr>
              <a:t>psylliumzaad</a:t>
            </a:r>
            <a:r>
              <a:rPr lang="nl-NL" sz="2000" b="1" i="0" dirty="0">
                <a:solidFill>
                  <a:srgbClr val="373636"/>
                </a:solidFill>
                <a:effectLst/>
                <a:latin typeface="alegreya-sans"/>
              </a:rPr>
              <a:t> en </a:t>
            </a:r>
            <a:r>
              <a:rPr lang="nl-NL" sz="2000" b="1" i="0" dirty="0" err="1">
                <a:solidFill>
                  <a:srgbClr val="373636"/>
                </a:solidFill>
                <a:effectLst/>
                <a:latin typeface="alegreya-sans"/>
              </a:rPr>
              <a:t>macrogol</a:t>
            </a:r>
            <a:r>
              <a:rPr lang="nl-NL" sz="2000" b="1" i="0" dirty="0">
                <a:solidFill>
                  <a:srgbClr val="373636"/>
                </a:solidFill>
                <a:effectLst/>
                <a:latin typeface="alegreya-sans"/>
              </a:rPr>
              <a:t> </a:t>
            </a:r>
          </a:p>
          <a:p>
            <a:pPr marL="0" indent="0" algn="l">
              <a:buNone/>
            </a:pPr>
            <a:r>
              <a:rPr lang="nl-NL" sz="2000" b="0" i="0" dirty="0">
                <a:solidFill>
                  <a:srgbClr val="373636"/>
                </a:solidFill>
                <a:effectLst/>
                <a:latin typeface="alegreya-sans"/>
              </a:rPr>
              <a:t>(bij bijwerkingen eventueel </a:t>
            </a:r>
            <a:r>
              <a:rPr lang="nl-NL" sz="2000" b="1" i="0" dirty="0">
                <a:solidFill>
                  <a:srgbClr val="373636"/>
                </a:solidFill>
                <a:effectLst/>
                <a:latin typeface="alegreya-sans"/>
              </a:rPr>
              <a:t>magnesiumhydroxide</a:t>
            </a:r>
            <a:r>
              <a:rPr lang="nl-NL" sz="2000" b="0" i="0" dirty="0">
                <a:solidFill>
                  <a:srgbClr val="373636"/>
                </a:solidFill>
                <a:effectLst/>
                <a:latin typeface="alegreya-sans"/>
              </a:rPr>
              <a:t>), </a:t>
            </a:r>
            <a:r>
              <a:rPr lang="nl-NL" sz="1400" b="0" i="0" dirty="0">
                <a:solidFill>
                  <a:srgbClr val="373636"/>
                </a:solidFill>
                <a:effectLst/>
                <a:latin typeface="alegreya-sans"/>
              </a:rPr>
              <a:t>bij onvoldoende effect: overweeg </a:t>
            </a:r>
            <a:r>
              <a:rPr lang="nl-NL" sz="1400" b="0" i="0" dirty="0" err="1">
                <a:solidFill>
                  <a:srgbClr val="373636"/>
                </a:solidFill>
                <a:effectLst/>
                <a:latin typeface="alegreya-sans"/>
              </a:rPr>
              <a:t>linaclotide</a:t>
            </a:r>
            <a:r>
              <a:rPr lang="nl-NL" sz="1400" b="0" i="0" dirty="0">
                <a:solidFill>
                  <a:srgbClr val="373636"/>
                </a:solidFill>
                <a:effectLst/>
                <a:latin typeface="alegreya-sans"/>
              </a:rPr>
              <a:t> (=2</a:t>
            </a:r>
            <a:r>
              <a:rPr lang="nl-NL" sz="1400" b="0" i="0" baseline="30000" dirty="0">
                <a:solidFill>
                  <a:srgbClr val="373636"/>
                </a:solidFill>
                <a:effectLst/>
                <a:latin typeface="alegreya-sans"/>
              </a:rPr>
              <a:t>e</a:t>
            </a:r>
            <a:r>
              <a:rPr lang="nl-NL" sz="1400" b="0" i="0" dirty="0">
                <a:solidFill>
                  <a:srgbClr val="373636"/>
                </a:solidFill>
                <a:effectLst/>
                <a:latin typeface="alegreya-sans"/>
              </a:rPr>
              <a:t> </a:t>
            </a:r>
            <a:r>
              <a:rPr lang="nl-NL" sz="1400" b="0" i="0" dirty="0" err="1">
                <a:solidFill>
                  <a:srgbClr val="373636"/>
                </a:solidFill>
                <a:effectLst/>
                <a:latin typeface="alegreya-sans"/>
              </a:rPr>
              <a:t>lijns</a:t>
            </a:r>
            <a:r>
              <a:rPr lang="nl-NL" sz="1400" b="0" i="0" dirty="0">
                <a:solidFill>
                  <a:srgbClr val="373636"/>
                </a:solidFill>
                <a:effectLst/>
                <a:latin typeface="alegreya-sans"/>
              </a:rPr>
              <a:t> zorg).</a:t>
            </a:r>
          </a:p>
          <a:p>
            <a:pPr marL="0" indent="0" algn="l">
              <a:buNone/>
            </a:pPr>
            <a:r>
              <a:rPr lang="nl-NL" sz="2000" b="1" dirty="0">
                <a:solidFill>
                  <a:srgbClr val="373636"/>
                </a:solidFill>
                <a:effectLst/>
                <a:latin typeface="alegreya-sans"/>
              </a:rPr>
              <a:t>Lactulose heeft niet de voorkeur, vanwege gasvorming (opgeblazen gevoel) in de darm als bijwerking</a:t>
            </a:r>
            <a:endParaRPr lang="nl-NL" sz="2000" b="0" i="0" dirty="0">
              <a:solidFill>
                <a:srgbClr val="373636"/>
              </a:solidFill>
              <a:effectLst/>
              <a:latin typeface="alegreya-sans"/>
            </a:endParaRPr>
          </a:p>
        </p:txBody>
      </p:sp>
      <p:pic>
        <p:nvPicPr>
          <p:cNvPr id="4" name="Afbeelding 3">
            <a:extLst>
              <a:ext uri="{FF2B5EF4-FFF2-40B4-BE49-F238E27FC236}">
                <a16:creationId xmlns:a16="http://schemas.microsoft.com/office/drawing/2014/main" id="{98D05187-2818-E6AD-E44F-5EE286659AA8}"/>
              </a:ext>
            </a:extLst>
          </p:cNvPr>
          <p:cNvPicPr>
            <a:picLocks noChangeAspect="1"/>
          </p:cNvPicPr>
          <p:nvPr/>
        </p:nvPicPr>
        <p:blipFill>
          <a:blip r:embed="rId3"/>
          <a:stretch>
            <a:fillRect/>
          </a:stretch>
        </p:blipFill>
        <p:spPr>
          <a:xfrm>
            <a:off x="9363075" y="885555"/>
            <a:ext cx="2828925" cy="1095375"/>
          </a:xfrm>
          <a:prstGeom prst="rect">
            <a:avLst/>
          </a:prstGeom>
        </p:spPr>
      </p:pic>
    </p:spTree>
    <p:extLst>
      <p:ext uri="{BB962C8B-B14F-4D97-AF65-F5344CB8AC3E}">
        <p14:creationId xmlns:p14="http://schemas.microsoft.com/office/powerpoint/2010/main" val="7726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FEB54-C854-EBF4-F178-DDD872B8ACC5}"/>
              </a:ext>
            </a:extLst>
          </p:cNvPr>
          <p:cNvSpPr>
            <a:spLocks noGrp="1"/>
          </p:cNvSpPr>
          <p:nvPr>
            <p:ph type="title"/>
          </p:nvPr>
        </p:nvSpPr>
        <p:spPr/>
        <p:txBody>
          <a:bodyPr/>
          <a:lstStyle/>
          <a:p>
            <a:pPr algn="ctr"/>
            <a:r>
              <a:rPr lang="nl-NL" dirty="0"/>
              <a:t>Prikkelbare darm syndroom, </a:t>
            </a:r>
            <a:br>
              <a:rPr lang="nl-NL" dirty="0"/>
            </a:br>
            <a:r>
              <a:rPr lang="nl-NL" sz="2400" dirty="0"/>
              <a:t>NHG 2022-11</a:t>
            </a:r>
            <a:endParaRPr lang="nl-NL" dirty="0"/>
          </a:p>
        </p:txBody>
      </p:sp>
      <p:sp>
        <p:nvSpPr>
          <p:cNvPr id="3" name="Tijdelijke aanduiding voor inhoud 2">
            <a:extLst>
              <a:ext uri="{FF2B5EF4-FFF2-40B4-BE49-F238E27FC236}">
                <a16:creationId xmlns:a16="http://schemas.microsoft.com/office/drawing/2014/main" id="{C5976970-9DE9-1B81-3377-9B14E2D757E0}"/>
              </a:ext>
            </a:extLst>
          </p:cNvPr>
          <p:cNvSpPr>
            <a:spLocks noGrp="1"/>
          </p:cNvSpPr>
          <p:nvPr>
            <p:ph idx="1"/>
          </p:nvPr>
        </p:nvSpPr>
        <p:spPr>
          <a:xfrm>
            <a:off x="838200" y="1725542"/>
            <a:ext cx="10515600" cy="1716228"/>
          </a:xfrm>
        </p:spPr>
        <p:txBody>
          <a:bodyPr>
            <a:normAutofit/>
          </a:bodyPr>
          <a:lstStyle/>
          <a:p>
            <a:pPr marL="0" indent="0" algn="l">
              <a:buNone/>
            </a:pPr>
            <a:r>
              <a:rPr lang="nl-NL" sz="2000" b="0" i="0" dirty="0">
                <a:solidFill>
                  <a:srgbClr val="373636"/>
                </a:solidFill>
                <a:effectLst/>
                <a:latin typeface="alegreya-sans"/>
              </a:rPr>
              <a:t>Overweeg bij PDS-C: laxantia zoals </a:t>
            </a:r>
            <a:r>
              <a:rPr lang="nl-NL" sz="2000" b="1" i="0" dirty="0" err="1">
                <a:solidFill>
                  <a:srgbClr val="373636"/>
                </a:solidFill>
                <a:effectLst/>
                <a:latin typeface="alegreya-sans"/>
              </a:rPr>
              <a:t>psylliumzaad</a:t>
            </a:r>
            <a:r>
              <a:rPr lang="nl-NL" sz="2000" b="1" i="0" dirty="0">
                <a:solidFill>
                  <a:srgbClr val="373636"/>
                </a:solidFill>
                <a:effectLst/>
                <a:latin typeface="alegreya-sans"/>
              </a:rPr>
              <a:t> en </a:t>
            </a:r>
            <a:r>
              <a:rPr lang="nl-NL" sz="2000" b="1" i="0" dirty="0" err="1">
                <a:solidFill>
                  <a:srgbClr val="373636"/>
                </a:solidFill>
                <a:effectLst/>
                <a:latin typeface="alegreya-sans"/>
              </a:rPr>
              <a:t>macrogol</a:t>
            </a:r>
            <a:r>
              <a:rPr lang="nl-NL" sz="2000" b="1" i="0" dirty="0">
                <a:solidFill>
                  <a:srgbClr val="373636"/>
                </a:solidFill>
                <a:effectLst/>
                <a:latin typeface="alegreya-sans"/>
              </a:rPr>
              <a:t> </a:t>
            </a:r>
          </a:p>
          <a:p>
            <a:pPr marL="0" indent="0" algn="l">
              <a:buNone/>
            </a:pPr>
            <a:r>
              <a:rPr lang="nl-NL" sz="2000" b="0" i="0" dirty="0">
                <a:solidFill>
                  <a:srgbClr val="373636"/>
                </a:solidFill>
                <a:effectLst/>
                <a:latin typeface="alegreya-sans"/>
              </a:rPr>
              <a:t>(bij bijwerkingen eventueel </a:t>
            </a:r>
            <a:r>
              <a:rPr lang="nl-NL" sz="2000" b="1" i="0" dirty="0">
                <a:solidFill>
                  <a:srgbClr val="373636"/>
                </a:solidFill>
                <a:effectLst/>
                <a:latin typeface="alegreya-sans"/>
              </a:rPr>
              <a:t>magnesiumhydroxide</a:t>
            </a:r>
            <a:r>
              <a:rPr lang="nl-NL" sz="2000" b="0" i="0" dirty="0">
                <a:solidFill>
                  <a:srgbClr val="373636"/>
                </a:solidFill>
                <a:effectLst/>
                <a:latin typeface="alegreya-sans"/>
              </a:rPr>
              <a:t>), </a:t>
            </a:r>
            <a:r>
              <a:rPr lang="nl-NL" sz="1400" b="0" i="0" dirty="0">
                <a:solidFill>
                  <a:srgbClr val="373636"/>
                </a:solidFill>
                <a:effectLst/>
                <a:latin typeface="alegreya-sans"/>
              </a:rPr>
              <a:t>bij onvoldoende effect: overweeg </a:t>
            </a:r>
            <a:r>
              <a:rPr lang="nl-NL" sz="1400" b="0" i="0" dirty="0" err="1">
                <a:solidFill>
                  <a:srgbClr val="373636"/>
                </a:solidFill>
                <a:effectLst/>
                <a:latin typeface="alegreya-sans"/>
              </a:rPr>
              <a:t>linaclotide</a:t>
            </a:r>
            <a:r>
              <a:rPr lang="nl-NL" sz="1400" b="0" i="0" dirty="0">
                <a:solidFill>
                  <a:srgbClr val="373636"/>
                </a:solidFill>
                <a:effectLst/>
                <a:latin typeface="alegreya-sans"/>
              </a:rPr>
              <a:t> (=2</a:t>
            </a:r>
            <a:r>
              <a:rPr lang="nl-NL" sz="1400" b="0" i="0" baseline="30000" dirty="0">
                <a:solidFill>
                  <a:srgbClr val="373636"/>
                </a:solidFill>
                <a:effectLst/>
                <a:latin typeface="alegreya-sans"/>
              </a:rPr>
              <a:t>e</a:t>
            </a:r>
            <a:r>
              <a:rPr lang="nl-NL" sz="1400" b="0" i="0" dirty="0">
                <a:solidFill>
                  <a:srgbClr val="373636"/>
                </a:solidFill>
                <a:effectLst/>
                <a:latin typeface="alegreya-sans"/>
              </a:rPr>
              <a:t> </a:t>
            </a:r>
            <a:r>
              <a:rPr lang="nl-NL" sz="1400" b="0" i="0" dirty="0" err="1">
                <a:solidFill>
                  <a:srgbClr val="373636"/>
                </a:solidFill>
                <a:effectLst/>
                <a:latin typeface="alegreya-sans"/>
              </a:rPr>
              <a:t>lijns</a:t>
            </a:r>
            <a:r>
              <a:rPr lang="nl-NL" sz="1400" b="0" i="0" dirty="0">
                <a:solidFill>
                  <a:srgbClr val="373636"/>
                </a:solidFill>
                <a:effectLst/>
                <a:latin typeface="alegreya-sans"/>
              </a:rPr>
              <a:t> zorg).</a:t>
            </a:r>
          </a:p>
          <a:p>
            <a:pPr marL="0" indent="0" algn="l">
              <a:buNone/>
            </a:pPr>
            <a:r>
              <a:rPr lang="nl-NL" sz="2000" b="1" dirty="0">
                <a:solidFill>
                  <a:srgbClr val="FF0000"/>
                </a:solidFill>
                <a:effectLst/>
                <a:latin typeface="alegreya-sans"/>
              </a:rPr>
              <a:t>Lactulose heeft niet de voorkeur, vanwege gasvorming (opgeblazen gevoel) in de darm als bijwerking   </a:t>
            </a:r>
            <a:r>
              <a:rPr lang="nl-NL" sz="2000" b="0" dirty="0">
                <a:solidFill>
                  <a:srgbClr val="FF0000"/>
                </a:solidFill>
                <a:effectLst/>
                <a:latin typeface="alegreya-sans"/>
              </a:rPr>
              <a:t>** Voorstel aanvulling</a:t>
            </a:r>
            <a:endParaRPr lang="nl-NL" sz="2000" dirty="0">
              <a:solidFill>
                <a:srgbClr val="FF0000"/>
              </a:solidFill>
            </a:endParaRPr>
          </a:p>
        </p:txBody>
      </p:sp>
      <p:pic>
        <p:nvPicPr>
          <p:cNvPr id="4" name="Afbeelding 3">
            <a:extLst>
              <a:ext uri="{FF2B5EF4-FFF2-40B4-BE49-F238E27FC236}">
                <a16:creationId xmlns:a16="http://schemas.microsoft.com/office/drawing/2014/main" id="{98D05187-2818-E6AD-E44F-5EE286659AA8}"/>
              </a:ext>
            </a:extLst>
          </p:cNvPr>
          <p:cNvPicPr>
            <a:picLocks noChangeAspect="1"/>
          </p:cNvPicPr>
          <p:nvPr/>
        </p:nvPicPr>
        <p:blipFill>
          <a:blip r:embed="rId3"/>
          <a:stretch>
            <a:fillRect/>
          </a:stretch>
        </p:blipFill>
        <p:spPr>
          <a:xfrm>
            <a:off x="9363075" y="885555"/>
            <a:ext cx="2828925" cy="1095375"/>
          </a:xfrm>
          <a:prstGeom prst="rect">
            <a:avLst/>
          </a:prstGeom>
        </p:spPr>
      </p:pic>
      <p:pic>
        <p:nvPicPr>
          <p:cNvPr id="6" name="Afbeelding 5">
            <a:extLst>
              <a:ext uri="{FF2B5EF4-FFF2-40B4-BE49-F238E27FC236}">
                <a16:creationId xmlns:a16="http://schemas.microsoft.com/office/drawing/2014/main" id="{CF12C594-9F56-89CD-8BF7-E71AD0F82DDD}"/>
              </a:ext>
            </a:extLst>
          </p:cNvPr>
          <p:cNvPicPr>
            <a:picLocks noChangeAspect="1"/>
          </p:cNvPicPr>
          <p:nvPr/>
        </p:nvPicPr>
        <p:blipFill>
          <a:blip r:embed="rId4"/>
          <a:stretch>
            <a:fillRect/>
          </a:stretch>
        </p:blipFill>
        <p:spPr>
          <a:xfrm>
            <a:off x="1476194" y="3476625"/>
            <a:ext cx="8753475" cy="3381375"/>
          </a:xfrm>
          <a:prstGeom prst="rect">
            <a:avLst/>
          </a:prstGeom>
        </p:spPr>
      </p:pic>
      <p:pic>
        <p:nvPicPr>
          <p:cNvPr id="7" name="Afbeelding 6">
            <a:extLst>
              <a:ext uri="{FF2B5EF4-FFF2-40B4-BE49-F238E27FC236}">
                <a16:creationId xmlns:a16="http://schemas.microsoft.com/office/drawing/2014/main" id="{7F8446D0-34B2-A9EF-405E-B4FE2D5C02FF}"/>
              </a:ext>
            </a:extLst>
          </p:cNvPr>
          <p:cNvPicPr>
            <a:picLocks noChangeAspect="1"/>
          </p:cNvPicPr>
          <p:nvPr/>
        </p:nvPicPr>
        <p:blipFill>
          <a:blip r:embed="rId5"/>
          <a:stretch>
            <a:fillRect/>
          </a:stretch>
        </p:blipFill>
        <p:spPr>
          <a:xfrm>
            <a:off x="240445" y="6160604"/>
            <a:ext cx="2471497" cy="664541"/>
          </a:xfrm>
          <a:prstGeom prst="rect">
            <a:avLst/>
          </a:prstGeom>
        </p:spPr>
      </p:pic>
      <p:sp>
        <p:nvSpPr>
          <p:cNvPr id="10" name="Tekstvak 9">
            <a:extLst>
              <a:ext uri="{FF2B5EF4-FFF2-40B4-BE49-F238E27FC236}">
                <a16:creationId xmlns:a16="http://schemas.microsoft.com/office/drawing/2014/main" id="{7BF7247C-6D5E-AB79-994B-403D3A15F44B}"/>
              </a:ext>
            </a:extLst>
          </p:cNvPr>
          <p:cNvSpPr txBox="1"/>
          <p:nvPr/>
        </p:nvSpPr>
        <p:spPr>
          <a:xfrm>
            <a:off x="6643868" y="5359078"/>
            <a:ext cx="1030147" cy="369332"/>
          </a:xfrm>
          <a:prstGeom prst="rect">
            <a:avLst/>
          </a:prstGeom>
          <a:noFill/>
        </p:spPr>
        <p:txBody>
          <a:bodyPr wrap="square" rtlCol="0">
            <a:spAutoFit/>
          </a:bodyPr>
          <a:lstStyle/>
          <a:p>
            <a:r>
              <a:rPr lang="nl-NL" dirty="0">
                <a:solidFill>
                  <a:srgbClr val="FF0000"/>
                </a:solidFill>
              </a:rPr>
              <a:t>**</a:t>
            </a:r>
          </a:p>
        </p:txBody>
      </p:sp>
    </p:spTree>
    <p:extLst>
      <p:ext uri="{BB962C8B-B14F-4D97-AF65-F5344CB8AC3E}">
        <p14:creationId xmlns:p14="http://schemas.microsoft.com/office/powerpoint/2010/main" val="1538942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A9C25-6FD7-C40B-AD57-9691EC487608}"/>
              </a:ext>
            </a:extLst>
          </p:cNvPr>
          <p:cNvSpPr>
            <a:spLocks noGrp="1"/>
          </p:cNvSpPr>
          <p:nvPr>
            <p:ph type="title"/>
          </p:nvPr>
        </p:nvSpPr>
        <p:spPr/>
        <p:txBody>
          <a:bodyPr/>
          <a:lstStyle/>
          <a:p>
            <a:pPr algn="ctr"/>
            <a:r>
              <a:rPr lang="nl-NL" dirty="0"/>
              <a:t>Prikkelbare darm syndroom, </a:t>
            </a:r>
            <a:br>
              <a:rPr lang="nl-NL" dirty="0"/>
            </a:br>
            <a:r>
              <a:rPr lang="nl-NL" sz="2400" dirty="0"/>
              <a:t>NHG 2022-11</a:t>
            </a:r>
            <a:endParaRPr lang="nl-NL" dirty="0"/>
          </a:p>
        </p:txBody>
      </p:sp>
      <p:pic>
        <p:nvPicPr>
          <p:cNvPr id="5" name="Tijdelijke aanduiding voor inhoud 4">
            <a:extLst>
              <a:ext uri="{FF2B5EF4-FFF2-40B4-BE49-F238E27FC236}">
                <a16:creationId xmlns:a16="http://schemas.microsoft.com/office/drawing/2014/main" id="{73424A8B-4723-F910-742E-9BA2AA21BE5C}"/>
              </a:ext>
            </a:extLst>
          </p:cNvPr>
          <p:cNvPicPr>
            <a:picLocks noGrp="1" noChangeAspect="1"/>
          </p:cNvPicPr>
          <p:nvPr>
            <p:ph idx="1"/>
          </p:nvPr>
        </p:nvPicPr>
        <p:blipFill>
          <a:blip r:embed="rId2"/>
          <a:stretch>
            <a:fillRect/>
          </a:stretch>
        </p:blipFill>
        <p:spPr>
          <a:xfrm>
            <a:off x="838200" y="3292828"/>
            <a:ext cx="10515600" cy="1416932"/>
          </a:xfrm>
        </p:spPr>
      </p:pic>
      <p:pic>
        <p:nvPicPr>
          <p:cNvPr id="6" name="Afbeelding 5">
            <a:extLst>
              <a:ext uri="{FF2B5EF4-FFF2-40B4-BE49-F238E27FC236}">
                <a16:creationId xmlns:a16="http://schemas.microsoft.com/office/drawing/2014/main" id="{54AC7044-74E4-1967-0AF4-D816B792E7A9}"/>
              </a:ext>
            </a:extLst>
          </p:cNvPr>
          <p:cNvPicPr>
            <a:picLocks noChangeAspect="1"/>
          </p:cNvPicPr>
          <p:nvPr/>
        </p:nvPicPr>
        <p:blipFill>
          <a:blip r:embed="rId3"/>
          <a:stretch>
            <a:fillRect/>
          </a:stretch>
        </p:blipFill>
        <p:spPr>
          <a:xfrm>
            <a:off x="9363075" y="885555"/>
            <a:ext cx="2828925" cy="1095375"/>
          </a:xfrm>
          <a:prstGeom prst="rect">
            <a:avLst/>
          </a:prstGeom>
        </p:spPr>
      </p:pic>
      <p:pic>
        <p:nvPicPr>
          <p:cNvPr id="7" name="Afbeelding 6">
            <a:extLst>
              <a:ext uri="{FF2B5EF4-FFF2-40B4-BE49-F238E27FC236}">
                <a16:creationId xmlns:a16="http://schemas.microsoft.com/office/drawing/2014/main" id="{85D3DE64-DB6D-08F3-44E0-53439EC17101}"/>
              </a:ext>
            </a:extLst>
          </p:cNvPr>
          <p:cNvPicPr>
            <a:picLocks noChangeAspect="1"/>
          </p:cNvPicPr>
          <p:nvPr/>
        </p:nvPicPr>
        <p:blipFill>
          <a:blip r:embed="rId4"/>
          <a:stretch>
            <a:fillRect/>
          </a:stretch>
        </p:blipFill>
        <p:spPr>
          <a:xfrm>
            <a:off x="185195" y="1192834"/>
            <a:ext cx="2471497" cy="664541"/>
          </a:xfrm>
          <a:prstGeom prst="rect">
            <a:avLst/>
          </a:prstGeom>
        </p:spPr>
      </p:pic>
      <p:sp>
        <p:nvSpPr>
          <p:cNvPr id="8" name="Tekstvak 7">
            <a:extLst>
              <a:ext uri="{FF2B5EF4-FFF2-40B4-BE49-F238E27FC236}">
                <a16:creationId xmlns:a16="http://schemas.microsoft.com/office/drawing/2014/main" id="{18AC6E3C-A7EC-A57D-3BA9-2D7082036526}"/>
              </a:ext>
            </a:extLst>
          </p:cNvPr>
          <p:cNvSpPr txBox="1"/>
          <p:nvPr/>
        </p:nvSpPr>
        <p:spPr>
          <a:xfrm>
            <a:off x="10262463" y="4433103"/>
            <a:ext cx="1030147" cy="369332"/>
          </a:xfrm>
          <a:prstGeom prst="rect">
            <a:avLst/>
          </a:prstGeom>
          <a:noFill/>
        </p:spPr>
        <p:txBody>
          <a:bodyPr wrap="square" rtlCol="0">
            <a:spAutoFit/>
          </a:bodyPr>
          <a:lstStyle/>
          <a:p>
            <a:r>
              <a:rPr lang="nl-NL" dirty="0">
                <a:solidFill>
                  <a:srgbClr val="FF0000"/>
                </a:solidFill>
              </a:rPr>
              <a:t>**</a:t>
            </a:r>
          </a:p>
        </p:txBody>
      </p:sp>
      <p:sp>
        <p:nvSpPr>
          <p:cNvPr id="9" name="Tekstvak 8">
            <a:extLst>
              <a:ext uri="{FF2B5EF4-FFF2-40B4-BE49-F238E27FC236}">
                <a16:creationId xmlns:a16="http://schemas.microsoft.com/office/drawing/2014/main" id="{1A305C16-48C4-57A2-D170-385166BBE628}"/>
              </a:ext>
            </a:extLst>
          </p:cNvPr>
          <p:cNvSpPr txBox="1"/>
          <p:nvPr/>
        </p:nvSpPr>
        <p:spPr>
          <a:xfrm>
            <a:off x="1666754" y="4942390"/>
            <a:ext cx="9398643" cy="646331"/>
          </a:xfrm>
          <a:prstGeom prst="rect">
            <a:avLst/>
          </a:prstGeom>
          <a:noFill/>
        </p:spPr>
        <p:txBody>
          <a:bodyPr wrap="square" rtlCol="0">
            <a:spAutoFit/>
          </a:bodyPr>
          <a:lstStyle/>
          <a:p>
            <a:r>
              <a:rPr lang="nl-NL" b="1" dirty="0">
                <a:solidFill>
                  <a:srgbClr val="FF0000"/>
                </a:solidFill>
              </a:rPr>
              <a:t>*   Voorstel: Let op; niet bij verdenking PDS </a:t>
            </a:r>
            <a:r>
              <a:rPr lang="nl-NL" b="1" dirty="0" err="1">
                <a:solidFill>
                  <a:srgbClr val="FF0000"/>
                </a:solidFill>
              </a:rPr>
              <a:t>ivm</a:t>
            </a:r>
            <a:r>
              <a:rPr lang="nl-NL" b="1" dirty="0">
                <a:solidFill>
                  <a:srgbClr val="FF0000"/>
                </a:solidFill>
              </a:rPr>
              <a:t> meer gasvorming</a:t>
            </a:r>
          </a:p>
          <a:p>
            <a:r>
              <a:rPr lang="nl-NL" b="1" dirty="0">
                <a:solidFill>
                  <a:srgbClr val="FF0000"/>
                </a:solidFill>
              </a:rPr>
              <a:t>**</a:t>
            </a:r>
            <a:r>
              <a:rPr lang="nl-NL" b="1" dirty="0"/>
              <a:t> </a:t>
            </a:r>
            <a:r>
              <a:rPr lang="nl-NL" b="1" dirty="0">
                <a:solidFill>
                  <a:srgbClr val="FF0000"/>
                </a:solidFill>
              </a:rPr>
              <a:t>Voorstel: Magnesiumhydroxide 2</a:t>
            </a:r>
            <a:r>
              <a:rPr lang="nl-NL" b="1" baseline="30000" dirty="0">
                <a:solidFill>
                  <a:srgbClr val="FF0000"/>
                </a:solidFill>
              </a:rPr>
              <a:t>e</a:t>
            </a:r>
            <a:r>
              <a:rPr lang="nl-NL" b="1" dirty="0">
                <a:solidFill>
                  <a:srgbClr val="FF0000"/>
                </a:solidFill>
              </a:rPr>
              <a:t> keus bij verdenking prikkelbare darm syndroom. </a:t>
            </a:r>
          </a:p>
        </p:txBody>
      </p:sp>
      <p:sp>
        <p:nvSpPr>
          <p:cNvPr id="10" name="Tekstvak 9">
            <a:extLst>
              <a:ext uri="{FF2B5EF4-FFF2-40B4-BE49-F238E27FC236}">
                <a16:creationId xmlns:a16="http://schemas.microsoft.com/office/drawing/2014/main" id="{F1F4A7AE-9120-2F52-3773-5D39F52BFD22}"/>
              </a:ext>
            </a:extLst>
          </p:cNvPr>
          <p:cNvSpPr txBox="1"/>
          <p:nvPr/>
        </p:nvSpPr>
        <p:spPr>
          <a:xfrm>
            <a:off x="8933304" y="3631962"/>
            <a:ext cx="1030147" cy="369332"/>
          </a:xfrm>
          <a:prstGeom prst="rect">
            <a:avLst/>
          </a:prstGeom>
          <a:noFill/>
        </p:spPr>
        <p:txBody>
          <a:bodyPr wrap="square" rtlCol="0">
            <a:spAutoFit/>
          </a:bodyPr>
          <a:lstStyle/>
          <a:p>
            <a:r>
              <a:rPr lang="nl-NL" dirty="0">
                <a:solidFill>
                  <a:srgbClr val="FF0000"/>
                </a:solidFill>
              </a:rPr>
              <a:t>**</a:t>
            </a:r>
          </a:p>
        </p:txBody>
      </p:sp>
    </p:spTree>
    <p:extLst>
      <p:ext uri="{BB962C8B-B14F-4D97-AF65-F5344CB8AC3E}">
        <p14:creationId xmlns:p14="http://schemas.microsoft.com/office/powerpoint/2010/main" val="3513576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FEB54-C854-EBF4-F178-DDD872B8ACC5}"/>
              </a:ext>
            </a:extLst>
          </p:cNvPr>
          <p:cNvSpPr>
            <a:spLocks noGrp="1"/>
          </p:cNvSpPr>
          <p:nvPr>
            <p:ph type="title"/>
          </p:nvPr>
        </p:nvSpPr>
        <p:spPr/>
        <p:txBody>
          <a:bodyPr/>
          <a:lstStyle/>
          <a:p>
            <a:pPr algn="ctr"/>
            <a:r>
              <a:rPr lang="nl-NL" dirty="0"/>
              <a:t>Prikkelbare darm syndroom, </a:t>
            </a:r>
            <a:br>
              <a:rPr lang="nl-NL" dirty="0"/>
            </a:br>
            <a:r>
              <a:rPr lang="nl-NL" sz="2400" dirty="0"/>
              <a:t>NHG 2022-11</a:t>
            </a:r>
            <a:endParaRPr lang="nl-NL" dirty="0"/>
          </a:p>
        </p:txBody>
      </p:sp>
      <p:sp>
        <p:nvSpPr>
          <p:cNvPr id="3" name="Tijdelijke aanduiding voor inhoud 2">
            <a:extLst>
              <a:ext uri="{FF2B5EF4-FFF2-40B4-BE49-F238E27FC236}">
                <a16:creationId xmlns:a16="http://schemas.microsoft.com/office/drawing/2014/main" id="{C5976970-9DE9-1B81-3377-9B14E2D757E0}"/>
              </a:ext>
            </a:extLst>
          </p:cNvPr>
          <p:cNvSpPr>
            <a:spLocks noGrp="1"/>
          </p:cNvSpPr>
          <p:nvPr>
            <p:ph idx="1"/>
          </p:nvPr>
        </p:nvSpPr>
        <p:spPr>
          <a:xfrm>
            <a:off x="838200" y="1825625"/>
            <a:ext cx="10515600" cy="4351338"/>
          </a:xfrm>
        </p:spPr>
        <p:txBody>
          <a:bodyPr>
            <a:normAutofit/>
          </a:bodyPr>
          <a:lstStyle/>
          <a:p>
            <a:pPr marL="0" indent="0" algn="l">
              <a:buNone/>
            </a:pPr>
            <a:r>
              <a:rPr lang="nl-NL" sz="2000" b="0" i="0" dirty="0">
                <a:solidFill>
                  <a:srgbClr val="373636"/>
                </a:solidFill>
                <a:effectLst/>
                <a:latin typeface="alegreya-sans"/>
              </a:rPr>
              <a:t>Overweeg bij PDS-D:</a:t>
            </a:r>
          </a:p>
          <a:p>
            <a:pPr algn="l">
              <a:buFont typeface="Arial" panose="020B0604020202020204" pitchFamily="34" charset="0"/>
              <a:buChar char="•"/>
            </a:pPr>
            <a:r>
              <a:rPr lang="nl-NL" sz="2400" b="0" i="0" dirty="0" err="1">
                <a:solidFill>
                  <a:srgbClr val="373636"/>
                </a:solidFill>
                <a:effectLst/>
                <a:latin typeface="alegreya-sans"/>
              </a:rPr>
              <a:t>Volumevergrotende</a:t>
            </a:r>
            <a:r>
              <a:rPr lang="nl-NL" sz="2400" b="0" i="0" dirty="0">
                <a:solidFill>
                  <a:srgbClr val="373636"/>
                </a:solidFill>
                <a:effectLst/>
                <a:latin typeface="alegreya-sans"/>
              </a:rPr>
              <a:t> laxantia, bijvoorbeeld </a:t>
            </a:r>
            <a:r>
              <a:rPr lang="nl-NL" sz="2400" b="1" i="0" dirty="0" err="1">
                <a:solidFill>
                  <a:srgbClr val="373636"/>
                </a:solidFill>
                <a:effectLst/>
                <a:latin typeface="alegreya-sans"/>
              </a:rPr>
              <a:t>psylliumzaad</a:t>
            </a:r>
            <a:r>
              <a:rPr lang="nl-NL" sz="2400" b="1" i="0" dirty="0">
                <a:solidFill>
                  <a:srgbClr val="373636"/>
                </a:solidFill>
                <a:effectLst/>
                <a:latin typeface="alegreya-sans"/>
              </a:rPr>
              <a:t> </a:t>
            </a:r>
            <a:r>
              <a:rPr lang="nl-NL" sz="2400" b="0" i="0" dirty="0">
                <a:solidFill>
                  <a:srgbClr val="373636"/>
                </a:solidFill>
                <a:effectLst/>
                <a:latin typeface="alegreya-sans"/>
              </a:rPr>
              <a:t>1-3 sachets per dag.</a:t>
            </a:r>
          </a:p>
          <a:p>
            <a:pPr algn="l">
              <a:buFont typeface="Arial" panose="020B0604020202020204" pitchFamily="34" charset="0"/>
              <a:buChar char="•"/>
            </a:pPr>
            <a:r>
              <a:rPr lang="nl-NL" sz="2400" b="0" i="0" dirty="0">
                <a:solidFill>
                  <a:srgbClr val="373636"/>
                </a:solidFill>
                <a:effectLst/>
                <a:latin typeface="alegreya-sans"/>
              </a:rPr>
              <a:t>Overweeg als symptomatische behandeling </a:t>
            </a:r>
            <a:r>
              <a:rPr lang="nl-NL" sz="2400" b="1" i="0" dirty="0">
                <a:solidFill>
                  <a:srgbClr val="373636"/>
                </a:solidFill>
                <a:effectLst/>
                <a:latin typeface="alegreya-sans"/>
              </a:rPr>
              <a:t>loperamide</a:t>
            </a:r>
            <a:r>
              <a:rPr lang="nl-NL" sz="2400" b="0" i="0" dirty="0">
                <a:solidFill>
                  <a:srgbClr val="373636"/>
                </a:solidFill>
                <a:effectLst/>
                <a:latin typeface="alegreya-sans"/>
              </a:rPr>
              <a:t> capsules of tabletten 2 mg:</a:t>
            </a:r>
          </a:p>
          <a:p>
            <a:pPr marL="742950" lvl="1" indent="-285750" algn="l">
              <a:buFont typeface="Arial" panose="020B0604020202020204" pitchFamily="34" charset="0"/>
              <a:buChar char="•"/>
            </a:pPr>
            <a:r>
              <a:rPr lang="nl-NL" sz="2000" b="0" i="0" dirty="0">
                <a:solidFill>
                  <a:srgbClr val="373636"/>
                </a:solidFill>
                <a:effectLst/>
                <a:latin typeface="alegreya-sans"/>
              </a:rPr>
              <a:t>onderhoudsdosering 2-12 mg per dag</a:t>
            </a:r>
          </a:p>
          <a:p>
            <a:pPr marL="742950" lvl="1" indent="-285750" algn="l">
              <a:buFont typeface="Arial" panose="020B0604020202020204" pitchFamily="34" charset="0"/>
              <a:buChar char="•"/>
            </a:pPr>
            <a:r>
              <a:rPr lang="nl-NL" sz="2000" b="0" i="0" dirty="0">
                <a:solidFill>
                  <a:srgbClr val="373636"/>
                </a:solidFill>
                <a:effectLst/>
                <a:latin typeface="alegreya-sans"/>
              </a:rPr>
              <a:t>streef naar de laagst mogelijke effectieve dosering</a:t>
            </a:r>
          </a:p>
          <a:p>
            <a:pPr marL="0" indent="0" algn="l">
              <a:buNone/>
            </a:pPr>
            <a:endParaRPr lang="nl-NL" sz="2000" b="0" i="0" dirty="0">
              <a:solidFill>
                <a:srgbClr val="373636"/>
              </a:solidFill>
              <a:effectLst/>
              <a:latin typeface="alegreya-sans"/>
            </a:endParaRPr>
          </a:p>
          <a:p>
            <a:pPr marL="0" indent="0">
              <a:buNone/>
            </a:pPr>
            <a:endParaRPr lang="nl-NL" dirty="0"/>
          </a:p>
        </p:txBody>
      </p:sp>
      <p:pic>
        <p:nvPicPr>
          <p:cNvPr id="5" name="Afbeelding 4">
            <a:extLst>
              <a:ext uri="{FF2B5EF4-FFF2-40B4-BE49-F238E27FC236}">
                <a16:creationId xmlns:a16="http://schemas.microsoft.com/office/drawing/2014/main" id="{9F31A333-AF44-B21D-22F8-FD298E44DBCC}"/>
              </a:ext>
            </a:extLst>
          </p:cNvPr>
          <p:cNvPicPr>
            <a:picLocks noChangeAspect="1"/>
          </p:cNvPicPr>
          <p:nvPr/>
        </p:nvPicPr>
        <p:blipFill>
          <a:blip r:embed="rId3"/>
          <a:stretch>
            <a:fillRect/>
          </a:stretch>
        </p:blipFill>
        <p:spPr>
          <a:xfrm>
            <a:off x="519112" y="5329238"/>
            <a:ext cx="11153775" cy="847725"/>
          </a:xfrm>
          <a:prstGeom prst="rect">
            <a:avLst/>
          </a:prstGeom>
        </p:spPr>
      </p:pic>
      <p:pic>
        <p:nvPicPr>
          <p:cNvPr id="6" name="Afbeelding 5">
            <a:extLst>
              <a:ext uri="{FF2B5EF4-FFF2-40B4-BE49-F238E27FC236}">
                <a16:creationId xmlns:a16="http://schemas.microsoft.com/office/drawing/2014/main" id="{F5A91FE9-683C-63A4-398D-1449F7E732A0}"/>
              </a:ext>
            </a:extLst>
          </p:cNvPr>
          <p:cNvPicPr>
            <a:picLocks noChangeAspect="1"/>
          </p:cNvPicPr>
          <p:nvPr/>
        </p:nvPicPr>
        <p:blipFill>
          <a:blip r:embed="rId4"/>
          <a:stretch>
            <a:fillRect/>
          </a:stretch>
        </p:blipFill>
        <p:spPr>
          <a:xfrm>
            <a:off x="9363075" y="885555"/>
            <a:ext cx="2828925" cy="1095375"/>
          </a:xfrm>
          <a:prstGeom prst="rect">
            <a:avLst/>
          </a:prstGeom>
        </p:spPr>
      </p:pic>
      <p:pic>
        <p:nvPicPr>
          <p:cNvPr id="7" name="Afbeelding 6">
            <a:extLst>
              <a:ext uri="{FF2B5EF4-FFF2-40B4-BE49-F238E27FC236}">
                <a16:creationId xmlns:a16="http://schemas.microsoft.com/office/drawing/2014/main" id="{178A5172-C34B-B4C1-D9BD-66C19766CA7D}"/>
              </a:ext>
            </a:extLst>
          </p:cNvPr>
          <p:cNvPicPr>
            <a:picLocks noChangeAspect="1"/>
          </p:cNvPicPr>
          <p:nvPr/>
        </p:nvPicPr>
        <p:blipFill>
          <a:blip r:embed="rId5"/>
          <a:stretch>
            <a:fillRect/>
          </a:stretch>
        </p:blipFill>
        <p:spPr>
          <a:xfrm>
            <a:off x="81023" y="4664697"/>
            <a:ext cx="2471497" cy="664541"/>
          </a:xfrm>
          <a:prstGeom prst="rect">
            <a:avLst/>
          </a:prstGeom>
        </p:spPr>
      </p:pic>
      <p:sp>
        <p:nvSpPr>
          <p:cNvPr id="8" name="Tekstvak 7">
            <a:extLst>
              <a:ext uri="{FF2B5EF4-FFF2-40B4-BE49-F238E27FC236}">
                <a16:creationId xmlns:a16="http://schemas.microsoft.com/office/drawing/2014/main" id="{A7A48FD9-F313-B7BC-D39D-C3EAB416CAD4}"/>
              </a:ext>
            </a:extLst>
          </p:cNvPr>
          <p:cNvSpPr txBox="1"/>
          <p:nvPr/>
        </p:nvSpPr>
        <p:spPr>
          <a:xfrm>
            <a:off x="3758116" y="4295365"/>
            <a:ext cx="9398643" cy="369332"/>
          </a:xfrm>
          <a:prstGeom prst="rect">
            <a:avLst/>
          </a:prstGeom>
          <a:noFill/>
        </p:spPr>
        <p:txBody>
          <a:bodyPr wrap="square" rtlCol="0">
            <a:spAutoFit/>
          </a:bodyPr>
          <a:lstStyle/>
          <a:p>
            <a:r>
              <a:rPr lang="nl-NL" b="1" dirty="0">
                <a:solidFill>
                  <a:srgbClr val="FF0000"/>
                </a:solidFill>
              </a:rPr>
              <a:t>Bewijs </a:t>
            </a:r>
            <a:r>
              <a:rPr lang="nl-NL" b="1" dirty="0" err="1">
                <a:solidFill>
                  <a:srgbClr val="FF0000"/>
                </a:solidFill>
              </a:rPr>
              <a:t>psylliumzaad</a:t>
            </a:r>
            <a:r>
              <a:rPr lang="nl-NL" b="1" dirty="0">
                <a:solidFill>
                  <a:srgbClr val="FF0000"/>
                </a:solidFill>
              </a:rPr>
              <a:t>  NHG  = laag. toevoegen in ons Formularium?</a:t>
            </a:r>
          </a:p>
        </p:txBody>
      </p:sp>
    </p:spTree>
    <p:extLst>
      <p:ext uri="{BB962C8B-B14F-4D97-AF65-F5344CB8AC3E}">
        <p14:creationId xmlns:p14="http://schemas.microsoft.com/office/powerpoint/2010/main" val="163049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FEB54-C854-EBF4-F178-DDD872B8ACC5}"/>
              </a:ext>
            </a:extLst>
          </p:cNvPr>
          <p:cNvSpPr>
            <a:spLocks noGrp="1"/>
          </p:cNvSpPr>
          <p:nvPr>
            <p:ph type="title"/>
          </p:nvPr>
        </p:nvSpPr>
        <p:spPr/>
        <p:txBody>
          <a:bodyPr/>
          <a:lstStyle/>
          <a:p>
            <a:pPr algn="ctr"/>
            <a:r>
              <a:rPr lang="nl-NL" dirty="0"/>
              <a:t>Prikkelbare darm syndroom, </a:t>
            </a:r>
            <a:br>
              <a:rPr lang="nl-NL" dirty="0"/>
            </a:br>
            <a:r>
              <a:rPr lang="nl-NL" sz="2400" dirty="0"/>
              <a:t>NHG 2022-11</a:t>
            </a:r>
            <a:endParaRPr lang="nl-NL" dirty="0"/>
          </a:p>
        </p:txBody>
      </p:sp>
      <p:sp>
        <p:nvSpPr>
          <p:cNvPr id="3" name="Tijdelijke aanduiding voor inhoud 2">
            <a:extLst>
              <a:ext uri="{FF2B5EF4-FFF2-40B4-BE49-F238E27FC236}">
                <a16:creationId xmlns:a16="http://schemas.microsoft.com/office/drawing/2014/main" id="{C5976970-9DE9-1B81-3377-9B14E2D757E0}"/>
              </a:ext>
            </a:extLst>
          </p:cNvPr>
          <p:cNvSpPr>
            <a:spLocks noGrp="1"/>
          </p:cNvSpPr>
          <p:nvPr>
            <p:ph idx="1"/>
          </p:nvPr>
        </p:nvSpPr>
        <p:spPr>
          <a:xfrm>
            <a:off x="838200" y="1825625"/>
            <a:ext cx="10515600" cy="4351338"/>
          </a:xfrm>
        </p:spPr>
        <p:txBody>
          <a:bodyPr>
            <a:normAutofit/>
          </a:bodyPr>
          <a:lstStyle/>
          <a:p>
            <a:pPr marL="0" indent="0" algn="l">
              <a:buNone/>
            </a:pPr>
            <a:endParaRPr lang="nl-NL" sz="2000" b="0" i="0" dirty="0">
              <a:solidFill>
                <a:srgbClr val="373636"/>
              </a:solidFill>
              <a:effectLst/>
              <a:latin typeface="alegreya-sans"/>
            </a:endParaRPr>
          </a:p>
          <a:p>
            <a:pPr marL="0" indent="0" algn="l">
              <a:buNone/>
            </a:pPr>
            <a:r>
              <a:rPr lang="nl-NL" sz="2000" b="0" i="0" dirty="0">
                <a:solidFill>
                  <a:srgbClr val="373636"/>
                </a:solidFill>
                <a:effectLst/>
                <a:latin typeface="alegreya-sans"/>
              </a:rPr>
              <a:t>Overweeg indien pijnklachten op de voorgrond staan: paracetamol, </a:t>
            </a:r>
            <a:r>
              <a:rPr lang="nl-NL" sz="2000" b="1" i="0" dirty="0">
                <a:solidFill>
                  <a:srgbClr val="373636"/>
                </a:solidFill>
                <a:effectLst/>
                <a:latin typeface="alegreya-sans"/>
              </a:rPr>
              <a:t>maagsapresistente pepermuntolie</a:t>
            </a:r>
            <a:r>
              <a:rPr lang="nl-NL" sz="2000" b="0" i="0" dirty="0">
                <a:solidFill>
                  <a:srgbClr val="373636"/>
                </a:solidFill>
                <a:effectLst/>
                <a:latin typeface="alegreya-sans"/>
              </a:rPr>
              <a:t>. </a:t>
            </a:r>
          </a:p>
          <a:p>
            <a:pPr marL="0" indent="0" algn="l">
              <a:buNone/>
            </a:pPr>
            <a:r>
              <a:rPr lang="nl-NL" sz="2000" b="0" i="0" dirty="0">
                <a:solidFill>
                  <a:srgbClr val="373636"/>
                </a:solidFill>
                <a:effectLst/>
                <a:latin typeface="alegreya-sans"/>
              </a:rPr>
              <a:t> - Innemen op de nuchtere maag, 30 min voor het eten met een groot glas koud water.</a:t>
            </a:r>
          </a:p>
          <a:p>
            <a:pPr marL="0" indent="0" algn="l">
              <a:buNone/>
            </a:pPr>
            <a:r>
              <a:rPr lang="nl-NL" sz="2000" b="0" i="0" dirty="0">
                <a:solidFill>
                  <a:srgbClr val="373636"/>
                </a:solidFill>
                <a:effectLst/>
                <a:latin typeface="alegreya-sans"/>
              </a:rPr>
              <a:t> - Aanvangsdosis capsule MSR 182 mg 1-3 </a:t>
            </a:r>
            <a:r>
              <a:rPr lang="nl-NL" sz="2000" b="0" i="0" dirty="0" err="1">
                <a:solidFill>
                  <a:srgbClr val="373636"/>
                </a:solidFill>
                <a:effectLst/>
                <a:latin typeface="alegreya-sans"/>
              </a:rPr>
              <a:t>dd</a:t>
            </a:r>
            <a:r>
              <a:rPr lang="nl-NL" sz="2000" b="0" i="0" dirty="0">
                <a:solidFill>
                  <a:srgbClr val="373636"/>
                </a:solidFill>
                <a:effectLst/>
                <a:latin typeface="alegreya-sans"/>
              </a:rPr>
              <a:t>, zo nodig ophogen tot 2-6 capsules per dag.</a:t>
            </a:r>
          </a:p>
          <a:p>
            <a:pPr marL="0" indent="0" algn="l">
              <a:buNone/>
            </a:pPr>
            <a:r>
              <a:rPr lang="nl-NL" sz="2000" b="0" i="0" dirty="0">
                <a:solidFill>
                  <a:srgbClr val="373636"/>
                </a:solidFill>
                <a:effectLst/>
                <a:latin typeface="alegreya-sans"/>
              </a:rPr>
              <a:t> - Evalueer na 8 weken het effect en eventuele bijwerkingen</a:t>
            </a:r>
          </a:p>
          <a:p>
            <a:pPr marL="0" indent="0" algn="l">
              <a:buNone/>
            </a:pPr>
            <a:endParaRPr lang="nl-NL" sz="2000" b="0" i="0" dirty="0">
              <a:solidFill>
                <a:srgbClr val="373636"/>
              </a:solidFill>
              <a:effectLst/>
              <a:latin typeface="alegreya-sans"/>
            </a:endParaRPr>
          </a:p>
          <a:p>
            <a:pPr marL="0" indent="0" algn="l">
              <a:buNone/>
            </a:pPr>
            <a:endParaRPr lang="nl-NL" sz="2000" b="0" i="0" dirty="0">
              <a:solidFill>
                <a:srgbClr val="373636"/>
              </a:solidFill>
              <a:effectLst/>
              <a:latin typeface="alegreya-sans"/>
            </a:endParaRPr>
          </a:p>
          <a:p>
            <a:pPr marL="0" indent="0" algn="l">
              <a:buNone/>
            </a:pPr>
            <a:r>
              <a:rPr lang="nl-NL" sz="2000" b="0" i="0" dirty="0">
                <a:solidFill>
                  <a:srgbClr val="373636"/>
                </a:solidFill>
                <a:effectLst/>
                <a:latin typeface="alegreya-sans"/>
              </a:rPr>
              <a:t>Overweeg </a:t>
            </a:r>
            <a:r>
              <a:rPr lang="nl-NL" sz="2000" b="1" i="0" dirty="0">
                <a:solidFill>
                  <a:srgbClr val="373636"/>
                </a:solidFill>
                <a:effectLst/>
                <a:latin typeface="alegreya-sans"/>
              </a:rPr>
              <a:t>antidepressiva</a:t>
            </a:r>
            <a:r>
              <a:rPr lang="nl-NL" sz="2000" b="0" i="0" dirty="0">
                <a:solidFill>
                  <a:srgbClr val="373636"/>
                </a:solidFill>
                <a:effectLst/>
                <a:latin typeface="alegreya-sans"/>
              </a:rPr>
              <a:t> vanwege hun invloed op de pijnperceptie en op eventuele psychische </a:t>
            </a:r>
            <a:r>
              <a:rPr lang="nl-NL" sz="2000" b="0" i="0" dirty="0" err="1">
                <a:solidFill>
                  <a:srgbClr val="373636"/>
                </a:solidFill>
                <a:effectLst/>
                <a:latin typeface="alegreya-sans"/>
              </a:rPr>
              <a:t>comorbiditeit</a:t>
            </a:r>
            <a:r>
              <a:rPr lang="nl-NL" sz="2000" b="0" i="0" dirty="0">
                <a:solidFill>
                  <a:srgbClr val="373636"/>
                </a:solidFill>
                <a:effectLst/>
                <a:latin typeface="alegreya-sans"/>
              </a:rPr>
              <a:t>. Zie NHG richtlijn.</a:t>
            </a:r>
          </a:p>
          <a:p>
            <a:pPr marL="0" indent="0" algn="l">
              <a:buNone/>
            </a:pPr>
            <a:endParaRPr lang="nl-NL" sz="2000" b="0" i="0" dirty="0">
              <a:solidFill>
                <a:srgbClr val="373636"/>
              </a:solidFill>
              <a:effectLst/>
              <a:latin typeface="alegreya-sans"/>
            </a:endParaRPr>
          </a:p>
          <a:p>
            <a:pPr marL="0" indent="0" algn="l">
              <a:buNone/>
            </a:pPr>
            <a:endParaRPr lang="nl-NL" sz="2000" b="0" i="0" dirty="0">
              <a:solidFill>
                <a:srgbClr val="373636"/>
              </a:solidFill>
              <a:effectLst/>
              <a:latin typeface="alegreya-sans"/>
            </a:endParaRPr>
          </a:p>
          <a:p>
            <a:pPr marL="0" indent="0">
              <a:buNone/>
            </a:pPr>
            <a:endParaRPr lang="nl-NL" dirty="0"/>
          </a:p>
        </p:txBody>
      </p:sp>
      <p:pic>
        <p:nvPicPr>
          <p:cNvPr id="6" name="Afbeelding 5">
            <a:extLst>
              <a:ext uri="{FF2B5EF4-FFF2-40B4-BE49-F238E27FC236}">
                <a16:creationId xmlns:a16="http://schemas.microsoft.com/office/drawing/2014/main" id="{F5A91FE9-683C-63A4-398D-1449F7E732A0}"/>
              </a:ext>
            </a:extLst>
          </p:cNvPr>
          <p:cNvPicPr>
            <a:picLocks noChangeAspect="1"/>
          </p:cNvPicPr>
          <p:nvPr/>
        </p:nvPicPr>
        <p:blipFill>
          <a:blip r:embed="rId3"/>
          <a:stretch>
            <a:fillRect/>
          </a:stretch>
        </p:blipFill>
        <p:spPr>
          <a:xfrm>
            <a:off x="9363075" y="885555"/>
            <a:ext cx="2828925" cy="1095375"/>
          </a:xfrm>
          <a:prstGeom prst="rect">
            <a:avLst/>
          </a:prstGeom>
        </p:spPr>
      </p:pic>
      <p:pic>
        <p:nvPicPr>
          <p:cNvPr id="10" name="Afbeelding 9">
            <a:extLst>
              <a:ext uri="{FF2B5EF4-FFF2-40B4-BE49-F238E27FC236}">
                <a16:creationId xmlns:a16="http://schemas.microsoft.com/office/drawing/2014/main" id="{5AD1C3D9-187C-E8AD-074F-99F8736364E7}"/>
              </a:ext>
            </a:extLst>
          </p:cNvPr>
          <p:cNvPicPr>
            <a:picLocks noChangeAspect="1"/>
          </p:cNvPicPr>
          <p:nvPr/>
        </p:nvPicPr>
        <p:blipFill>
          <a:blip r:embed="rId4"/>
          <a:stretch>
            <a:fillRect/>
          </a:stretch>
        </p:blipFill>
        <p:spPr>
          <a:xfrm>
            <a:off x="-109837" y="1076055"/>
            <a:ext cx="2457450" cy="904875"/>
          </a:xfrm>
          <a:prstGeom prst="rect">
            <a:avLst/>
          </a:prstGeom>
        </p:spPr>
      </p:pic>
      <p:sp>
        <p:nvSpPr>
          <p:cNvPr id="11" name="Tekstvak 10">
            <a:extLst>
              <a:ext uri="{FF2B5EF4-FFF2-40B4-BE49-F238E27FC236}">
                <a16:creationId xmlns:a16="http://schemas.microsoft.com/office/drawing/2014/main" id="{EC21D2FB-5331-3796-59C1-3EE3861E4E22}"/>
              </a:ext>
            </a:extLst>
          </p:cNvPr>
          <p:cNvSpPr txBox="1"/>
          <p:nvPr/>
        </p:nvSpPr>
        <p:spPr>
          <a:xfrm>
            <a:off x="2650602" y="4230740"/>
            <a:ext cx="9398643" cy="369332"/>
          </a:xfrm>
          <a:prstGeom prst="rect">
            <a:avLst/>
          </a:prstGeom>
          <a:noFill/>
        </p:spPr>
        <p:txBody>
          <a:bodyPr wrap="square" rtlCol="0">
            <a:spAutoFit/>
          </a:bodyPr>
          <a:lstStyle/>
          <a:p>
            <a:r>
              <a:rPr lang="nl-NL" b="1" dirty="0">
                <a:solidFill>
                  <a:srgbClr val="FF0000"/>
                </a:solidFill>
              </a:rPr>
              <a:t>Voorstel: niet toevoegen, gezien voorkomen in onze populatie laag. </a:t>
            </a:r>
            <a:r>
              <a:rPr lang="nl-NL" b="1">
                <a:solidFill>
                  <a:srgbClr val="FF0000"/>
                </a:solidFill>
              </a:rPr>
              <a:t>Bewijs laag.  </a:t>
            </a:r>
            <a:endParaRPr lang="nl-NL" b="1" dirty="0">
              <a:solidFill>
                <a:srgbClr val="FF0000"/>
              </a:solidFill>
            </a:endParaRPr>
          </a:p>
        </p:txBody>
      </p:sp>
      <p:sp>
        <p:nvSpPr>
          <p:cNvPr id="12" name="Tekstvak 11">
            <a:extLst>
              <a:ext uri="{FF2B5EF4-FFF2-40B4-BE49-F238E27FC236}">
                <a16:creationId xmlns:a16="http://schemas.microsoft.com/office/drawing/2014/main" id="{F7FC6A94-EF52-E877-9700-189BB479DCD6}"/>
              </a:ext>
            </a:extLst>
          </p:cNvPr>
          <p:cNvSpPr txBox="1"/>
          <p:nvPr/>
        </p:nvSpPr>
        <p:spPr>
          <a:xfrm>
            <a:off x="2650602" y="5692848"/>
            <a:ext cx="9398643" cy="369332"/>
          </a:xfrm>
          <a:prstGeom prst="rect">
            <a:avLst/>
          </a:prstGeom>
          <a:noFill/>
        </p:spPr>
        <p:txBody>
          <a:bodyPr wrap="square" rtlCol="0">
            <a:spAutoFit/>
          </a:bodyPr>
          <a:lstStyle/>
          <a:p>
            <a:r>
              <a:rPr lang="nl-NL" b="1" dirty="0">
                <a:solidFill>
                  <a:srgbClr val="FF0000"/>
                </a:solidFill>
              </a:rPr>
              <a:t>Voorstel: niet toevoegen (bekende expertise SO)</a:t>
            </a:r>
          </a:p>
        </p:txBody>
      </p:sp>
    </p:spTree>
    <p:extLst>
      <p:ext uri="{BB962C8B-B14F-4D97-AF65-F5344CB8AC3E}">
        <p14:creationId xmlns:p14="http://schemas.microsoft.com/office/powerpoint/2010/main" val="37032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Close-up van ongeopende blisterverpakkingen voor pillen">
            <a:extLst>
              <a:ext uri="{FF2B5EF4-FFF2-40B4-BE49-F238E27FC236}">
                <a16:creationId xmlns:a16="http://schemas.microsoft.com/office/drawing/2014/main" id="{17CE12C6-4478-C664-EA24-12162050D59B}"/>
              </a:ext>
            </a:extLst>
          </p:cNvPr>
          <p:cNvPicPr>
            <a:picLocks noChangeAspect="1"/>
          </p:cNvPicPr>
          <p:nvPr/>
        </p:nvPicPr>
        <p:blipFill rotWithShape="1">
          <a:blip r:embed="rId2"/>
          <a:srcRect l="29750" r="236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F36B010-12A1-DAC3-1E9F-3264A6363891}"/>
              </a:ext>
            </a:extLst>
          </p:cNvPr>
          <p:cNvSpPr>
            <a:spLocks noGrp="1"/>
          </p:cNvSpPr>
          <p:nvPr>
            <p:ph type="title"/>
          </p:nvPr>
        </p:nvSpPr>
        <p:spPr>
          <a:xfrm>
            <a:off x="5827048" y="407987"/>
            <a:ext cx="5721484" cy="1325563"/>
          </a:xfrm>
        </p:spPr>
        <p:txBody>
          <a:bodyPr>
            <a:normAutofit/>
          </a:bodyPr>
          <a:lstStyle/>
          <a:p>
            <a:r>
              <a:rPr lang="nl-NL"/>
              <a:t>Leerdoelen</a:t>
            </a:r>
          </a:p>
        </p:txBody>
      </p:sp>
      <p:sp>
        <p:nvSpPr>
          <p:cNvPr id="3" name="Tijdelijke aanduiding voor inhoud 2">
            <a:extLst>
              <a:ext uri="{FF2B5EF4-FFF2-40B4-BE49-F238E27FC236}">
                <a16:creationId xmlns:a16="http://schemas.microsoft.com/office/drawing/2014/main" id="{00687AF0-4FD8-1C60-138E-51DAC41E8F22}"/>
              </a:ext>
            </a:extLst>
          </p:cNvPr>
          <p:cNvSpPr>
            <a:spLocks noGrp="1"/>
          </p:cNvSpPr>
          <p:nvPr>
            <p:ph idx="1"/>
          </p:nvPr>
        </p:nvSpPr>
        <p:spPr>
          <a:xfrm>
            <a:off x="5827048" y="1868487"/>
            <a:ext cx="5721484" cy="4351338"/>
          </a:xfrm>
        </p:spPr>
        <p:txBody>
          <a:bodyPr>
            <a:normAutofit/>
          </a:bodyPr>
          <a:lstStyle/>
          <a:p>
            <a:pPr lvl="1">
              <a:buFont typeface="Courier New" panose="02070309020205020404" pitchFamily="49" charset="0"/>
              <a:buChar char="o"/>
              <a:tabLst>
                <a:tab pos="914400" algn="l"/>
              </a:tabLst>
            </a:pPr>
            <a:r>
              <a:rPr lang="nl-NL">
                <a:effectLst/>
                <a:latin typeface="Calibri" panose="020F0502020204030204" pitchFamily="34" charset="0"/>
                <a:ea typeface="Times New Roman" panose="02020603050405020304" pitchFamily="18" charset="0"/>
                <a:cs typeface="Times New Roman" panose="02020603050405020304" pitchFamily="18" charset="0"/>
              </a:rPr>
              <a:t>Bewustwording en uniformering van eigen voorschrijfgedrag </a:t>
            </a:r>
            <a:endParaRPr lang="nl-NL">
              <a:effectLst/>
              <a:latin typeface="Times New Roman" panose="02020603050405020304" pitchFamily="18" charset="0"/>
              <a:ea typeface="Times New Roman" panose="02020603050405020304" pitchFamily="18" charset="0"/>
            </a:endParaRPr>
          </a:p>
          <a:p>
            <a:pPr lvl="1">
              <a:buFont typeface="Courier New" panose="02070309020205020404" pitchFamily="49" charset="0"/>
              <a:buChar char="o"/>
              <a:tabLst>
                <a:tab pos="914400" algn="l"/>
              </a:tabLst>
            </a:pPr>
            <a:r>
              <a:rPr lang="nl-NL">
                <a:effectLst/>
                <a:latin typeface="Calibri" panose="020F0502020204030204" pitchFamily="34" charset="0"/>
                <a:ea typeface="Times New Roman" panose="02020603050405020304" pitchFamily="18" charset="0"/>
                <a:cs typeface="Times New Roman" panose="02020603050405020304" pitchFamily="18" charset="0"/>
              </a:rPr>
              <a:t>Up-to-date houden en evalueren van het eigen online verpleeghuisformularium aan de hand van de meest actuele richtlijnen</a:t>
            </a:r>
            <a:endParaRPr lang="nl-NL">
              <a:effectLst/>
              <a:latin typeface="Times New Roman" panose="02020603050405020304" pitchFamily="18" charset="0"/>
              <a:ea typeface="Times New Roman" panose="02020603050405020304" pitchFamily="18" charset="0"/>
            </a:endParaRPr>
          </a:p>
          <a:p>
            <a:pPr lvl="1">
              <a:buFont typeface="Courier New" panose="02070309020205020404" pitchFamily="49" charset="0"/>
              <a:buChar char="o"/>
              <a:tabLst>
                <a:tab pos="914400" algn="l"/>
              </a:tabLst>
            </a:pPr>
            <a:r>
              <a:rPr lang="nl-NL">
                <a:effectLst/>
                <a:latin typeface="Calibri" panose="020F0502020204030204" pitchFamily="34" charset="0"/>
                <a:ea typeface="Times New Roman" panose="02020603050405020304" pitchFamily="18" charset="0"/>
                <a:cs typeface="Times New Roman" panose="02020603050405020304" pitchFamily="18" charset="0"/>
              </a:rPr>
              <a:t>Deskundigheidsbevordering t.a.v. specifieke geneesmiddelen</a:t>
            </a:r>
            <a:endParaRPr lang="nl-NL">
              <a:effectLst/>
              <a:latin typeface="Times New Roman" panose="02020603050405020304" pitchFamily="18" charset="0"/>
              <a:ea typeface="Times New Roman" panose="02020603050405020304" pitchFamily="18" charset="0"/>
            </a:endParaRPr>
          </a:p>
          <a:p>
            <a:pPr lvl="1">
              <a:buFont typeface="Courier New" panose="02070309020205020404" pitchFamily="49" charset="0"/>
              <a:buChar char="o"/>
              <a:tabLst>
                <a:tab pos="914400" algn="l"/>
              </a:tabLst>
            </a:pPr>
            <a:r>
              <a:rPr lang="nl-NL">
                <a:effectLst/>
                <a:latin typeface="Calibri" panose="020F0502020204030204" pitchFamily="34" charset="0"/>
                <a:ea typeface="Times New Roman" panose="02020603050405020304" pitchFamily="18" charset="0"/>
                <a:cs typeface="Times New Roman" panose="02020603050405020304" pitchFamily="18" charset="0"/>
              </a:rPr>
              <a:t>Deskundigheid bevordering ten aanzien van geriatrische patiënt</a:t>
            </a:r>
            <a:endParaRPr lang="nl-NL"/>
          </a:p>
        </p:txBody>
      </p:sp>
    </p:spTree>
    <p:extLst>
      <p:ext uri="{BB962C8B-B14F-4D97-AF65-F5344CB8AC3E}">
        <p14:creationId xmlns:p14="http://schemas.microsoft.com/office/powerpoint/2010/main" val="154499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84F2310-73EB-E89B-F568-8F9DF8CD74D1}"/>
              </a:ext>
            </a:extLst>
          </p:cNvPr>
          <p:cNvSpPr>
            <a:spLocks noGrp="1"/>
          </p:cNvSpPr>
          <p:nvPr>
            <p:ph type="title"/>
          </p:nvPr>
        </p:nvSpPr>
        <p:spPr>
          <a:xfrm>
            <a:off x="838200" y="365125"/>
            <a:ext cx="10515600" cy="1325563"/>
          </a:xfrm>
        </p:spPr>
        <p:txBody>
          <a:bodyPr>
            <a:normAutofit/>
          </a:bodyPr>
          <a:lstStyle/>
          <a:p>
            <a:r>
              <a:rPr lang="nl-NL" dirty="0"/>
              <a:t>Inleiding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7398C228-026A-8FCD-FE82-04C3ECE7D512}"/>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nl-NL" b="1" dirty="0"/>
              <a:t>Misselijkheid - oorzaken</a:t>
            </a:r>
          </a:p>
          <a:p>
            <a:pPr marL="342900" lvl="0" indent="-342900">
              <a:spcAft>
                <a:spcPts val="800"/>
              </a:spcAft>
              <a:buFont typeface="+mj-lt"/>
              <a:buAutoNum type="arabicPeriod"/>
              <a:tabLst>
                <a:tab pos="457200" algn="l"/>
              </a:tabLst>
            </a:pPr>
            <a:r>
              <a:rPr lang="nl-NL" sz="1800" b="1" kern="0" dirty="0">
                <a:effectLst/>
                <a:latin typeface="Open Sans" panose="020B0606030504020204" pitchFamily="34" charset="0"/>
                <a:ea typeface="Times New Roman" panose="02020603050405020304" pitchFamily="18" charset="0"/>
                <a:cs typeface="Times New Roman" panose="02020603050405020304" pitchFamily="18" charset="0"/>
              </a:rPr>
              <a:t>Vertraagde maagontlediging</a:t>
            </a:r>
            <a:r>
              <a:rPr lang="nl-NL" sz="1800" kern="0" dirty="0">
                <a:effectLst/>
                <a:latin typeface="Open Sans" panose="020B0606030504020204" pitchFamily="34" charset="0"/>
                <a:ea typeface="Times New Roman" panose="02020603050405020304" pitchFamily="18" charset="0"/>
                <a:cs typeface="Times New Roman" panose="02020603050405020304" pitchFamily="18" charset="0"/>
              </a:rPr>
              <a:t> </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die het gevolg kan zijn van onder andere invasie door een tumor (maagcarcinoom, metastasen van elders), medicamenteus (onder andere </a:t>
            </a:r>
            <a:r>
              <a:rPr lang="nl-NL" sz="1500" b="1" kern="0" dirty="0">
                <a:effectLst/>
                <a:latin typeface="Open Sans" panose="020B0606030504020204" pitchFamily="34" charset="0"/>
                <a:ea typeface="Times New Roman" panose="02020603050405020304" pitchFamily="18" charset="0"/>
                <a:cs typeface="Times New Roman" panose="02020603050405020304" pitchFamily="18" charset="0"/>
              </a:rPr>
              <a:t>opioïden, anticholinergica</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 compressie door hepatomegalie, ascites, obstructie van de pylorus door bijvoorbeeld een pancreascarcinoom, maagulcus.</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nl-NL" sz="1800" b="1" kern="0" dirty="0">
                <a:effectLst/>
                <a:latin typeface="Open Sans" panose="020B0606030504020204" pitchFamily="34" charset="0"/>
                <a:ea typeface="Times New Roman" panose="02020603050405020304" pitchFamily="18" charset="0"/>
                <a:cs typeface="Times New Roman" panose="02020603050405020304" pitchFamily="18" charset="0"/>
              </a:rPr>
              <a:t>Andere abdominale oorzaken </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zoals </a:t>
            </a:r>
            <a:r>
              <a:rPr lang="nl-NL" sz="1500" b="1" kern="0" dirty="0">
                <a:effectLst/>
                <a:latin typeface="Open Sans" panose="020B0606030504020204" pitchFamily="34" charset="0"/>
                <a:ea typeface="Times New Roman" panose="02020603050405020304" pitchFamily="18" charset="0"/>
                <a:cs typeface="Times New Roman" panose="02020603050405020304" pitchFamily="18" charset="0"/>
              </a:rPr>
              <a:t>obstipatie, peritonitis </a:t>
            </a:r>
            <a:r>
              <a:rPr lang="nl-NL" sz="1500" b="1" kern="0" dirty="0" err="1">
                <a:effectLst/>
                <a:latin typeface="Open Sans" panose="020B0606030504020204" pitchFamily="34" charset="0"/>
                <a:ea typeface="Times New Roman" panose="02020603050405020304" pitchFamily="18" charset="0"/>
                <a:cs typeface="Times New Roman" panose="02020603050405020304" pitchFamily="18" charset="0"/>
              </a:rPr>
              <a:t>carcinomatosa</a:t>
            </a:r>
            <a:r>
              <a:rPr lang="nl-NL" sz="1500" b="1" kern="0" dirty="0">
                <a:effectLst/>
                <a:latin typeface="Open Sans" panose="020B0606030504020204" pitchFamily="34" charset="0"/>
                <a:ea typeface="Times New Roman" panose="02020603050405020304" pitchFamily="18" charset="0"/>
                <a:cs typeface="Times New Roman" panose="02020603050405020304" pitchFamily="18" charset="0"/>
              </a:rPr>
              <a:t>, ileus, levermetastasen, leverstuwing bij hartfalen, galstenen, nierstenen</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 Misselijkheidsklachten bij hartfalen zijn niet het gevolg van rechtstreekse prikkeling van de nervus vagus maar van het feit dat hartfalen op termijn leverstuwing veroorzaakt hetgeen leidt tot prikkeling van zowel de nervus vagus als van de chemotriggerzone en daardoor het braakcentrum activeren. Bij nierfalen zijn het metabolieten die de chemotriggerzone kunnen activeren.</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nl-NL" sz="1800" b="1" kern="0" dirty="0">
                <a:latin typeface="Open Sans" panose="020B0606030504020204" pitchFamily="34" charset="0"/>
                <a:cs typeface="Times New Roman" panose="02020603050405020304" pitchFamily="18" charset="0"/>
              </a:rPr>
              <a:t>Chemische/metabole oorzaken </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door medicamenten (</a:t>
            </a:r>
            <a:r>
              <a:rPr lang="nl-NL" sz="1500" kern="0" dirty="0" err="1">
                <a:effectLst/>
                <a:latin typeface="Open Sans" panose="020B0606030504020204" pitchFamily="34" charset="0"/>
                <a:ea typeface="Times New Roman" panose="02020603050405020304" pitchFamily="18" charset="0"/>
                <a:cs typeface="Times New Roman" panose="02020603050405020304" pitchFamily="18" charset="0"/>
              </a:rPr>
              <a:t>chemotherapeutica</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 anti-epileptica, theofylline, digoxine, </a:t>
            </a:r>
            <a:r>
              <a:rPr lang="nl-NL" sz="1500" kern="0" dirty="0" err="1">
                <a:effectLst/>
                <a:latin typeface="Open Sans" panose="020B0606030504020204" pitchFamily="34" charset="0"/>
                <a:ea typeface="Times New Roman" panose="02020603050405020304" pitchFamily="18" charset="0"/>
                <a:cs typeface="Times New Roman" panose="02020603050405020304" pitchFamily="18" charset="0"/>
              </a:rPr>
              <a:t>SSRI’s</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 </a:t>
            </a:r>
            <a:r>
              <a:rPr lang="nl-NL" sz="1500" kern="0" dirty="0" err="1">
                <a:effectLst/>
                <a:latin typeface="Open Sans" panose="020B0606030504020204" pitchFamily="34" charset="0"/>
                <a:ea typeface="Times New Roman" panose="02020603050405020304" pitchFamily="18" charset="0"/>
                <a:cs typeface="Times New Roman" panose="02020603050405020304" pitchFamily="18" charset="0"/>
              </a:rPr>
              <a:t>hypercalciëmie</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 </a:t>
            </a:r>
            <a:r>
              <a:rPr lang="nl-NL" sz="1500" kern="0" dirty="0" err="1">
                <a:effectLst/>
                <a:latin typeface="Open Sans" panose="020B0606030504020204" pitchFamily="34" charset="0"/>
                <a:ea typeface="Times New Roman" panose="02020603050405020304" pitchFamily="18" charset="0"/>
                <a:cs typeface="Times New Roman" panose="02020603050405020304" pitchFamily="18" charset="0"/>
              </a:rPr>
              <a:t>hyponatriëmie</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 nierinsufficiëntie, leverfalen.</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nl-NL" sz="1800" b="1" kern="0" dirty="0">
                <a:effectLst/>
                <a:latin typeface="Open Sans" panose="020B0606030504020204" pitchFamily="34" charset="0"/>
                <a:ea typeface="Times New Roman" panose="02020603050405020304" pitchFamily="18" charset="0"/>
                <a:cs typeface="Times New Roman" panose="02020603050405020304" pitchFamily="18" charset="0"/>
              </a:rPr>
              <a:t>Cerebrale/psychologische oorzaken</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 door hersenmetastasen, primaire hersentumor, meningitis, hersenbloeding, invloeden van geur en smaak, heftige pijn, angst en spanning.</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nl-NL" sz="1800" b="1" kern="0" dirty="0">
                <a:effectLst/>
                <a:latin typeface="Open Sans" panose="020B0606030504020204" pitchFamily="34" charset="0"/>
                <a:ea typeface="Times New Roman" panose="02020603050405020304" pitchFamily="18" charset="0"/>
                <a:cs typeface="Times New Roman" panose="02020603050405020304" pitchFamily="18" charset="0"/>
              </a:rPr>
              <a:t>Vestibulaire oorzaken</a:t>
            </a:r>
            <a:r>
              <a:rPr lang="nl-NL" sz="1800" kern="0" dirty="0">
                <a:effectLst/>
                <a:latin typeface="Open Sans" panose="020B0606030504020204" pitchFamily="34" charset="0"/>
                <a:ea typeface="Times New Roman" panose="02020603050405020304" pitchFamily="18" charset="0"/>
                <a:cs typeface="Times New Roman" panose="02020603050405020304" pitchFamily="18" charset="0"/>
              </a:rPr>
              <a:t> </a:t>
            </a:r>
            <a:r>
              <a:rPr lang="nl-NL" sz="1500" kern="0" dirty="0">
                <a:effectLst/>
                <a:latin typeface="Open Sans" panose="020B0606030504020204" pitchFamily="34" charset="0"/>
                <a:ea typeface="Times New Roman" panose="02020603050405020304" pitchFamily="18" charset="0"/>
                <a:cs typeface="Times New Roman" panose="02020603050405020304" pitchFamily="18" charset="0"/>
              </a:rPr>
              <a:t>(zeer zelden in de palliatieve fase; medicamenteus (opioïden, aspirine), aandoening labyrint, tumor van binnen- of middenoor/schedelbasis).</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500" dirty="0"/>
          </a:p>
        </p:txBody>
      </p:sp>
      <p:sp>
        <p:nvSpPr>
          <p:cNvPr id="4" name="Tekstvak 3">
            <a:extLst>
              <a:ext uri="{FF2B5EF4-FFF2-40B4-BE49-F238E27FC236}">
                <a16:creationId xmlns:a16="http://schemas.microsoft.com/office/drawing/2014/main" id="{62B099C7-36B9-3786-09F5-D6C6C81F87E3}"/>
              </a:ext>
            </a:extLst>
          </p:cNvPr>
          <p:cNvSpPr txBox="1"/>
          <p:nvPr/>
        </p:nvSpPr>
        <p:spPr>
          <a:xfrm>
            <a:off x="555710" y="6492875"/>
            <a:ext cx="10515600" cy="369332"/>
          </a:xfrm>
          <a:prstGeom prst="rect">
            <a:avLst/>
          </a:prstGeom>
          <a:noFill/>
        </p:spPr>
        <p:txBody>
          <a:bodyPr wrap="square" rtlCol="0">
            <a:spAutoFit/>
          </a:bodyPr>
          <a:lstStyle/>
          <a:p>
            <a:r>
              <a:rPr lang="nl-NL" dirty="0"/>
              <a:t>Bron: Pallialine, Misselijkheid en braken in de palliatieve fase </a:t>
            </a:r>
          </a:p>
        </p:txBody>
      </p:sp>
    </p:spTree>
    <p:extLst>
      <p:ext uri="{BB962C8B-B14F-4D97-AF65-F5344CB8AC3E}">
        <p14:creationId xmlns:p14="http://schemas.microsoft.com/office/powerpoint/2010/main" val="34271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287F5-CB1F-11B9-0BCA-A471784A8DBA}"/>
              </a:ext>
            </a:extLst>
          </p:cNvPr>
          <p:cNvSpPr>
            <a:spLocks noGrp="1"/>
          </p:cNvSpPr>
          <p:nvPr>
            <p:ph type="title"/>
          </p:nvPr>
        </p:nvSpPr>
        <p:spPr/>
        <p:txBody>
          <a:bodyPr/>
          <a:lstStyle/>
          <a:p>
            <a:pPr algn="ctr"/>
            <a:r>
              <a:rPr lang="nl-NL" dirty="0"/>
              <a:t>Inleiding - misselijkheid</a:t>
            </a:r>
          </a:p>
        </p:txBody>
      </p:sp>
      <p:pic>
        <p:nvPicPr>
          <p:cNvPr id="7" name="Tijdelijke aanduiding voor inhoud 6">
            <a:extLst>
              <a:ext uri="{FF2B5EF4-FFF2-40B4-BE49-F238E27FC236}">
                <a16:creationId xmlns:a16="http://schemas.microsoft.com/office/drawing/2014/main" id="{8F20D055-878E-8D5E-B300-A454820D5B21}"/>
              </a:ext>
            </a:extLst>
          </p:cNvPr>
          <p:cNvPicPr>
            <a:picLocks noGrp="1" noChangeAspect="1"/>
          </p:cNvPicPr>
          <p:nvPr>
            <p:ph idx="1"/>
          </p:nvPr>
        </p:nvPicPr>
        <p:blipFill>
          <a:blip r:embed="rId3"/>
          <a:stretch>
            <a:fillRect/>
          </a:stretch>
        </p:blipFill>
        <p:spPr>
          <a:xfrm>
            <a:off x="856748" y="1427967"/>
            <a:ext cx="9487402" cy="4743701"/>
          </a:xfrm>
        </p:spPr>
      </p:pic>
      <p:pic>
        <p:nvPicPr>
          <p:cNvPr id="9" name="Afbeelding 8">
            <a:extLst>
              <a:ext uri="{FF2B5EF4-FFF2-40B4-BE49-F238E27FC236}">
                <a16:creationId xmlns:a16="http://schemas.microsoft.com/office/drawing/2014/main" id="{09DBE47B-5F1B-639F-AFBE-8A180E48DB6B}"/>
              </a:ext>
            </a:extLst>
          </p:cNvPr>
          <p:cNvPicPr>
            <a:picLocks noChangeAspect="1"/>
          </p:cNvPicPr>
          <p:nvPr/>
        </p:nvPicPr>
        <p:blipFill>
          <a:blip r:embed="rId4"/>
          <a:stretch>
            <a:fillRect/>
          </a:stretch>
        </p:blipFill>
        <p:spPr>
          <a:xfrm>
            <a:off x="9460435" y="5810310"/>
            <a:ext cx="2600325" cy="885825"/>
          </a:xfrm>
          <a:prstGeom prst="rect">
            <a:avLst/>
          </a:prstGeom>
        </p:spPr>
      </p:pic>
      <p:sp>
        <p:nvSpPr>
          <p:cNvPr id="3" name="Tekstvak 2">
            <a:extLst>
              <a:ext uri="{FF2B5EF4-FFF2-40B4-BE49-F238E27FC236}">
                <a16:creationId xmlns:a16="http://schemas.microsoft.com/office/drawing/2014/main" id="{D9B28159-D3AE-9D7F-12E2-8595BAAD4815}"/>
              </a:ext>
            </a:extLst>
          </p:cNvPr>
          <p:cNvSpPr txBox="1"/>
          <p:nvPr/>
        </p:nvSpPr>
        <p:spPr>
          <a:xfrm>
            <a:off x="555710" y="6492875"/>
            <a:ext cx="10515600" cy="369332"/>
          </a:xfrm>
          <a:prstGeom prst="rect">
            <a:avLst/>
          </a:prstGeom>
          <a:noFill/>
        </p:spPr>
        <p:txBody>
          <a:bodyPr wrap="square" rtlCol="0">
            <a:spAutoFit/>
          </a:bodyPr>
          <a:lstStyle/>
          <a:p>
            <a:r>
              <a:rPr lang="nl-NL" dirty="0"/>
              <a:t>Bron: Pallialine, Misselijkheid en braken in de palliatieve fase </a:t>
            </a:r>
          </a:p>
        </p:txBody>
      </p:sp>
    </p:spTree>
    <p:extLst>
      <p:ext uri="{BB962C8B-B14F-4D97-AF65-F5344CB8AC3E}">
        <p14:creationId xmlns:p14="http://schemas.microsoft.com/office/powerpoint/2010/main" val="361276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BF8A7-7BC9-0381-107C-20C6C47DD47C}"/>
              </a:ext>
            </a:extLst>
          </p:cNvPr>
          <p:cNvSpPr>
            <a:spLocks noGrp="1"/>
          </p:cNvSpPr>
          <p:nvPr>
            <p:ph type="title"/>
          </p:nvPr>
        </p:nvSpPr>
        <p:spPr/>
        <p:txBody>
          <a:bodyPr/>
          <a:lstStyle/>
          <a:p>
            <a:pPr algn="ctr"/>
            <a:r>
              <a:rPr lang="nl-NL" dirty="0"/>
              <a:t>Inleiding - braken </a:t>
            </a:r>
          </a:p>
        </p:txBody>
      </p:sp>
      <p:pic>
        <p:nvPicPr>
          <p:cNvPr id="2050" name="Picture 2" descr="braken tekenen / LetsDrawIt">
            <a:extLst>
              <a:ext uri="{FF2B5EF4-FFF2-40B4-BE49-F238E27FC236}">
                <a16:creationId xmlns:a16="http://schemas.microsoft.com/office/drawing/2014/main" id="{9582E542-E057-EEEE-12ED-406A55A77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00" y="1492315"/>
            <a:ext cx="5000560" cy="5000560"/>
          </a:xfrm>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inhoud 6">
            <a:extLst>
              <a:ext uri="{FF2B5EF4-FFF2-40B4-BE49-F238E27FC236}">
                <a16:creationId xmlns:a16="http://schemas.microsoft.com/office/drawing/2014/main" id="{CBBA3B10-EA3B-18DB-31EB-61890853991E}"/>
              </a:ext>
            </a:extLst>
          </p:cNvPr>
          <p:cNvPicPr>
            <a:picLocks noChangeAspect="1"/>
          </p:cNvPicPr>
          <p:nvPr/>
        </p:nvPicPr>
        <p:blipFill rotWithShape="1">
          <a:blip r:embed="rId4"/>
          <a:srcRect l="61548" t="23718" r="7196" b="56527"/>
          <a:stretch/>
        </p:blipFill>
        <p:spPr>
          <a:xfrm>
            <a:off x="5575582" y="3009378"/>
            <a:ext cx="2655519" cy="839244"/>
          </a:xfrm>
          <a:prstGeom prst="rect">
            <a:avLst/>
          </a:prstGeom>
        </p:spPr>
      </p:pic>
      <p:sp>
        <p:nvSpPr>
          <p:cNvPr id="7" name="Tekstvak 6">
            <a:extLst>
              <a:ext uri="{FF2B5EF4-FFF2-40B4-BE49-F238E27FC236}">
                <a16:creationId xmlns:a16="http://schemas.microsoft.com/office/drawing/2014/main" id="{9D50954C-E687-B765-D736-3857B49F096C}"/>
              </a:ext>
            </a:extLst>
          </p:cNvPr>
          <p:cNvSpPr txBox="1"/>
          <p:nvPr/>
        </p:nvSpPr>
        <p:spPr>
          <a:xfrm>
            <a:off x="8693063" y="3244241"/>
            <a:ext cx="3056351" cy="369332"/>
          </a:xfrm>
          <a:prstGeom prst="rect">
            <a:avLst/>
          </a:prstGeom>
          <a:noFill/>
        </p:spPr>
        <p:txBody>
          <a:bodyPr wrap="square" rtlCol="0">
            <a:spAutoFit/>
          </a:bodyPr>
          <a:lstStyle/>
          <a:p>
            <a:r>
              <a:rPr lang="nl-NL" dirty="0" err="1">
                <a:ln w="0"/>
                <a:solidFill>
                  <a:schemeClr val="accent1"/>
                </a:solidFill>
                <a:effectLst>
                  <a:outerShdw blurRad="38100" dist="25400" dir="5400000" algn="ctr" rotWithShape="0">
                    <a:srgbClr val="6E747A">
                      <a:alpha val="43000"/>
                    </a:srgbClr>
                  </a:outerShdw>
                </a:effectLst>
              </a:rPr>
              <a:t>N.Phrenicus</a:t>
            </a:r>
            <a:r>
              <a:rPr lang="nl-NL" dirty="0">
                <a:ln w="0"/>
                <a:solidFill>
                  <a:schemeClr val="accent1"/>
                </a:solidFill>
                <a:effectLst>
                  <a:outerShdw blurRad="38100" dist="25400" dir="5400000" algn="ctr" rotWithShape="0">
                    <a:srgbClr val="6E747A">
                      <a:alpha val="43000"/>
                    </a:srgbClr>
                  </a:outerShdw>
                </a:effectLst>
              </a:rPr>
              <a:t>  </a:t>
            </a:r>
            <a:r>
              <a:rPr lang="nl-NL"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 Diafragma</a:t>
            </a:r>
            <a:endParaRPr lang="nl-NL" dirty="0">
              <a:ln w="0"/>
              <a:solidFill>
                <a:schemeClr val="accent1"/>
              </a:solidFill>
              <a:effectLst>
                <a:outerShdw blurRad="38100" dist="25400" dir="5400000" algn="ctr" rotWithShape="0">
                  <a:srgbClr val="6E747A">
                    <a:alpha val="43000"/>
                  </a:srgbClr>
                </a:outerShdw>
              </a:effectLst>
            </a:endParaRPr>
          </a:p>
        </p:txBody>
      </p:sp>
      <p:sp>
        <p:nvSpPr>
          <p:cNvPr id="8" name="Tekstvak 7">
            <a:extLst>
              <a:ext uri="{FF2B5EF4-FFF2-40B4-BE49-F238E27FC236}">
                <a16:creationId xmlns:a16="http://schemas.microsoft.com/office/drawing/2014/main" id="{B40981AF-A208-AB6D-8F81-73B5CFEE2DE3}"/>
              </a:ext>
            </a:extLst>
          </p:cNvPr>
          <p:cNvSpPr txBox="1"/>
          <p:nvPr/>
        </p:nvSpPr>
        <p:spPr>
          <a:xfrm>
            <a:off x="7993694" y="4373671"/>
            <a:ext cx="3056351" cy="646331"/>
          </a:xfrm>
          <a:prstGeom prst="rect">
            <a:avLst/>
          </a:prstGeom>
          <a:noFill/>
        </p:spPr>
        <p:txBody>
          <a:bodyPr wrap="square" rtlCol="0">
            <a:spAutoFit/>
          </a:bodyPr>
          <a:lstStyle/>
          <a:p>
            <a:r>
              <a:rPr lang="nl-NL" dirty="0" err="1">
                <a:ln w="0"/>
                <a:solidFill>
                  <a:schemeClr val="accent1"/>
                </a:solidFill>
                <a:effectLst>
                  <a:outerShdw blurRad="38100" dist="25400" dir="5400000" algn="ctr" rotWithShape="0">
                    <a:srgbClr val="6E747A">
                      <a:alpha val="43000"/>
                    </a:srgbClr>
                  </a:outerShdw>
                </a:effectLst>
              </a:rPr>
              <a:t>N.Vagus</a:t>
            </a:r>
            <a:r>
              <a:rPr lang="nl-NL" dirty="0">
                <a:ln w="0"/>
                <a:solidFill>
                  <a:schemeClr val="accent1"/>
                </a:solidFill>
                <a:effectLst>
                  <a:outerShdw blurRad="38100" dist="25400" dir="5400000" algn="ctr" rotWithShape="0">
                    <a:srgbClr val="6E747A">
                      <a:alpha val="43000"/>
                    </a:srgbClr>
                  </a:outerShdw>
                </a:effectLst>
              </a:rPr>
              <a:t>  </a:t>
            </a:r>
            <a:r>
              <a:rPr lang="nl-NL"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 spieren maag, slokdarm, larynx en farynx</a:t>
            </a:r>
            <a:endParaRPr lang="nl-NL" dirty="0">
              <a:ln w="0"/>
              <a:solidFill>
                <a:schemeClr val="accent1"/>
              </a:solidFill>
              <a:effectLst>
                <a:outerShdw blurRad="38100" dist="25400" dir="5400000" algn="ctr" rotWithShape="0">
                  <a:srgbClr val="6E747A">
                    <a:alpha val="43000"/>
                  </a:srgbClr>
                </a:outerShdw>
              </a:effectLst>
            </a:endParaRPr>
          </a:p>
        </p:txBody>
      </p:sp>
      <p:sp>
        <p:nvSpPr>
          <p:cNvPr id="9" name="Tekstvak 8">
            <a:extLst>
              <a:ext uri="{FF2B5EF4-FFF2-40B4-BE49-F238E27FC236}">
                <a16:creationId xmlns:a16="http://schemas.microsoft.com/office/drawing/2014/main" id="{26880BE5-024B-BAC1-3FB9-ABC09F1BF4D5}"/>
              </a:ext>
            </a:extLst>
          </p:cNvPr>
          <p:cNvSpPr txBox="1"/>
          <p:nvPr/>
        </p:nvSpPr>
        <p:spPr>
          <a:xfrm>
            <a:off x="6157586" y="5221885"/>
            <a:ext cx="3056351" cy="646331"/>
          </a:xfrm>
          <a:prstGeom prst="rect">
            <a:avLst/>
          </a:prstGeom>
          <a:noFill/>
        </p:spPr>
        <p:txBody>
          <a:bodyPr wrap="square" rtlCol="0">
            <a:spAutoFit/>
          </a:bodyPr>
          <a:lstStyle/>
          <a:p>
            <a:r>
              <a:rPr lang="nl-NL" dirty="0">
                <a:ln w="0"/>
                <a:solidFill>
                  <a:schemeClr val="accent1"/>
                </a:solidFill>
                <a:effectLst>
                  <a:outerShdw blurRad="38100" dist="25400" dir="5400000" algn="ctr" rotWithShape="0">
                    <a:srgbClr val="6E747A">
                      <a:alpha val="43000"/>
                    </a:srgbClr>
                  </a:outerShdw>
                </a:effectLst>
              </a:rPr>
              <a:t>Spinale zenuwen </a:t>
            </a:r>
            <a:r>
              <a:rPr lang="nl-NL"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 Spieren buikwand en thorax</a:t>
            </a:r>
            <a:endParaRPr lang="nl-NL" dirty="0">
              <a:ln w="0"/>
              <a:solidFill>
                <a:schemeClr val="accent1"/>
              </a:solidFill>
              <a:effectLst>
                <a:outerShdw blurRad="38100" dist="25400" dir="5400000" algn="ctr" rotWithShape="0">
                  <a:srgbClr val="6E747A">
                    <a:alpha val="43000"/>
                  </a:srgbClr>
                </a:outerShdw>
              </a:effectLst>
            </a:endParaRPr>
          </a:p>
        </p:txBody>
      </p:sp>
      <p:cxnSp>
        <p:nvCxnSpPr>
          <p:cNvPr id="11" name="Rechte verbindingslijn met pijl 10">
            <a:extLst>
              <a:ext uri="{FF2B5EF4-FFF2-40B4-BE49-F238E27FC236}">
                <a16:creationId xmlns:a16="http://schemas.microsoft.com/office/drawing/2014/main" id="{904F9E94-8D2D-0792-B09C-6BBE1421BCC0}"/>
              </a:ext>
            </a:extLst>
          </p:cNvPr>
          <p:cNvCxnSpPr>
            <a:stCxn id="6" idx="3"/>
            <a:endCxn id="7" idx="1"/>
          </p:cNvCxnSpPr>
          <p:nvPr/>
        </p:nvCxnSpPr>
        <p:spPr>
          <a:xfrm flipV="1">
            <a:off x="8231101" y="3428907"/>
            <a:ext cx="461962" cy="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C09B8F35-229E-4921-53CB-242788DB4475}"/>
              </a:ext>
            </a:extLst>
          </p:cNvPr>
          <p:cNvCxnSpPr/>
          <p:nvPr/>
        </p:nvCxnSpPr>
        <p:spPr>
          <a:xfrm>
            <a:off x="7377830" y="3848622"/>
            <a:ext cx="615864" cy="635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C6DA8FEC-6D9D-FA48-E7C3-BFCA4201CF31}"/>
              </a:ext>
            </a:extLst>
          </p:cNvPr>
          <p:cNvCxnSpPr/>
          <p:nvPr/>
        </p:nvCxnSpPr>
        <p:spPr>
          <a:xfrm>
            <a:off x="7077205" y="3848622"/>
            <a:ext cx="0" cy="1318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90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5458B-BA79-CFC1-90EF-00D0D1554DE0}"/>
              </a:ext>
            </a:extLst>
          </p:cNvPr>
          <p:cNvSpPr>
            <a:spLocks noGrp="1"/>
          </p:cNvSpPr>
          <p:nvPr>
            <p:ph type="title"/>
          </p:nvPr>
        </p:nvSpPr>
        <p:spPr/>
        <p:txBody>
          <a:bodyPr/>
          <a:lstStyle/>
          <a:p>
            <a:pPr algn="ctr"/>
            <a:r>
              <a:rPr lang="nl-NL" dirty="0"/>
              <a:t>Misselijkheid en braken, </a:t>
            </a:r>
            <a:br>
              <a:rPr lang="nl-NL" dirty="0"/>
            </a:br>
            <a:r>
              <a:rPr lang="nl-NL" sz="2400" dirty="0"/>
              <a:t>NHG 2022-12</a:t>
            </a:r>
            <a:endParaRPr lang="nl-NL" dirty="0"/>
          </a:p>
        </p:txBody>
      </p:sp>
      <p:sp>
        <p:nvSpPr>
          <p:cNvPr id="3" name="Tijdelijke aanduiding voor inhoud 2">
            <a:extLst>
              <a:ext uri="{FF2B5EF4-FFF2-40B4-BE49-F238E27FC236}">
                <a16:creationId xmlns:a16="http://schemas.microsoft.com/office/drawing/2014/main" id="{A81C509F-D7EA-0D27-5E3E-01F8664B71DE}"/>
              </a:ext>
            </a:extLst>
          </p:cNvPr>
          <p:cNvSpPr>
            <a:spLocks noGrp="1"/>
          </p:cNvSpPr>
          <p:nvPr>
            <p:ph idx="1"/>
          </p:nvPr>
        </p:nvSpPr>
        <p:spPr/>
        <p:txBody>
          <a:bodyPr>
            <a:normAutofit lnSpcReduction="10000"/>
          </a:bodyPr>
          <a:lstStyle/>
          <a:p>
            <a:pPr marL="0" indent="0">
              <a:buNone/>
            </a:pPr>
            <a:r>
              <a:rPr lang="nl-NL" sz="2400" b="1" dirty="0">
                <a:solidFill>
                  <a:srgbClr val="373636"/>
                </a:solidFill>
                <a:latin typeface="alegreya-sans"/>
              </a:rPr>
              <a:t>Behandeling van ongecompliceerde misselijkheid en braken met een anti-emeticum wordt niet geadviseerd bij volwassenen vanwege het gebrek aan bewijs voor de effectiviteit ervan</a:t>
            </a:r>
          </a:p>
          <a:p>
            <a:pPr marL="0" indent="0">
              <a:buNone/>
            </a:pPr>
            <a:r>
              <a:rPr lang="nl-NL" sz="2400" b="1" dirty="0">
                <a:solidFill>
                  <a:srgbClr val="373636"/>
                </a:solidFill>
                <a:latin typeface="alegreya-sans"/>
              </a:rPr>
              <a:t>Overweeg alleen in uitzonderlijke gevallen behandeling </a:t>
            </a:r>
            <a:r>
              <a:rPr lang="nl-NL" sz="2400" b="1" i="0" dirty="0">
                <a:solidFill>
                  <a:srgbClr val="373636"/>
                </a:solidFill>
                <a:effectLst/>
                <a:latin typeface="alegreya-sans"/>
              </a:rPr>
              <a:t>met een anti-emeticum (bijvoorbeeld bij reizen, ouderen met diabetes mellitus en een verhoogd risico op dehydratie)</a:t>
            </a:r>
          </a:p>
          <a:p>
            <a:pPr marL="0" indent="0" algn="l">
              <a:buNone/>
            </a:pPr>
            <a:endParaRPr lang="nl-NL" sz="2000" b="0" i="0" dirty="0">
              <a:solidFill>
                <a:srgbClr val="373636"/>
              </a:solidFill>
              <a:effectLst/>
              <a:latin typeface="alegreya-sans"/>
            </a:endParaRPr>
          </a:p>
          <a:p>
            <a:pPr marL="0" indent="0" algn="l">
              <a:buNone/>
            </a:pPr>
            <a:r>
              <a:rPr lang="nl-NL" sz="2000" b="0" i="0" dirty="0">
                <a:solidFill>
                  <a:srgbClr val="373636"/>
                </a:solidFill>
                <a:effectLst/>
                <a:latin typeface="alegreya-sans"/>
              </a:rPr>
              <a:t>Geef domperidon tablet, 1-3 </a:t>
            </a:r>
            <a:r>
              <a:rPr lang="nl-NL" sz="2000" b="0" i="0" dirty="0" err="1">
                <a:solidFill>
                  <a:srgbClr val="373636"/>
                </a:solidFill>
                <a:effectLst/>
                <a:latin typeface="alegreya-sans"/>
              </a:rPr>
              <a:t>dd</a:t>
            </a:r>
            <a:r>
              <a:rPr lang="nl-NL" sz="2000" b="0" i="0" dirty="0">
                <a:solidFill>
                  <a:srgbClr val="373636"/>
                </a:solidFill>
                <a:effectLst/>
                <a:latin typeface="alegreya-sans"/>
              </a:rPr>
              <a:t> 10 mg, behandel max. 1 week. </a:t>
            </a:r>
          </a:p>
          <a:p>
            <a:pPr algn="l">
              <a:buFont typeface="Arial" panose="020B0604020202020204" pitchFamily="34" charset="0"/>
              <a:buChar char="•"/>
            </a:pPr>
            <a:r>
              <a:rPr lang="nl-NL" sz="2000" b="1" i="0" dirty="0">
                <a:solidFill>
                  <a:srgbClr val="FF0000"/>
                </a:solidFill>
                <a:effectLst/>
                <a:latin typeface="alegreya-sans"/>
              </a:rPr>
              <a:t>Bij </a:t>
            </a:r>
            <a:r>
              <a:rPr lang="nl-NL" sz="2000" b="1" i="0" dirty="0" err="1">
                <a:solidFill>
                  <a:srgbClr val="FF0000"/>
                </a:solidFill>
                <a:effectLst/>
                <a:latin typeface="alegreya-sans"/>
              </a:rPr>
              <a:t>eGFR</a:t>
            </a:r>
            <a:r>
              <a:rPr lang="nl-NL" sz="2000" b="1" i="0" dirty="0">
                <a:solidFill>
                  <a:srgbClr val="FF0000"/>
                </a:solidFill>
                <a:effectLst/>
                <a:latin typeface="alegreya-sans"/>
              </a:rPr>
              <a:t> &lt; 50 ml/min: dosering verlagen naar 1-2 </a:t>
            </a:r>
            <a:r>
              <a:rPr lang="nl-NL" sz="2000" b="1" i="0" dirty="0" err="1">
                <a:solidFill>
                  <a:srgbClr val="FF0000"/>
                </a:solidFill>
                <a:effectLst/>
                <a:latin typeface="alegreya-sans"/>
              </a:rPr>
              <a:t>dd</a:t>
            </a:r>
            <a:r>
              <a:rPr lang="nl-NL" sz="2000" b="1" i="0" dirty="0">
                <a:solidFill>
                  <a:srgbClr val="FF0000"/>
                </a:solidFill>
                <a:effectLst/>
                <a:latin typeface="alegreya-sans"/>
              </a:rPr>
              <a:t> 10 mg.   </a:t>
            </a:r>
          </a:p>
          <a:p>
            <a:pPr algn="l">
              <a:buFont typeface="Arial" panose="020B0604020202020204" pitchFamily="34" charset="0"/>
              <a:buChar char="•"/>
            </a:pPr>
            <a:r>
              <a:rPr lang="nl-NL" sz="2000" b="0" i="0" dirty="0">
                <a:solidFill>
                  <a:srgbClr val="373636"/>
                </a:solidFill>
                <a:effectLst/>
                <a:latin typeface="alegreya-sans"/>
              </a:rPr>
              <a:t>Contra-indicaties: </a:t>
            </a:r>
            <a:r>
              <a:rPr lang="nl-NL" sz="2000" b="0" i="0" dirty="0">
                <a:solidFill>
                  <a:srgbClr val="FF0000"/>
                </a:solidFill>
                <a:effectLst/>
                <a:latin typeface="alegreya-sans"/>
              </a:rPr>
              <a:t>verlengde QT-tijd *</a:t>
            </a:r>
            <a:r>
              <a:rPr lang="nl-NL" sz="2000" b="0" i="0" dirty="0">
                <a:solidFill>
                  <a:srgbClr val="373636"/>
                </a:solidFill>
                <a:effectLst/>
                <a:latin typeface="alegreya-sans"/>
              </a:rPr>
              <a:t>, hartritme- en leverfunctiestoornissen, bekende elektrolytenstoornissen (</a:t>
            </a:r>
            <a:r>
              <a:rPr lang="nl-NL" sz="2000" b="0" i="0" dirty="0" err="1">
                <a:solidFill>
                  <a:srgbClr val="373636"/>
                </a:solidFill>
                <a:effectLst/>
                <a:latin typeface="alegreya-sans"/>
              </a:rPr>
              <a:t>hyperkaliëmie</a:t>
            </a:r>
            <a:r>
              <a:rPr lang="nl-NL" sz="2000" b="0" i="0" dirty="0">
                <a:solidFill>
                  <a:srgbClr val="373636"/>
                </a:solidFill>
                <a:effectLst/>
                <a:latin typeface="alegreya-sans"/>
              </a:rPr>
              <a:t>, </a:t>
            </a:r>
            <a:r>
              <a:rPr lang="nl-NL" sz="2000" b="0" i="0" dirty="0" err="1">
                <a:solidFill>
                  <a:srgbClr val="373636"/>
                </a:solidFill>
                <a:effectLst/>
                <a:latin typeface="alegreya-sans"/>
              </a:rPr>
              <a:t>hypomagnesiëmie</a:t>
            </a:r>
            <a:r>
              <a:rPr lang="nl-NL" sz="2000" b="0" i="0" dirty="0">
                <a:solidFill>
                  <a:srgbClr val="373636"/>
                </a:solidFill>
                <a:effectLst/>
                <a:latin typeface="alegreya-sans"/>
              </a:rPr>
              <a:t>). </a:t>
            </a:r>
          </a:p>
          <a:p>
            <a:pPr algn="l">
              <a:buFont typeface="Arial" panose="020B0604020202020204" pitchFamily="34" charset="0"/>
              <a:buChar char="•"/>
            </a:pPr>
            <a:r>
              <a:rPr lang="nl-NL" sz="2000" b="0" i="0" dirty="0">
                <a:solidFill>
                  <a:srgbClr val="373636"/>
                </a:solidFill>
                <a:effectLst/>
                <a:latin typeface="alegreya-sans"/>
              </a:rPr>
              <a:t>Bijwerkingen: hartritmestoornissen (zelden), extrapiramidale verschijnselen (soms). </a:t>
            </a:r>
          </a:p>
          <a:p>
            <a:pPr marL="0" indent="0">
              <a:buNone/>
            </a:pPr>
            <a:endParaRPr lang="nl-NL" dirty="0"/>
          </a:p>
        </p:txBody>
      </p:sp>
      <p:pic>
        <p:nvPicPr>
          <p:cNvPr id="5" name="Afbeelding 4">
            <a:extLst>
              <a:ext uri="{FF2B5EF4-FFF2-40B4-BE49-F238E27FC236}">
                <a16:creationId xmlns:a16="http://schemas.microsoft.com/office/drawing/2014/main" id="{1D16431E-FC9D-B7B4-9FC4-6AC3F3206883}"/>
              </a:ext>
            </a:extLst>
          </p:cNvPr>
          <p:cNvPicPr>
            <a:picLocks noChangeAspect="1"/>
          </p:cNvPicPr>
          <p:nvPr/>
        </p:nvPicPr>
        <p:blipFill>
          <a:blip r:embed="rId3"/>
          <a:stretch>
            <a:fillRect/>
          </a:stretch>
        </p:blipFill>
        <p:spPr>
          <a:xfrm>
            <a:off x="9363075" y="766870"/>
            <a:ext cx="2828925" cy="1095375"/>
          </a:xfrm>
          <a:prstGeom prst="rect">
            <a:avLst/>
          </a:prstGeom>
        </p:spPr>
      </p:pic>
      <p:sp>
        <p:nvSpPr>
          <p:cNvPr id="6" name="Tekstvak 5">
            <a:extLst>
              <a:ext uri="{FF2B5EF4-FFF2-40B4-BE49-F238E27FC236}">
                <a16:creationId xmlns:a16="http://schemas.microsoft.com/office/drawing/2014/main" id="{2A335235-EF72-89D5-9356-9D800C2CEC3B}"/>
              </a:ext>
            </a:extLst>
          </p:cNvPr>
          <p:cNvSpPr txBox="1"/>
          <p:nvPr/>
        </p:nvSpPr>
        <p:spPr>
          <a:xfrm>
            <a:off x="7694746" y="5842337"/>
            <a:ext cx="4375231" cy="1015663"/>
          </a:xfrm>
          <a:prstGeom prst="rect">
            <a:avLst/>
          </a:prstGeom>
          <a:solidFill>
            <a:schemeClr val="accent1">
              <a:lumMod val="60000"/>
              <a:lumOff val="40000"/>
            </a:schemeClr>
          </a:solidFill>
        </p:spPr>
        <p:txBody>
          <a:bodyPr wrap="square" rtlCol="0">
            <a:spAutoFit/>
          </a:bodyPr>
          <a:lstStyle/>
          <a:p>
            <a:r>
              <a:rPr lang="nl-NL" sz="1400" dirty="0"/>
              <a:t>DOMPERIDON </a:t>
            </a:r>
          </a:p>
          <a:p>
            <a:r>
              <a:rPr lang="nl-NL" sz="1400" dirty="0"/>
              <a:t>FK.cvz.nl </a:t>
            </a:r>
            <a:r>
              <a:rPr lang="nl-NL" sz="1400" b="0" i="0" dirty="0">
                <a:solidFill>
                  <a:srgbClr val="000000"/>
                </a:solidFill>
                <a:effectLst/>
                <a:latin typeface="RO Sans"/>
              </a:rPr>
              <a:t>Ernstige nierfunctiestoornis (creatinineklaring &lt; 30 ml/min): de toedieningsfrequentie verlagen tot 1–2×/dag en eventueel de dosis verlagen</a:t>
            </a:r>
            <a:r>
              <a:rPr lang="nl-NL" b="0" i="0" dirty="0">
                <a:solidFill>
                  <a:srgbClr val="000000"/>
                </a:solidFill>
                <a:effectLst/>
                <a:latin typeface="RO Sans"/>
              </a:rPr>
              <a:t>.</a:t>
            </a:r>
            <a:endParaRPr lang="nl-NL" dirty="0"/>
          </a:p>
        </p:txBody>
      </p:sp>
    </p:spTree>
    <p:extLst>
      <p:ext uri="{BB962C8B-B14F-4D97-AF65-F5344CB8AC3E}">
        <p14:creationId xmlns:p14="http://schemas.microsoft.com/office/powerpoint/2010/main" val="147496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5458B-BA79-CFC1-90EF-00D0D1554DE0}"/>
              </a:ext>
            </a:extLst>
          </p:cNvPr>
          <p:cNvSpPr>
            <a:spLocks noGrp="1"/>
          </p:cNvSpPr>
          <p:nvPr>
            <p:ph type="title"/>
          </p:nvPr>
        </p:nvSpPr>
        <p:spPr/>
        <p:txBody>
          <a:bodyPr/>
          <a:lstStyle/>
          <a:p>
            <a:pPr algn="ctr"/>
            <a:r>
              <a:rPr lang="nl-NL" dirty="0"/>
              <a:t>Misselijkheid en braken, </a:t>
            </a:r>
            <a:br>
              <a:rPr lang="nl-NL" dirty="0"/>
            </a:br>
            <a:r>
              <a:rPr lang="nl-NL" sz="2400" dirty="0"/>
              <a:t>NHG 2022-12</a:t>
            </a:r>
            <a:endParaRPr lang="nl-NL" dirty="0"/>
          </a:p>
        </p:txBody>
      </p:sp>
      <p:sp>
        <p:nvSpPr>
          <p:cNvPr id="3" name="Tijdelijke aanduiding voor inhoud 2">
            <a:extLst>
              <a:ext uri="{FF2B5EF4-FFF2-40B4-BE49-F238E27FC236}">
                <a16:creationId xmlns:a16="http://schemas.microsoft.com/office/drawing/2014/main" id="{A81C509F-D7EA-0D27-5E3E-01F8664B71DE}"/>
              </a:ext>
            </a:extLst>
          </p:cNvPr>
          <p:cNvSpPr>
            <a:spLocks noGrp="1"/>
          </p:cNvSpPr>
          <p:nvPr>
            <p:ph idx="1"/>
          </p:nvPr>
        </p:nvSpPr>
        <p:spPr/>
        <p:txBody>
          <a:bodyPr>
            <a:normAutofit/>
          </a:bodyPr>
          <a:lstStyle/>
          <a:p>
            <a:pPr marL="0" indent="0">
              <a:buNone/>
            </a:pPr>
            <a:endParaRPr lang="nl-NL" b="1" i="0" dirty="0">
              <a:solidFill>
                <a:srgbClr val="373636"/>
              </a:solidFill>
              <a:effectLst/>
              <a:latin typeface="alegreya-sans"/>
            </a:endParaRPr>
          </a:p>
          <a:p>
            <a:pPr marL="0" indent="0" algn="l">
              <a:buNone/>
            </a:pPr>
            <a:r>
              <a:rPr lang="nl-NL" sz="2000" b="0" i="0" dirty="0">
                <a:solidFill>
                  <a:srgbClr val="373636"/>
                </a:solidFill>
                <a:effectLst/>
                <a:latin typeface="alegreya-sans"/>
              </a:rPr>
              <a:t>Geef metoclopramide tablet/zetpil, 1-3 </a:t>
            </a:r>
            <a:r>
              <a:rPr lang="nl-NL" sz="2000" b="0" i="0" dirty="0" err="1">
                <a:solidFill>
                  <a:srgbClr val="373636"/>
                </a:solidFill>
                <a:effectLst/>
                <a:latin typeface="alegreya-sans"/>
              </a:rPr>
              <a:t>dd</a:t>
            </a:r>
            <a:r>
              <a:rPr lang="nl-NL" sz="2000" b="0" i="0" dirty="0">
                <a:solidFill>
                  <a:srgbClr val="373636"/>
                </a:solidFill>
                <a:effectLst/>
                <a:latin typeface="alegreya-sans"/>
              </a:rPr>
              <a:t> 10 mg, min. 6 uur tussen 2 doses, behandel max. 5 dagen. </a:t>
            </a:r>
          </a:p>
          <a:p>
            <a:pPr algn="l">
              <a:buFont typeface="Arial" panose="020B0604020202020204" pitchFamily="34" charset="0"/>
              <a:buChar char="•"/>
            </a:pPr>
            <a:r>
              <a:rPr lang="nl-NL" sz="2000" b="0" i="0" dirty="0">
                <a:solidFill>
                  <a:srgbClr val="373636"/>
                </a:solidFill>
                <a:effectLst/>
                <a:latin typeface="alegreya-sans"/>
              </a:rPr>
              <a:t>Bij </a:t>
            </a:r>
            <a:r>
              <a:rPr lang="nl-NL" sz="2000" b="0" i="0" dirty="0" err="1">
                <a:solidFill>
                  <a:srgbClr val="373636"/>
                </a:solidFill>
                <a:effectLst/>
                <a:latin typeface="alegreya-sans"/>
              </a:rPr>
              <a:t>eGFR</a:t>
            </a:r>
            <a:r>
              <a:rPr lang="nl-NL" sz="2000" b="0" i="0" dirty="0">
                <a:solidFill>
                  <a:srgbClr val="373636"/>
                </a:solidFill>
                <a:effectLst/>
                <a:latin typeface="alegreya-sans"/>
              </a:rPr>
              <a:t> &lt; 50 en ≥ 10 ml/min: geef domperidon of metoclopramide, 1-3 </a:t>
            </a:r>
            <a:r>
              <a:rPr lang="nl-NL" sz="2000" b="0" i="0" dirty="0" err="1">
                <a:solidFill>
                  <a:srgbClr val="373636"/>
                </a:solidFill>
                <a:effectLst/>
                <a:latin typeface="alegreya-sans"/>
              </a:rPr>
              <a:t>dd</a:t>
            </a:r>
            <a:r>
              <a:rPr lang="nl-NL" sz="2000" b="0" i="0" dirty="0">
                <a:solidFill>
                  <a:srgbClr val="373636"/>
                </a:solidFill>
                <a:effectLst/>
                <a:latin typeface="alegreya-sans"/>
              </a:rPr>
              <a:t> 5 mg. </a:t>
            </a:r>
          </a:p>
          <a:p>
            <a:pPr algn="l">
              <a:buFont typeface="Arial" panose="020B0604020202020204" pitchFamily="34" charset="0"/>
              <a:buChar char="•"/>
            </a:pPr>
            <a:r>
              <a:rPr lang="nl-NL" sz="2000" b="1" i="0" dirty="0">
                <a:solidFill>
                  <a:srgbClr val="FF0000"/>
                </a:solidFill>
                <a:effectLst/>
                <a:latin typeface="alegreya-sans"/>
              </a:rPr>
              <a:t>Bij </a:t>
            </a:r>
            <a:r>
              <a:rPr lang="nl-NL" sz="2000" b="1" i="0" dirty="0" err="1">
                <a:solidFill>
                  <a:srgbClr val="FF0000"/>
                </a:solidFill>
                <a:effectLst/>
                <a:latin typeface="alegreya-sans"/>
              </a:rPr>
              <a:t>eGFR</a:t>
            </a:r>
            <a:r>
              <a:rPr lang="nl-NL" sz="2000" b="1" i="0" dirty="0">
                <a:solidFill>
                  <a:srgbClr val="FF0000"/>
                </a:solidFill>
                <a:effectLst/>
                <a:latin typeface="alegreya-sans"/>
              </a:rPr>
              <a:t> &lt; 10 ml/min: metoclopramide, 1-3 </a:t>
            </a:r>
            <a:r>
              <a:rPr lang="nl-NL" sz="2000" b="1" i="0" dirty="0" err="1">
                <a:solidFill>
                  <a:srgbClr val="FF0000"/>
                </a:solidFill>
                <a:effectLst/>
                <a:latin typeface="alegreya-sans"/>
              </a:rPr>
              <a:t>dd</a:t>
            </a:r>
            <a:r>
              <a:rPr lang="nl-NL" sz="2000" b="1" i="0" dirty="0">
                <a:solidFill>
                  <a:srgbClr val="FF0000"/>
                </a:solidFill>
                <a:effectLst/>
                <a:latin typeface="alegreya-sans"/>
              </a:rPr>
              <a:t> 2,5 mg. </a:t>
            </a:r>
          </a:p>
          <a:p>
            <a:pPr algn="l">
              <a:buFont typeface="Arial" panose="020B0604020202020204" pitchFamily="34" charset="0"/>
              <a:buChar char="•"/>
            </a:pPr>
            <a:r>
              <a:rPr lang="nl-NL" sz="2000" b="0" i="0" dirty="0">
                <a:solidFill>
                  <a:srgbClr val="373636"/>
                </a:solidFill>
                <a:effectLst/>
                <a:latin typeface="alegreya-sans"/>
              </a:rPr>
              <a:t>Contra-indicaties: levodopa en andere dopamineagonisten, ziekte van Parkinson, </a:t>
            </a:r>
            <a:r>
              <a:rPr lang="nl-NL" sz="2000" b="0" i="0" dirty="0">
                <a:solidFill>
                  <a:srgbClr val="FF0000"/>
                </a:solidFill>
                <a:effectLst/>
                <a:latin typeface="alegreya-sans"/>
              </a:rPr>
              <a:t>epilepsie, verlengde QT-tijd*</a:t>
            </a:r>
            <a:r>
              <a:rPr lang="nl-NL" sz="2000" b="0" i="0" dirty="0">
                <a:effectLst/>
                <a:latin typeface="alegreya-sans"/>
              </a:rPr>
              <a:t>. </a:t>
            </a:r>
          </a:p>
          <a:p>
            <a:pPr algn="l">
              <a:buFont typeface="Arial" panose="020B0604020202020204" pitchFamily="34" charset="0"/>
              <a:buChar char="•"/>
            </a:pPr>
            <a:r>
              <a:rPr lang="nl-NL" sz="2000" b="0" i="0" dirty="0">
                <a:solidFill>
                  <a:srgbClr val="373636"/>
                </a:solidFill>
                <a:effectLst/>
                <a:latin typeface="alegreya-sans"/>
              </a:rPr>
              <a:t>Bijwerkingen: extrapiramidale stoornissen (vaak). </a:t>
            </a:r>
            <a:br>
              <a:rPr lang="nl-NL" b="0" i="0" dirty="0">
                <a:solidFill>
                  <a:srgbClr val="373636"/>
                </a:solidFill>
                <a:effectLst/>
                <a:latin typeface="alegreya-sans"/>
              </a:rPr>
            </a:br>
            <a:r>
              <a:rPr lang="nl-NL" b="0" i="0" dirty="0">
                <a:solidFill>
                  <a:srgbClr val="373636"/>
                </a:solidFill>
                <a:effectLst/>
                <a:latin typeface="alegreya-sans"/>
              </a:rPr>
              <a:t> </a:t>
            </a:r>
          </a:p>
          <a:p>
            <a:pPr marL="0" indent="0">
              <a:buNone/>
            </a:pPr>
            <a:endParaRPr lang="nl-NL" dirty="0"/>
          </a:p>
        </p:txBody>
      </p:sp>
      <p:pic>
        <p:nvPicPr>
          <p:cNvPr id="5" name="Afbeelding 4">
            <a:extLst>
              <a:ext uri="{FF2B5EF4-FFF2-40B4-BE49-F238E27FC236}">
                <a16:creationId xmlns:a16="http://schemas.microsoft.com/office/drawing/2014/main" id="{1D16431E-FC9D-B7B4-9FC4-6AC3F3206883}"/>
              </a:ext>
            </a:extLst>
          </p:cNvPr>
          <p:cNvPicPr>
            <a:picLocks noChangeAspect="1"/>
          </p:cNvPicPr>
          <p:nvPr/>
        </p:nvPicPr>
        <p:blipFill>
          <a:blip r:embed="rId3"/>
          <a:stretch>
            <a:fillRect/>
          </a:stretch>
        </p:blipFill>
        <p:spPr>
          <a:xfrm>
            <a:off x="9363075" y="862406"/>
            <a:ext cx="2828925" cy="1095375"/>
          </a:xfrm>
          <a:prstGeom prst="rect">
            <a:avLst/>
          </a:prstGeom>
        </p:spPr>
      </p:pic>
      <p:sp>
        <p:nvSpPr>
          <p:cNvPr id="6" name="Tekstvak 5">
            <a:extLst>
              <a:ext uri="{FF2B5EF4-FFF2-40B4-BE49-F238E27FC236}">
                <a16:creationId xmlns:a16="http://schemas.microsoft.com/office/drawing/2014/main" id="{2A335235-EF72-89D5-9356-9D800C2CEC3B}"/>
              </a:ext>
            </a:extLst>
          </p:cNvPr>
          <p:cNvSpPr txBox="1"/>
          <p:nvPr/>
        </p:nvSpPr>
        <p:spPr>
          <a:xfrm>
            <a:off x="7651728" y="5699909"/>
            <a:ext cx="4375231" cy="954107"/>
          </a:xfrm>
          <a:prstGeom prst="rect">
            <a:avLst/>
          </a:prstGeom>
          <a:solidFill>
            <a:schemeClr val="accent1">
              <a:lumMod val="60000"/>
              <a:lumOff val="40000"/>
            </a:schemeClr>
          </a:solidFill>
        </p:spPr>
        <p:txBody>
          <a:bodyPr wrap="square" rtlCol="0">
            <a:spAutoFit/>
          </a:bodyPr>
          <a:lstStyle/>
          <a:p>
            <a:r>
              <a:rPr lang="nl-NL" sz="1400" b="0" i="0" dirty="0">
                <a:solidFill>
                  <a:srgbClr val="000000"/>
                </a:solidFill>
                <a:effectLst/>
                <a:latin typeface="RO Sans"/>
              </a:rPr>
              <a:t>METOCLOPRAMIDE: FK.cvz.nl</a:t>
            </a:r>
          </a:p>
          <a:p>
            <a:r>
              <a:rPr lang="nl-NL" sz="1400" b="0" i="0" dirty="0">
                <a:solidFill>
                  <a:srgbClr val="000000"/>
                </a:solidFill>
                <a:effectLst/>
                <a:latin typeface="RO Sans"/>
              </a:rPr>
              <a:t>Bij een creatinineklaring van 15–60 ml/min: dosis verlagen met 50%. Bij een creatinineklaring &lt; 15 ml/min: dosis verlagen met 75%.</a:t>
            </a:r>
            <a:endParaRPr lang="nl-NL" sz="1400" dirty="0"/>
          </a:p>
        </p:txBody>
      </p:sp>
    </p:spTree>
    <p:extLst>
      <p:ext uri="{BB962C8B-B14F-4D97-AF65-F5344CB8AC3E}">
        <p14:creationId xmlns:p14="http://schemas.microsoft.com/office/powerpoint/2010/main" val="390907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5458B-BA79-CFC1-90EF-00D0D1554DE0}"/>
              </a:ext>
            </a:extLst>
          </p:cNvPr>
          <p:cNvSpPr>
            <a:spLocks noGrp="1"/>
          </p:cNvSpPr>
          <p:nvPr>
            <p:ph type="title"/>
          </p:nvPr>
        </p:nvSpPr>
        <p:spPr/>
        <p:txBody>
          <a:bodyPr/>
          <a:lstStyle/>
          <a:p>
            <a:pPr algn="ctr"/>
            <a:r>
              <a:rPr lang="nl-NL" dirty="0"/>
              <a:t>Misselijkheid en braken, </a:t>
            </a:r>
            <a:r>
              <a:rPr lang="nl-NL" sz="2400" dirty="0"/>
              <a:t>NHG 2022-12</a:t>
            </a:r>
            <a:endParaRPr lang="nl-NL" dirty="0"/>
          </a:p>
        </p:txBody>
      </p:sp>
      <p:sp>
        <p:nvSpPr>
          <p:cNvPr id="3" name="Tijdelijke aanduiding voor inhoud 2">
            <a:extLst>
              <a:ext uri="{FF2B5EF4-FFF2-40B4-BE49-F238E27FC236}">
                <a16:creationId xmlns:a16="http://schemas.microsoft.com/office/drawing/2014/main" id="{A81C509F-D7EA-0D27-5E3E-01F8664B71DE}"/>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61E60814-7554-2B55-CE3A-B1DAF3BF60CA}"/>
              </a:ext>
            </a:extLst>
          </p:cNvPr>
          <p:cNvPicPr>
            <a:picLocks noChangeAspect="1"/>
          </p:cNvPicPr>
          <p:nvPr/>
        </p:nvPicPr>
        <p:blipFill>
          <a:blip r:embed="rId2"/>
          <a:stretch>
            <a:fillRect/>
          </a:stretch>
        </p:blipFill>
        <p:spPr>
          <a:xfrm>
            <a:off x="838200" y="1793604"/>
            <a:ext cx="10290135" cy="5064396"/>
          </a:xfrm>
          <a:prstGeom prst="rect">
            <a:avLst/>
          </a:prstGeom>
        </p:spPr>
      </p:pic>
      <p:pic>
        <p:nvPicPr>
          <p:cNvPr id="5" name="Afbeelding 4">
            <a:extLst>
              <a:ext uri="{FF2B5EF4-FFF2-40B4-BE49-F238E27FC236}">
                <a16:creationId xmlns:a16="http://schemas.microsoft.com/office/drawing/2014/main" id="{8F0A0E53-A685-272F-3D17-77796F217A7B}"/>
              </a:ext>
            </a:extLst>
          </p:cNvPr>
          <p:cNvPicPr>
            <a:picLocks noChangeAspect="1"/>
          </p:cNvPicPr>
          <p:nvPr/>
        </p:nvPicPr>
        <p:blipFill>
          <a:blip r:embed="rId3"/>
          <a:stretch>
            <a:fillRect/>
          </a:stretch>
        </p:blipFill>
        <p:spPr>
          <a:xfrm>
            <a:off x="0" y="1145073"/>
            <a:ext cx="2471497" cy="664541"/>
          </a:xfrm>
          <a:prstGeom prst="rect">
            <a:avLst/>
          </a:prstGeom>
        </p:spPr>
      </p:pic>
    </p:spTree>
    <p:extLst>
      <p:ext uri="{BB962C8B-B14F-4D97-AF65-F5344CB8AC3E}">
        <p14:creationId xmlns:p14="http://schemas.microsoft.com/office/powerpoint/2010/main" val="32178478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4DAA4553B6AD4EB9F3CA697C3F030E" ma:contentTypeVersion="16" ma:contentTypeDescription="Een nieuw document maken." ma:contentTypeScope="" ma:versionID="0b1a159238494e80721a4415ef0a740f">
  <xsd:schema xmlns:xsd="http://www.w3.org/2001/XMLSchema" xmlns:xs="http://www.w3.org/2001/XMLSchema" xmlns:p="http://schemas.microsoft.com/office/2006/metadata/properties" xmlns:ns2="5c54bbf0-adc6-4c04-9f20-473f99dd4c71" xmlns:ns3="359334e7-9ea6-4fe4-b343-1821e2e680dd" targetNamespace="http://schemas.microsoft.com/office/2006/metadata/properties" ma:root="true" ma:fieldsID="c3aee1e0e93ce3bed22bb007b17410b3" ns2:_="" ns3:_="">
    <xsd:import namespace="5c54bbf0-adc6-4c04-9f20-473f99dd4c71"/>
    <xsd:import namespace="359334e7-9ea6-4fe4-b343-1821e2e680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4bbf0-adc6-4c04-9f20-473f99dd4c7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f8399640-521e-4b50-9340-66bb344c6aae}" ma:internalName="TaxCatchAll" ma:showField="CatchAllData" ma:web="5c54bbf0-adc6-4c04-9f20-473f99dd4c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9334e7-9ea6-4fe4-b343-1821e2e680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6befebaa-72b9-4c19-8797-bc4f234a82e0"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54bbf0-adc6-4c04-9f20-473f99dd4c71" xsi:nil="true"/>
    <lcf76f155ced4ddcb4097134ff3c332f xmlns="359334e7-9ea6-4fe4-b343-1821e2e680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A180A9-F986-4443-9937-779ACA5F9544}"/>
</file>

<file path=customXml/itemProps2.xml><?xml version="1.0" encoding="utf-8"?>
<ds:datastoreItem xmlns:ds="http://schemas.openxmlformats.org/officeDocument/2006/customXml" ds:itemID="{6440C12F-4D02-47CE-924C-579AAF4DB9EF}"/>
</file>

<file path=customXml/itemProps3.xml><?xml version="1.0" encoding="utf-8"?>
<ds:datastoreItem xmlns:ds="http://schemas.openxmlformats.org/officeDocument/2006/customXml" ds:itemID="{B3474A81-58AB-473E-8EDF-4EDC28AD6702}"/>
</file>

<file path=docProps/app.xml><?xml version="1.0" encoding="utf-8"?>
<Properties xmlns="http://schemas.openxmlformats.org/officeDocument/2006/extended-properties" xmlns:vt="http://schemas.openxmlformats.org/officeDocument/2006/docPropsVTypes">
  <Template/>
  <TotalTime>425</TotalTime>
  <Words>2636</Words>
  <Application>Microsoft Office PowerPoint</Application>
  <PresentationFormat>Breedbeeld</PresentationFormat>
  <Paragraphs>215</Paragraphs>
  <Slides>27</Slides>
  <Notes>16</Notes>
  <HiddenSlides>1</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27</vt:i4>
      </vt:variant>
    </vt:vector>
  </HeadingPairs>
  <TitlesOfParts>
    <vt:vector size="40" baseType="lpstr">
      <vt:lpstr>alegreya-sans</vt:lpstr>
      <vt:lpstr>Arial</vt:lpstr>
      <vt:lpstr>Calibri</vt:lpstr>
      <vt:lpstr>Calibri Light</vt:lpstr>
      <vt:lpstr>century-gothic</vt:lpstr>
      <vt:lpstr>Courier New</vt:lpstr>
      <vt:lpstr>ff-meta-web-pro</vt:lpstr>
      <vt:lpstr>Nunito</vt:lpstr>
      <vt:lpstr>Open Sans</vt:lpstr>
      <vt:lpstr>RO Sans</vt:lpstr>
      <vt:lpstr>Segoe UI</vt:lpstr>
      <vt:lpstr>Times New Roman</vt:lpstr>
      <vt:lpstr>Kantoorthema</vt:lpstr>
      <vt:lpstr> FTO Tractus Digestivus </vt:lpstr>
      <vt:lpstr>Inhoud </vt:lpstr>
      <vt:lpstr>Leerdoelen</vt:lpstr>
      <vt:lpstr>Inleiding  </vt:lpstr>
      <vt:lpstr>Inleiding - misselijkheid</vt:lpstr>
      <vt:lpstr>Inleiding - braken </vt:lpstr>
      <vt:lpstr>Misselijkheid en braken,  NHG 2022-12</vt:lpstr>
      <vt:lpstr>Misselijkheid en braken,  NHG 2022-12</vt:lpstr>
      <vt:lpstr>Misselijkheid en braken, NHG 2022-12</vt:lpstr>
      <vt:lpstr>Misselijkheid en braken, NHG 2022-12</vt:lpstr>
      <vt:lpstr>Misselijkheid en braken,  Pallialine 2014-6</vt:lpstr>
      <vt:lpstr>PowerPoint-presentatie</vt:lpstr>
      <vt:lpstr>Misselijkheid en braken –  Inleiding</vt:lpstr>
      <vt:lpstr>Preventie van maagklachten  door medicatiegebruik, NHG 3-2021 </vt:lpstr>
      <vt:lpstr>Preventie van maagklachten  door medicatiegebruik, NHG 3-2021 </vt:lpstr>
      <vt:lpstr>Preventie van maagklachten  door medicatiegebruik, NHG 3-2021 </vt:lpstr>
      <vt:lpstr>Preventie van maagklachten  door medicatiegebruik, NHG 3-2021 </vt:lpstr>
      <vt:lpstr>PowerPoint-presentatie</vt:lpstr>
      <vt:lpstr>STOPP-criteria  medicatie Tractus digestivus,  NHG 2020</vt:lpstr>
      <vt:lpstr>Prikkelbare darm syndroom,  NHG 2022-11</vt:lpstr>
      <vt:lpstr>Prikkelbare darm syndroom,  NHG 2022-11</vt:lpstr>
      <vt:lpstr>Prikkelbare darm syndroom,  NHG 2022-11</vt:lpstr>
      <vt:lpstr>Prikkelbare darm syndroom,  NHG 2022-11</vt:lpstr>
      <vt:lpstr>Prikkelbare darm syndroom,  NHG 2022-11</vt:lpstr>
      <vt:lpstr>Prikkelbare darm syndroom,  NHG 2022-11</vt:lpstr>
      <vt:lpstr>Prikkelbare darm syndroom,  NHG 2022-11</vt:lpstr>
      <vt:lpstr>Prikkelbare darm syndroom,  NHG 2022-11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Maag-darm en leverproblematiek</dc:title>
  <dc:creator>Florien Hakvoort</dc:creator>
  <cp:lastModifiedBy>Florien Hakvoort</cp:lastModifiedBy>
  <cp:revision>3</cp:revision>
  <dcterms:created xsi:type="dcterms:W3CDTF">2023-05-26T06:54:00Z</dcterms:created>
  <dcterms:modified xsi:type="dcterms:W3CDTF">2023-06-04T18:11:41Z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0x010100DA4DAA4553B6AD4EB9F3CA697C3F030E</vt:lpwstr>
  </property>
</Properties>
</file>