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7"/>
  </p:notesMasterIdLst>
  <p:sldIdLst>
    <p:sldId id="256" r:id="rId2"/>
    <p:sldId id="257" r:id="rId3"/>
    <p:sldId id="258" r:id="rId4"/>
    <p:sldId id="274" r:id="rId5"/>
    <p:sldId id="275" r:id="rId6"/>
    <p:sldId id="276" r:id="rId7"/>
    <p:sldId id="277" r:id="rId8"/>
    <p:sldId id="290" r:id="rId9"/>
    <p:sldId id="291" r:id="rId10"/>
    <p:sldId id="278" r:id="rId11"/>
    <p:sldId id="289" r:id="rId12"/>
    <p:sldId id="271" r:id="rId13"/>
    <p:sldId id="284" r:id="rId14"/>
    <p:sldId id="280" r:id="rId15"/>
    <p:sldId id="272" r:id="rId16"/>
    <p:sldId id="288" r:id="rId17"/>
    <p:sldId id="270" r:id="rId18"/>
    <p:sldId id="273" r:id="rId19"/>
    <p:sldId id="281" r:id="rId20"/>
    <p:sldId id="282" r:id="rId21"/>
    <p:sldId id="287" r:id="rId22"/>
    <p:sldId id="293" r:id="rId23"/>
    <p:sldId id="283" r:id="rId24"/>
    <p:sldId id="292" r:id="rId25"/>
    <p:sldId id="26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391" autoAdjust="0"/>
  </p:normalViewPr>
  <p:slideViewPr>
    <p:cSldViewPr snapToGrid="0">
      <p:cViewPr varScale="1">
        <p:scale>
          <a:sx n="90" d="100"/>
          <a:sy n="90" d="100"/>
        </p:scale>
        <p:origin x="13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7CED5-17DA-4D16-A1A0-ED330A7473AC}" type="datetimeFigureOut">
              <a:rPr lang="nl-NL" smtClean="0"/>
              <a:t>16-02-2022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561BA-3FD6-4A25-B832-245EE51CE184}" type="slidenum">
              <a:rPr lang="nl-NL" smtClean="0"/>
              <a:t>‹nr.›</a:t>
            </a:fld>
            <a:endParaRPr lang="nl-NL"/>
          </a:p>
        </p:txBody>
      </p:sp>
    </p:spTree>
    <p:extLst>
      <p:ext uri="{BB962C8B-B14F-4D97-AF65-F5344CB8AC3E}">
        <p14:creationId xmlns:p14="http://schemas.microsoft.com/office/powerpoint/2010/main" val="62202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Het voordeel van methadon is dat het ook op de mu receptor werkt en dus ook een effect heeft op </a:t>
            </a:r>
            <a:r>
              <a:rPr lang="nl-NL" dirty="0" err="1" smtClean="0"/>
              <a:t>nociceptieve</a:t>
            </a:r>
            <a:r>
              <a:rPr lang="nl-NL" baseline="0" dirty="0" smtClean="0"/>
              <a:t> pijn</a:t>
            </a:r>
            <a:endParaRPr lang="nl-NL" dirty="0"/>
          </a:p>
        </p:txBody>
      </p:sp>
      <p:sp>
        <p:nvSpPr>
          <p:cNvPr id="4" name="Tijdelijke aanduiding voor dianummer 3"/>
          <p:cNvSpPr>
            <a:spLocks noGrp="1"/>
          </p:cNvSpPr>
          <p:nvPr>
            <p:ph type="sldNum" sz="quarter" idx="10"/>
          </p:nvPr>
        </p:nvSpPr>
        <p:spPr/>
        <p:txBody>
          <a:bodyPr/>
          <a:lstStyle/>
          <a:p>
            <a:fld id="{D21561BA-3FD6-4A25-B832-245EE51CE184}" type="slidenum">
              <a:rPr lang="nl-NL" smtClean="0"/>
              <a:t>9</a:t>
            </a:fld>
            <a:endParaRPr lang="nl-NL"/>
          </a:p>
        </p:txBody>
      </p:sp>
    </p:spTree>
    <p:extLst>
      <p:ext uri="{BB962C8B-B14F-4D97-AF65-F5344CB8AC3E}">
        <p14:creationId xmlns:p14="http://schemas.microsoft.com/office/powerpoint/2010/main" val="888045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Nieuwe</a:t>
            </a:r>
            <a:r>
              <a:rPr lang="nl-NL" baseline="0" dirty="0" smtClean="0"/>
              <a:t> pijn in de stervensfase komt niet vaak voor, vaak continuatie van al bestaande pijnklachten in fase ervoor.</a:t>
            </a:r>
            <a:endParaRPr lang="nl-NL" dirty="0"/>
          </a:p>
        </p:txBody>
      </p:sp>
      <p:sp>
        <p:nvSpPr>
          <p:cNvPr id="4" name="Tijdelijke aanduiding voor dianummer 3"/>
          <p:cNvSpPr>
            <a:spLocks noGrp="1"/>
          </p:cNvSpPr>
          <p:nvPr>
            <p:ph type="sldNum" sz="quarter" idx="10"/>
          </p:nvPr>
        </p:nvSpPr>
        <p:spPr/>
        <p:txBody>
          <a:bodyPr/>
          <a:lstStyle/>
          <a:p>
            <a:fld id="{D21561BA-3FD6-4A25-B832-245EE51CE184}" type="slidenum">
              <a:rPr lang="nl-NL" smtClean="0"/>
              <a:t>10</a:t>
            </a:fld>
            <a:endParaRPr lang="nl-NL"/>
          </a:p>
        </p:txBody>
      </p:sp>
    </p:spTree>
    <p:extLst>
      <p:ext uri="{BB962C8B-B14F-4D97-AF65-F5344CB8AC3E}">
        <p14:creationId xmlns:p14="http://schemas.microsoft.com/office/powerpoint/2010/main" val="3215375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In niet placebo</a:t>
            </a:r>
            <a:r>
              <a:rPr lang="nl-NL" baseline="0" dirty="0" smtClean="0"/>
              <a:t> gecontroleerde studies verdwijnt het reutelen bij 40% van de mensen binnen 1 uur na toedienen. Bij 60-70% binnen 24 uur.</a:t>
            </a:r>
          </a:p>
          <a:p>
            <a:r>
              <a:rPr lang="nl-NL" baseline="0" dirty="0" smtClean="0"/>
              <a:t>Bijwerkingen, urineretentie, droge mond, </a:t>
            </a:r>
          </a:p>
          <a:p>
            <a:r>
              <a:rPr lang="nl-NL" baseline="0" dirty="0" smtClean="0"/>
              <a:t>Bij scopolamine en atropine ook centrale bijwerkingen zoals onrust en hallucinaties</a:t>
            </a:r>
          </a:p>
          <a:p>
            <a:endParaRPr lang="nl-NL" baseline="0" dirty="0" smtClean="0"/>
          </a:p>
          <a:p>
            <a:r>
              <a:rPr lang="nl-NL" baseline="0" dirty="0" smtClean="0"/>
              <a:t>Formularium:</a:t>
            </a:r>
          </a:p>
          <a:p>
            <a:r>
              <a:rPr lang="nl-NL" dirty="0" smtClean="0"/>
              <a:t/>
            </a:r>
            <a:br>
              <a:rPr lang="nl-NL" dirty="0" smtClean="0"/>
            </a:br>
            <a:r>
              <a:rPr lang="nl-NL" sz="1200" b="0" i="0" kern="1200" dirty="0" smtClean="0">
                <a:solidFill>
                  <a:schemeClr val="tx1"/>
                </a:solidFill>
                <a:effectLst/>
                <a:latin typeface="+mn-lt"/>
                <a:ea typeface="+mn-ea"/>
                <a:cs typeface="+mn-cs"/>
              </a:rPr>
              <a:t>20-60mg / 24 uur </a:t>
            </a:r>
            <a:r>
              <a:rPr lang="nl-NL" sz="1200" b="0" i="0" kern="1200" dirty="0" err="1" smtClean="0">
                <a:solidFill>
                  <a:schemeClr val="tx1"/>
                </a:solidFill>
                <a:effectLst/>
                <a:latin typeface="+mn-lt"/>
                <a:ea typeface="+mn-ea"/>
                <a:cs typeface="+mn-cs"/>
              </a:rPr>
              <a:t>s.c.Dosering</a:t>
            </a:r>
            <a:r>
              <a:rPr lang="nl-NL" sz="1200" b="0" i="0" kern="1200" dirty="0" smtClean="0">
                <a:solidFill>
                  <a:schemeClr val="tx1"/>
                </a:solidFill>
                <a:effectLst/>
                <a:latin typeface="+mn-lt"/>
                <a:ea typeface="+mn-ea"/>
                <a:cs typeface="+mn-cs"/>
              </a:rPr>
              <a:t> 20 </a:t>
            </a:r>
            <a:r>
              <a:rPr lang="nl-NL" sz="1200" b="0" i="0" kern="1200" dirty="0" err="1" smtClean="0">
                <a:solidFill>
                  <a:schemeClr val="tx1"/>
                </a:solidFill>
                <a:effectLst/>
                <a:latin typeface="+mn-lt"/>
                <a:ea typeface="+mn-ea"/>
                <a:cs typeface="+mn-cs"/>
              </a:rPr>
              <a:t>mcg</a:t>
            </a:r>
            <a:r>
              <a:rPr lang="nl-NL" sz="1200" b="0" i="0" kern="1200" dirty="0" smtClean="0">
                <a:solidFill>
                  <a:schemeClr val="tx1"/>
                </a:solidFill>
                <a:effectLst/>
                <a:latin typeface="+mn-lt"/>
                <a:ea typeface="+mn-ea"/>
                <a:cs typeface="+mn-cs"/>
              </a:rPr>
              <a:t> per keer of infusie 60-120 </a:t>
            </a:r>
            <a:r>
              <a:rPr lang="nl-NL" sz="1200" b="0" i="0" kern="1200" dirty="0" err="1" smtClean="0">
                <a:solidFill>
                  <a:schemeClr val="tx1"/>
                </a:solidFill>
                <a:effectLst/>
                <a:latin typeface="+mn-lt"/>
                <a:ea typeface="+mn-ea"/>
                <a:cs typeface="+mn-cs"/>
              </a:rPr>
              <a:t>mcg</a:t>
            </a:r>
            <a:r>
              <a:rPr lang="nl-NL" sz="1200" b="0" i="0" kern="1200" dirty="0" smtClean="0">
                <a:solidFill>
                  <a:schemeClr val="tx1"/>
                </a:solidFill>
                <a:effectLst/>
                <a:latin typeface="+mn-lt"/>
                <a:ea typeface="+mn-ea"/>
                <a:cs typeface="+mn-cs"/>
              </a:rPr>
              <a:t> per 24 uur.</a:t>
            </a:r>
            <a:endParaRPr lang="nl-NL" dirty="0"/>
          </a:p>
        </p:txBody>
      </p:sp>
      <p:sp>
        <p:nvSpPr>
          <p:cNvPr id="4" name="Tijdelijke aanduiding voor dianummer 3"/>
          <p:cNvSpPr>
            <a:spLocks noGrp="1"/>
          </p:cNvSpPr>
          <p:nvPr>
            <p:ph type="sldNum" sz="quarter" idx="10"/>
          </p:nvPr>
        </p:nvSpPr>
        <p:spPr/>
        <p:txBody>
          <a:bodyPr/>
          <a:lstStyle/>
          <a:p>
            <a:fld id="{D21561BA-3FD6-4A25-B832-245EE51CE184}" type="slidenum">
              <a:rPr lang="nl-NL" smtClean="0"/>
              <a:t>12</a:t>
            </a:fld>
            <a:endParaRPr lang="nl-NL"/>
          </a:p>
        </p:txBody>
      </p:sp>
    </p:spTree>
    <p:extLst>
      <p:ext uri="{BB962C8B-B14F-4D97-AF65-F5344CB8AC3E}">
        <p14:creationId xmlns:p14="http://schemas.microsoft.com/office/powerpoint/2010/main" val="3073761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 ernstige dyspnoe tot 20 mg </a:t>
            </a:r>
            <a:r>
              <a:rPr lang="nl-NL" dirty="0" err="1" smtClean="0"/>
              <a:t>sc</a:t>
            </a:r>
            <a:r>
              <a:rPr lang="nl-NL" dirty="0" smtClean="0"/>
              <a:t> per keer</a:t>
            </a:r>
          </a:p>
          <a:p>
            <a:r>
              <a:rPr lang="nl-NL" dirty="0" err="1" smtClean="0"/>
              <a:t>Rescue</a:t>
            </a:r>
            <a:r>
              <a:rPr lang="nl-NL" dirty="0" smtClean="0"/>
              <a:t> medicatie alleen als verwacht wordt dat dyspnoe minimaal</a:t>
            </a:r>
            <a:r>
              <a:rPr lang="nl-NL" baseline="0" dirty="0" smtClean="0"/>
              <a:t> 30 minuten aanhoudt.</a:t>
            </a:r>
          </a:p>
          <a:p>
            <a:r>
              <a:rPr lang="nl-NL" baseline="0" dirty="0" smtClean="0"/>
              <a:t>Bij een klaring &lt; 50 ml/min intermitterende toediening morfine (</a:t>
            </a:r>
            <a:r>
              <a:rPr lang="nl-NL" baseline="0" dirty="0" err="1" smtClean="0"/>
              <a:t>z.n</a:t>
            </a:r>
            <a:r>
              <a:rPr lang="nl-NL" baseline="0" dirty="0" smtClean="0"/>
              <a:t>. of op geleide van klachten) of voor onderhoudsdosering met </a:t>
            </a:r>
            <a:r>
              <a:rPr lang="nl-NL" baseline="0" dirty="0" err="1" smtClean="0"/>
              <a:t>fentanyl</a:t>
            </a:r>
            <a:r>
              <a:rPr lang="nl-NL" baseline="0" dirty="0" smtClean="0"/>
              <a:t> of </a:t>
            </a:r>
            <a:r>
              <a:rPr lang="nl-NL" baseline="0" dirty="0" err="1" smtClean="0"/>
              <a:t>hydromorfon</a:t>
            </a:r>
            <a:endParaRPr lang="nl-NL" dirty="0"/>
          </a:p>
        </p:txBody>
      </p:sp>
      <p:sp>
        <p:nvSpPr>
          <p:cNvPr id="4" name="Tijdelijke aanduiding voor dianummer 3"/>
          <p:cNvSpPr>
            <a:spLocks noGrp="1"/>
          </p:cNvSpPr>
          <p:nvPr>
            <p:ph type="sldNum" sz="quarter" idx="10"/>
          </p:nvPr>
        </p:nvSpPr>
        <p:spPr/>
        <p:txBody>
          <a:bodyPr/>
          <a:lstStyle/>
          <a:p>
            <a:fld id="{D21561BA-3FD6-4A25-B832-245EE51CE184}" type="slidenum">
              <a:rPr lang="nl-NL" smtClean="0"/>
              <a:t>13</a:t>
            </a:fld>
            <a:endParaRPr lang="nl-NL"/>
          </a:p>
        </p:txBody>
      </p:sp>
    </p:spTree>
    <p:extLst>
      <p:ext uri="{BB962C8B-B14F-4D97-AF65-F5344CB8AC3E}">
        <p14:creationId xmlns:p14="http://schemas.microsoft.com/office/powerpoint/2010/main" val="3531096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Morfine: start dosering 6 </a:t>
            </a:r>
            <a:r>
              <a:rPr lang="nl-NL" dirty="0" err="1" smtClean="0"/>
              <a:t>dd</a:t>
            </a:r>
            <a:r>
              <a:rPr lang="nl-NL" dirty="0" smtClean="0"/>
              <a:t> 2,5 mg.</a:t>
            </a:r>
          </a:p>
          <a:p>
            <a:r>
              <a:rPr lang="nl-NL" sz="1200" b="0" i="0" kern="1200" dirty="0" smtClean="0">
                <a:solidFill>
                  <a:schemeClr val="tx1"/>
                </a:solidFill>
                <a:effectLst/>
                <a:latin typeface="+mn-lt"/>
                <a:ea typeface="+mn-ea"/>
                <a:cs typeface="+mn-cs"/>
              </a:rPr>
              <a:t>Bij 67% van de </a:t>
            </a:r>
            <a:r>
              <a:rPr lang="nl-NL" sz="1200" b="0" i="0" kern="1200" dirty="0" err="1" smtClean="0">
                <a:solidFill>
                  <a:schemeClr val="tx1"/>
                </a:solidFill>
                <a:effectLst/>
                <a:latin typeface="+mn-lt"/>
                <a:ea typeface="+mn-ea"/>
                <a:cs typeface="+mn-cs"/>
              </a:rPr>
              <a:t>responders</a:t>
            </a:r>
            <a:r>
              <a:rPr lang="nl-NL" sz="1200" b="0" i="0" kern="1200" dirty="0" smtClean="0">
                <a:solidFill>
                  <a:schemeClr val="tx1"/>
                </a:solidFill>
                <a:effectLst/>
                <a:latin typeface="+mn-lt"/>
                <a:ea typeface="+mn-ea"/>
                <a:cs typeface="+mn-cs"/>
              </a:rPr>
              <a:t> was 10 mg/dag voldoende, bij 27% 20 mg/dag en bij 6% 30 mg/dag</a:t>
            </a:r>
            <a:endParaRPr lang="nl-NL" dirty="0"/>
          </a:p>
        </p:txBody>
      </p:sp>
      <p:sp>
        <p:nvSpPr>
          <p:cNvPr id="4" name="Tijdelijke aanduiding voor dianummer 3"/>
          <p:cNvSpPr>
            <a:spLocks noGrp="1"/>
          </p:cNvSpPr>
          <p:nvPr>
            <p:ph type="sldNum" sz="quarter" idx="10"/>
          </p:nvPr>
        </p:nvSpPr>
        <p:spPr/>
        <p:txBody>
          <a:bodyPr/>
          <a:lstStyle/>
          <a:p>
            <a:fld id="{D21561BA-3FD6-4A25-B832-245EE51CE184}" type="slidenum">
              <a:rPr lang="nl-NL" smtClean="0"/>
              <a:t>14</a:t>
            </a:fld>
            <a:endParaRPr lang="nl-NL"/>
          </a:p>
        </p:txBody>
      </p:sp>
    </p:spTree>
    <p:extLst>
      <p:ext uri="{BB962C8B-B14F-4D97-AF65-F5344CB8AC3E}">
        <p14:creationId xmlns:p14="http://schemas.microsoft.com/office/powerpoint/2010/main" val="3213347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Scopolaminebutyl</a:t>
            </a:r>
            <a:r>
              <a:rPr lang="nl-NL" dirty="0" smtClean="0"/>
              <a:t> minder effectief</a:t>
            </a:r>
            <a:endParaRPr lang="nl-NL" dirty="0"/>
          </a:p>
        </p:txBody>
      </p:sp>
      <p:sp>
        <p:nvSpPr>
          <p:cNvPr id="4" name="Tijdelijke aanduiding voor dianummer 3"/>
          <p:cNvSpPr>
            <a:spLocks noGrp="1"/>
          </p:cNvSpPr>
          <p:nvPr>
            <p:ph type="sldNum" sz="quarter" idx="10"/>
          </p:nvPr>
        </p:nvSpPr>
        <p:spPr/>
        <p:txBody>
          <a:bodyPr/>
          <a:lstStyle/>
          <a:p>
            <a:fld id="{D21561BA-3FD6-4A25-B832-245EE51CE184}" type="slidenum">
              <a:rPr lang="nl-NL" smtClean="0"/>
              <a:t>17</a:t>
            </a:fld>
            <a:endParaRPr lang="nl-NL"/>
          </a:p>
        </p:txBody>
      </p:sp>
    </p:spTree>
    <p:extLst>
      <p:ext uri="{BB962C8B-B14F-4D97-AF65-F5344CB8AC3E}">
        <p14:creationId xmlns:p14="http://schemas.microsoft.com/office/powerpoint/2010/main" val="1134943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 ouderen lager: 0,5-1,5 mg/uur</a:t>
            </a:r>
            <a:endParaRPr lang="nl-NL" dirty="0"/>
          </a:p>
        </p:txBody>
      </p:sp>
      <p:sp>
        <p:nvSpPr>
          <p:cNvPr id="4" name="Tijdelijke aanduiding voor dianummer 3"/>
          <p:cNvSpPr>
            <a:spLocks noGrp="1"/>
          </p:cNvSpPr>
          <p:nvPr>
            <p:ph type="sldNum" sz="quarter" idx="10"/>
          </p:nvPr>
        </p:nvSpPr>
        <p:spPr/>
        <p:txBody>
          <a:bodyPr/>
          <a:lstStyle/>
          <a:p>
            <a:fld id="{D21561BA-3FD6-4A25-B832-245EE51CE184}" type="slidenum">
              <a:rPr lang="nl-NL" smtClean="0"/>
              <a:t>20</a:t>
            </a:fld>
            <a:endParaRPr lang="nl-NL"/>
          </a:p>
        </p:txBody>
      </p:sp>
    </p:spTree>
    <p:extLst>
      <p:ext uri="{BB962C8B-B14F-4D97-AF65-F5344CB8AC3E}">
        <p14:creationId xmlns:p14="http://schemas.microsoft.com/office/powerpoint/2010/main" val="4212561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Alleen bij zeer korte levensverwachting (&lt;24 uur) intermitterend doseren.</a:t>
            </a:r>
          </a:p>
          <a:p>
            <a:endParaRPr lang="nl-NL" dirty="0" smtClean="0"/>
          </a:p>
          <a:p>
            <a:r>
              <a:rPr lang="nl-NL" dirty="0" smtClean="0"/>
              <a:t>Wie start er direct een pomp?</a:t>
            </a:r>
          </a:p>
          <a:p>
            <a:r>
              <a:rPr lang="nl-NL" dirty="0" smtClean="0"/>
              <a:t>Wie begint lager</a:t>
            </a:r>
            <a:r>
              <a:rPr lang="nl-NL" baseline="0" dirty="0" smtClean="0"/>
              <a:t> met </a:t>
            </a:r>
            <a:r>
              <a:rPr lang="nl-NL" baseline="0" dirty="0" err="1" smtClean="0"/>
              <a:t>midazolam</a:t>
            </a:r>
            <a:r>
              <a:rPr lang="nl-NL" baseline="0" dirty="0" smtClean="0"/>
              <a:t> bij aanvang</a:t>
            </a:r>
          </a:p>
          <a:p>
            <a:r>
              <a:rPr lang="nl-NL" baseline="0" dirty="0" smtClean="0"/>
              <a:t>Risicopatiënten &gt;60, lichter dan 60, nier en leverfunctiestoornis?</a:t>
            </a:r>
          </a:p>
          <a:p>
            <a:endParaRPr lang="nl-NL" baseline="0" dirty="0" smtClean="0"/>
          </a:p>
          <a:p>
            <a:r>
              <a:rPr lang="nl-NL" baseline="0" dirty="0" smtClean="0"/>
              <a:t>Als er al morfine gebruikt wordt voor de pijn, wat doe je dan met de pomp?</a:t>
            </a:r>
            <a:endParaRPr lang="nl-NL" dirty="0"/>
          </a:p>
        </p:txBody>
      </p:sp>
      <p:sp>
        <p:nvSpPr>
          <p:cNvPr id="4" name="Tijdelijke aanduiding voor dianummer 3"/>
          <p:cNvSpPr>
            <a:spLocks noGrp="1"/>
          </p:cNvSpPr>
          <p:nvPr>
            <p:ph type="sldNum" sz="quarter" idx="10"/>
          </p:nvPr>
        </p:nvSpPr>
        <p:spPr/>
        <p:txBody>
          <a:bodyPr/>
          <a:lstStyle/>
          <a:p>
            <a:fld id="{D21561BA-3FD6-4A25-B832-245EE51CE184}" type="slidenum">
              <a:rPr lang="nl-NL" smtClean="0"/>
              <a:t>21</a:t>
            </a:fld>
            <a:endParaRPr lang="nl-NL"/>
          </a:p>
        </p:txBody>
      </p:sp>
    </p:spTree>
    <p:extLst>
      <p:ext uri="{BB962C8B-B14F-4D97-AF65-F5344CB8AC3E}">
        <p14:creationId xmlns:p14="http://schemas.microsoft.com/office/powerpoint/2010/main" val="1917697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02C3329D-ED86-4FDA-95A7-2D599CDE5E1E}" type="datetimeFigureOut">
              <a:rPr lang="nl-NL" smtClean="0"/>
              <a:t>16-02-2022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262218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02C3329D-ED86-4FDA-95A7-2D599CDE5E1E}" type="datetimeFigureOut">
              <a:rPr lang="nl-NL" smtClean="0"/>
              <a:t>16-02-2022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53299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02C3329D-ED86-4FDA-95A7-2D599CDE5E1E}" type="datetimeFigureOut">
              <a:rPr lang="nl-NL" smtClean="0"/>
              <a:t>16-02-2022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F4C8AF-F917-4B4A-B5EF-26B4C7DF12BC}"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9341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02C3329D-ED86-4FDA-95A7-2D599CDE5E1E}" type="datetimeFigureOut">
              <a:rPr lang="nl-NL" smtClean="0"/>
              <a:t>16-02-2022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2129955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02C3329D-ED86-4FDA-95A7-2D599CDE5E1E}" type="datetimeFigureOut">
              <a:rPr lang="nl-NL" smtClean="0"/>
              <a:t>16-02-2022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F4C8AF-F917-4B4A-B5EF-26B4C7DF12BC}"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41875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02C3329D-ED86-4FDA-95A7-2D599CDE5E1E}" type="datetimeFigureOut">
              <a:rPr lang="nl-NL" smtClean="0"/>
              <a:t>16-02-2022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2039699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2C3329D-ED86-4FDA-95A7-2D599CDE5E1E}" type="datetimeFigureOut">
              <a:rPr lang="nl-NL" smtClean="0"/>
              <a:t>16-02-2022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2103044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2C3329D-ED86-4FDA-95A7-2D599CDE5E1E}" type="datetimeFigureOut">
              <a:rPr lang="nl-NL" smtClean="0"/>
              <a:t>16-02-2022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44126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2C3329D-ED86-4FDA-95A7-2D599CDE5E1E}" type="datetimeFigureOut">
              <a:rPr lang="nl-NL" smtClean="0"/>
              <a:t>16-02-2022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493629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02C3329D-ED86-4FDA-95A7-2D599CDE5E1E}" type="datetimeFigureOut">
              <a:rPr lang="nl-NL" smtClean="0"/>
              <a:t>16-02-2022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23124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02C3329D-ED86-4FDA-95A7-2D599CDE5E1E}" type="datetimeFigureOut">
              <a:rPr lang="nl-NL" smtClean="0"/>
              <a:t>16-02-2022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1816662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02C3329D-ED86-4FDA-95A7-2D599CDE5E1E}" type="datetimeFigureOut">
              <a:rPr lang="nl-NL" smtClean="0"/>
              <a:t>16-02-2022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2678433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02C3329D-ED86-4FDA-95A7-2D599CDE5E1E}" type="datetimeFigureOut">
              <a:rPr lang="nl-NL" smtClean="0"/>
              <a:t>16-02-2022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15713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3329D-ED86-4FDA-95A7-2D599CDE5E1E}" type="datetimeFigureOut">
              <a:rPr lang="nl-NL" smtClean="0"/>
              <a:t>16-02-2022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291962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02C3329D-ED86-4FDA-95A7-2D599CDE5E1E}" type="datetimeFigureOut">
              <a:rPr lang="nl-NL" smtClean="0"/>
              <a:t>16-02-2022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277843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02C3329D-ED86-4FDA-95A7-2D599CDE5E1E}" type="datetimeFigureOut">
              <a:rPr lang="nl-NL" smtClean="0"/>
              <a:t>16-02-2022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6F4C8AF-F917-4B4A-B5EF-26B4C7DF12BC}" type="slidenum">
              <a:rPr lang="nl-NL" smtClean="0"/>
              <a:t>‹nr.›</a:t>
            </a:fld>
            <a:endParaRPr lang="nl-NL"/>
          </a:p>
        </p:txBody>
      </p:sp>
    </p:spTree>
    <p:extLst>
      <p:ext uri="{BB962C8B-B14F-4D97-AF65-F5344CB8AC3E}">
        <p14:creationId xmlns:p14="http://schemas.microsoft.com/office/powerpoint/2010/main" val="2386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C3329D-ED86-4FDA-95A7-2D599CDE5E1E}" type="datetimeFigureOut">
              <a:rPr lang="nl-NL" smtClean="0"/>
              <a:t>16-02-2022</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6F4C8AF-F917-4B4A-B5EF-26B4C7DF12BC}" type="slidenum">
              <a:rPr lang="nl-NL" smtClean="0"/>
              <a:t>‹nr.›</a:t>
            </a:fld>
            <a:endParaRPr lang="nl-NL"/>
          </a:p>
        </p:txBody>
      </p:sp>
    </p:spTree>
    <p:extLst>
      <p:ext uri="{BB962C8B-B14F-4D97-AF65-F5344CB8AC3E}">
        <p14:creationId xmlns:p14="http://schemas.microsoft.com/office/powerpoint/2010/main" val="9852795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FTO</a:t>
            </a:r>
            <a:br>
              <a:rPr lang="nl-NL" dirty="0" smtClean="0"/>
            </a:br>
            <a:r>
              <a:rPr lang="nl-NL" dirty="0" smtClean="0"/>
              <a:t>Palliatief/terminale zorg</a:t>
            </a:r>
            <a:endParaRPr lang="nl-NL" dirty="0"/>
          </a:p>
        </p:txBody>
      </p:sp>
      <p:sp>
        <p:nvSpPr>
          <p:cNvPr id="3" name="Ondertitel 2"/>
          <p:cNvSpPr>
            <a:spLocks noGrp="1"/>
          </p:cNvSpPr>
          <p:nvPr>
            <p:ph type="subTitle" idx="1"/>
          </p:nvPr>
        </p:nvSpPr>
        <p:spPr/>
        <p:txBody>
          <a:bodyPr>
            <a:normAutofit lnSpcReduction="10000"/>
          </a:bodyPr>
          <a:lstStyle/>
          <a:p>
            <a:r>
              <a:rPr lang="nl-NL" dirty="0" smtClean="0"/>
              <a:t>FTO: 14-2-2022</a:t>
            </a:r>
          </a:p>
          <a:p>
            <a:r>
              <a:rPr lang="nl-NL" dirty="0" smtClean="0"/>
              <a:t>Anke Harteloh</a:t>
            </a:r>
          </a:p>
          <a:p>
            <a:r>
              <a:rPr lang="nl-NL" dirty="0" smtClean="0"/>
              <a:t>Frederique van Veldhuizen</a:t>
            </a:r>
            <a:endParaRPr lang="nl-NL" dirty="0"/>
          </a:p>
        </p:txBody>
      </p:sp>
    </p:spTree>
    <p:extLst>
      <p:ext uri="{BB962C8B-B14F-4D97-AF65-F5344CB8AC3E}">
        <p14:creationId xmlns:p14="http://schemas.microsoft.com/office/powerpoint/2010/main" val="3319652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Pijn (stervensfase)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Oorzaak achterhalen niet meer aan de orde</a:t>
            </a:r>
          </a:p>
          <a:p>
            <a:r>
              <a:rPr lang="nl-NL" dirty="0" smtClean="0"/>
              <a:t>Minimale zorg indien pijn uitgelokt door beweging</a:t>
            </a:r>
          </a:p>
          <a:p>
            <a:r>
              <a:rPr lang="nl-NL" dirty="0" smtClean="0"/>
              <a:t>Geef minimaal 30 min. voor noodzakelijke zorgmomenten medicatie voor doorbraak pijn:</a:t>
            </a:r>
          </a:p>
          <a:p>
            <a:pPr lvl="1"/>
            <a:r>
              <a:rPr lang="nl-NL" dirty="0" smtClean="0"/>
              <a:t>Oraal: </a:t>
            </a:r>
            <a:r>
              <a:rPr lang="nl-NL" dirty="0" err="1" smtClean="0"/>
              <a:t>oxycodon</a:t>
            </a:r>
            <a:r>
              <a:rPr lang="nl-NL" dirty="0" smtClean="0"/>
              <a:t> </a:t>
            </a:r>
          </a:p>
          <a:p>
            <a:pPr lvl="1"/>
            <a:r>
              <a:rPr lang="nl-NL" dirty="0" smtClean="0"/>
              <a:t>Subcutaan: Morfine </a:t>
            </a:r>
          </a:p>
          <a:p>
            <a:pPr lvl="1"/>
            <a:r>
              <a:rPr lang="nl-NL" dirty="0" smtClean="0"/>
              <a:t>1/6</a:t>
            </a:r>
            <a:r>
              <a:rPr lang="nl-NL" baseline="30000" dirty="0" smtClean="0"/>
              <a:t>e</a:t>
            </a:r>
            <a:r>
              <a:rPr lang="nl-NL" dirty="0" smtClean="0"/>
              <a:t> van de dagdosering</a:t>
            </a:r>
          </a:p>
          <a:p>
            <a:endParaRPr lang="nl-NL" dirty="0" smtClean="0"/>
          </a:p>
          <a:p>
            <a:r>
              <a:rPr lang="nl-NL" dirty="0" smtClean="0"/>
              <a:t>Bij verminderd bewustzijn:</a:t>
            </a:r>
          </a:p>
          <a:p>
            <a:pPr lvl="1"/>
            <a:r>
              <a:rPr lang="nl-NL" dirty="0" smtClean="0"/>
              <a:t>Orale pijnmedicatie wordt gestaakt, orale opioïden omgezet naar parenterale toediening</a:t>
            </a:r>
          </a:p>
          <a:p>
            <a:pPr lvl="1"/>
            <a:r>
              <a:rPr lang="nl-NL" dirty="0" smtClean="0"/>
              <a:t>Transdermale opiaten worden gecontinueerd</a:t>
            </a:r>
          </a:p>
          <a:p>
            <a:pPr lvl="1"/>
            <a:endParaRPr lang="nl-NL" dirty="0"/>
          </a:p>
        </p:txBody>
      </p:sp>
    </p:spTree>
    <p:extLst>
      <p:ext uri="{BB962C8B-B14F-4D97-AF65-F5344CB8AC3E}">
        <p14:creationId xmlns:p14="http://schemas.microsoft.com/office/powerpoint/2010/main" val="611715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opioïdrotatie</a:t>
            </a:r>
            <a:endParaRPr lang="nl-NL" dirty="0"/>
          </a:p>
        </p:txBody>
      </p:sp>
      <p:pic>
        <p:nvPicPr>
          <p:cNvPr id="2050" name="Picture 2" descr="https://verpleeghuisformularium.nl/wpimages/wp6d4f8daf_06.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53010" y="1930400"/>
            <a:ext cx="11737429" cy="3526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880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Reutelen</a:t>
            </a:r>
            <a:endParaRPr lang="nl-NL" dirty="0"/>
          </a:p>
        </p:txBody>
      </p:sp>
      <p:sp>
        <p:nvSpPr>
          <p:cNvPr id="3" name="Tijdelijke aanduiding voor inhoud 2"/>
          <p:cNvSpPr>
            <a:spLocks noGrp="1"/>
          </p:cNvSpPr>
          <p:nvPr>
            <p:ph idx="1"/>
          </p:nvPr>
        </p:nvSpPr>
        <p:spPr/>
        <p:txBody>
          <a:bodyPr>
            <a:normAutofit/>
          </a:bodyPr>
          <a:lstStyle/>
          <a:p>
            <a:r>
              <a:rPr lang="nl-NL" dirty="0" smtClean="0"/>
              <a:t>Definitie: luidruchtige ademhaling door secreet in de bovenste luchtwegen bij </a:t>
            </a:r>
            <a:r>
              <a:rPr lang="nl-NL" dirty="0" err="1" smtClean="0"/>
              <a:t>pt</a:t>
            </a:r>
            <a:r>
              <a:rPr lang="nl-NL" dirty="0" smtClean="0"/>
              <a:t> die te zwak is om te hoesten of te slikken</a:t>
            </a:r>
          </a:p>
          <a:p>
            <a:r>
              <a:rPr lang="nl-NL" dirty="0" smtClean="0"/>
              <a:t>Levensverwachting gemiddeld 24 uur na start reutelen</a:t>
            </a:r>
          </a:p>
          <a:p>
            <a:pPr marL="0" indent="0">
              <a:buNone/>
            </a:pPr>
            <a:endParaRPr lang="nl-NL" dirty="0"/>
          </a:p>
          <a:p>
            <a:r>
              <a:rPr lang="nl-NL" dirty="0" smtClean="0"/>
              <a:t>Medicamenteuze opties:</a:t>
            </a:r>
          </a:p>
          <a:p>
            <a:pPr lvl="1"/>
            <a:r>
              <a:rPr lang="nl-NL" sz="1800" dirty="0" err="1"/>
              <a:t>scopolaminebutyl</a:t>
            </a:r>
            <a:r>
              <a:rPr lang="nl-NL" sz="1800" dirty="0"/>
              <a:t>  20 mg </a:t>
            </a:r>
            <a:r>
              <a:rPr lang="nl-NL" sz="1800" dirty="0" err="1"/>
              <a:t>s.c</a:t>
            </a:r>
            <a:r>
              <a:rPr lang="nl-NL" sz="1800" dirty="0" smtClean="0"/>
              <a:t>.; </a:t>
            </a:r>
            <a:r>
              <a:rPr lang="nl-NL" sz="1800" dirty="0"/>
              <a:t>eventueel 60-120 mg/24 uur continu </a:t>
            </a:r>
            <a:r>
              <a:rPr lang="nl-NL" sz="1800" dirty="0" err="1"/>
              <a:t>s.c</a:t>
            </a:r>
            <a:r>
              <a:rPr lang="nl-NL" sz="1800" dirty="0" smtClean="0"/>
              <a:t>.</a:t>
            </a:r>
            <a:endParaRPr lang="nl-NL" sz="1800" dirty="0"/>
          </a:p>
          <a:p>
            <a:pPr lvl="1"/>
            <a:r>
              <a:rPr lang="nl-NL" dirty="0"/>
              <a:t>scopolamine transdermaal (1.5 mg): 1 pleister, om de 3 dagen verwisselen</a:t>
            </a:r>
          </a:p>
          <a:p>
            <a:pPr lvl="1"/>
            <a:r>
              <a:rPr lang="nl-NL" dirty="0"/>
              <a:t>atropine oogdruppels 1% sublinguaal, iedere 4 uur 2-3 </a:t>
            </a:r>
            <a:r>
              <a:rPr lang="nl-NL" dirty="0" smtClean="0"/>
              <a:t>druppels</a:t>
            </a:r>
          </a:p>
          <a:p>
            <a:pPr marL="457200" lvl="1" indent="0">
              <a:buNone/>
            </a:pPr>
            <a:r>
              <a:rPr lang="nl-NL" sz="2000" dirty="0" smtClean="0"/>
              <a:t>Start bij eerste tekenen is het meest effectief</a:t>
            </a:r>
            <a:endParaRPr lang="nl-NL" sz="2000" dirty="0"/>
          </a:p>
          <a:p>
            <a:endParaRPr lang="nl-NL" dirty="0"/>
          </a:p>
        </p:txBody>
      </p:sp>
    </p:spTree>
    <p:extLst>
      <p:ext uri="{BB962C8B-B14F-4D97-AF65-F5344CB8AC3E}">
        <p14:creationId xmlns:p14="http://schemas.microsoft.com/office/powerpoint/2010/main" val="1811582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0818" y="132388"/>
            <a:ext cx="10515600" cy="808517"/>
          </a:xfrm>
        </p:spPr>
        <p:txBody>
          <a:bodyPr/>
          <a:lstStyle/>
          <a:p>
            <a:r>
              <a:rPr lang="nl-NL" dirty="0" smtClean="0"/>
              <a:t>Dyspnoe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111925774"/>
              </p:ext>
            </p:extLst>
          </p:nvPr>
        </p:nvGraphicFramePr>
        <p:xfrm>
          <a:off x="410818" y="1258957"/>
          <a:ext cx="11648661" cy="5371818"/>
        </p:xfrm>
        <a:graphic>
          <a:graphicData uri="http://schemas.openxmlformats.org/drawingml/2006/table">
            <a:tbl>
              <a:tblPr firstRow="1" bandRow="1">
                <a:tableStyleId>{5C22544A-7EE6-4342-B048-85BDC9FD1C3A}</a:tableStyleId>
              </a:tblPr>
              <a:tblGrid>
                <a:gridCol w="3882887">
                  <a:extLst>
                    <a:ext uri="{9D8B030D-6E8A-4147-A177-3AD203B41FA5}">
                      <a16:colId xmlns:a16="http://schemas.microsoft.com/office/drawing/2014/main" val="3867456767"/>
                    </a:ext>
                  </a:extLst>
                </a:gridCol>
                <a:gridCol w="3882887">
                  <a:extLst>
                    <a:ext uri="{9D8B030D-6E8A-4147-A177-3AD203B41FA5}">
                      <a16:colId xmlns:a16="http://schemas.microsoft.com/office/drawing/2014/main" val="2516151752"/>
                    </a:ext>
                  </a:extLst>
                </a:gridCol>
                <a:gridCol w="3882887">
                  <a:extLst>
                    <a:ext uri="{9D8B030D-6E8A-4147-A177-3AD203B41FA5}">
                      <a16:colId xmlns:a16="http://schemas.microsoft.com/office/drawing/2014/main" val="1703481377"/>
                    </a:ext>
                  </a:extLst>
                </a:gridCol>
              </a:tblGrid>
              <a:tr h="539114">
                <a:tc>
                  <a:txBody>
                    <a:bodyPr/>
                    <a:lstStyle/>
                    <a:p>
                      <a:endParaRPr lang="nl-NL" dirty="0"/>
                    </a:p>
                  </a:txBody>
                  <a:tcPr/>
                </a:tc>
                <a:tc>
                  <a:txBody>
                    <a:bodyPr/>
                    <a:lstStyle/>
                    <a:p>
                      <a:r>
                        <a:rPr lang="nl-NL" dirty="0" smtClean="0"/>
                        <a:t>oraal</a:t>
                      </a:r>
                      <a:endParaRPr lang="nl-NL" dirty="0"/>
                    </a:p>
                  </a:txBody>
                  <a:tcPr/>
                </a:tc>
                <a:tc>
                  <a:txBody>
                    <a:bodyPr/>
                    <a:lstStyle/>
                    <a:p>
                      <a:r>
                        <a:rPr lang="nl-NL" dirty="0" smtClean="0"/>
                        <a:t>Snel effect of oraal niet mogelijk</a:t>
                      </a:r>
                      <a:endParaRPr lang="nl-NL" dirty="0"/>
                    </a:p>
                  </a:txBody>
                  <a:tcPr/>
                </a:tc>
                <a:extLst>
                  <a:ext uri="{0D108BD9-81ED-4DB2-BD59-A6C34878D82A}">
                    <a16:rowId xmlns:a16="http://schemas.microsoft.com/office/drawing/2014/main" val="340445831"/>
                  </a:ext>
                </a:extLst>
              </a:tr>
              <a:tr h="770163">
                <a:tc>
                  <a:txBody>
                    <a:bodyPr/>
                    <a:lstStyle/>
                    <a:p>
                      <a:r>
                        <a:rPr lang="nl-NL" dirty="0" err="1" smtClean="0"/>
                        <a:t>Opioïdnaieve</a:t>
                      </a:r>
                      <a:r>
                        <a:rPr lang="nl-NL" baseline="0" dirty="0" smtClean="0"/>
                        <a:t> </a:t>
                      </a:r>
                      <a:r>
                        <a:rPr lang="nl-NL" baseline="0" dirty="0" err="1" smtClean="0"/>
                        <a:t>patient</a:t>
                      </a:r>
                      <a:endParaRPr lang="nl-NL" dirty="0"/>
                    </a:p>
                  </a:txBody>
                  <a:tcPr/>
                </a:tc>
                <a:tc>
                  <a:txBody>
                    <a:bodyPr/>
                    <a:lstStyle/>
                    <a:p>
                      <a:r>
                        <a:rPr lang="nl-NL" dirty="0" smtClean="0"/>
                        <a:t>Morfine </a:t>
                      </a:r>
                      <a:r>
                        <a:rPr lang="nl-NL" dirty="0" err="1" smtClean="0"/>
                        <a:t>mga</a:t>
                      </a:r>
                      <a:r>
                        <a:rPr lang="nl-NL" baseline="0" dirty="0" smtClean="0"/>
                        <a:t> 2 </a:t>
                      </a:r>
                      <a:r>
                        <a:rPr lang="nl-NL" baseline="0" dirty="0" err="1" smtClean="0"/>
                        <a:t>dd</a:t>
                      </a:r>
                      <a:r>
                        <a:rPr lang="nl-NL" baseline="0" dirty="0" smtClean="0"/>
                        <a:t> 10 mg</a:t>
                      </a:r>
                    </a:p>
                    <a:p>
                      <a:r>
                        <a:rPr lang="nl-NL" baseline="0" dirty="0" smtClean="0"/>
                        <a:t>Morfine 6 x daags 2,5 mg</a:t>
                      </a:r>
                      <a:endParaRPr lang="nl-NL" dirty="0"/>
                    </a:p>
                  </a:txBody>
                  <a:tcPr/>
                </a:tc>
                <a:tc>
                  <a:txBody>
                    <a:bodyPr/>
                    <a:lstStyle/>
                    <a:p>
                      <a:r>
                        <a:rPr lang="nl-NL" dirty="0" smtClean="0"/>
                        <a:t>Morfine 2,5 mg </a:t>
                      </a:r>
                      <a:r>
                        <a:rPr lang="nl-NL" dirty="0" err="1" smtClean="0"/>
                        <a:t>z.n</a:t>
                      </a:r>
                      <a:r>
                        <a:rPr lang="nl-NL" dirty="0" smtClean="0"/>
                        <a:t>.</a:t>
                      </a:r>
                    </a:p>
                    <a:p>
                      <a:r>
                        <a:rPr lang="nl-NL" dirty="0" smtClean="0"/>
                        <a:t>Morfine 6 </a:t>
                      </a:r>
                      <a:r>
                        <a:rPr lang="nl-NL" dirty="0" err="1" smtClean="0"/>
                        <a:t>dd</a:t>
                      </a:r>
                      <a:r>
                        <a:rPr lang="nl-NL" dirty="0" smtClean="0"/>
                        <a:t> 2,5 mg,</a:t>
                      </a:r>
                      <a:r>
                        <a:rPr lang="nl-NL" baseline="0" dirty="0" smtClean="0"/>
                        <a:t> 15 mg/24 uur</a:t>
                      </a:r>
                      <a:endParaRPr lang="nl-NL" dirty="0"/>
                    </a:p>
                  </a:txBody>
                  <a:tcPr/>
                </a:tc>
                <a:extLst>
                  <a:ext uri="{0D108BD9-81ED-4DB2-BD59-A6C34878D82A}">
                    <a16:rowId xmlns:a16="http://schemas.microsoft.com/office/drawing/2014/main" val="3266190944"/>
                  </a:ext>
                </a:extLst>
              </a:tr>
              <a:tr h="1463309">
                <a:tc>
                  <a:txBody>
                    <a:bodyPr/>
                    <a:lstStyle/>
                    <a:p>
                      <a:r>
                        <a:rPr lang="nl-NL" dirty="0" smtClean="0"/>
                        <a:t>Patiënt</a:t>
                      </a:r>
                      <a:r>
                        <a:rPr lang="nl-NL" baseline="0" dirty="0" smtClean="0"/>
                        <a:t> die al morfine gebruikt als pijnmedicatie</a:t>
                      </a:r>
                      <a:endParaRPr lang="nl-NL" dirty="0"/>
                    </a:p>
                  </a:txBody>
                  <a:tcPr/>
                </a:tc>
                <a:tc>
                  <a:txBody>
                    <a:bodyPr/>
                    <a:lstStyle/>
                    <a:p>
                      <a:r>
                        <a:rPr lang="nl-NL" dirty="0" smtClean="0"/>
                        <a:t>Dosis ophogen met 25-50%</a:t>
                      </a:r>
                      <a:endParaRPr lang="nl-NL" dirty="0"/>
                    </a:p>
                  </a:txBody>
                  <a:tcPr/>
                </a:tc>
                <a:tc>
                  <a:txBody>
                    <a:bodyPr/>
                    <a:lstStyle/>
                    <a:p>
                      <a:r>
                        <a:rPr lang="nl-NL" dirty="0" smtClean="0"/>
                        <a:t>Ophogen</a:t>
                      </a:r>
                      <a:r>
                        <a:rPr lang="nl-NL" baseline="0" dirty="0" smtClean="0"/>
                        <a:t> dosis met 25-50% en bepaal de </a:t>
                      </a:r>
                      <a:r>
                        <a:rPr lang="nl-NL" baseline="0" dirty="0" err="1" smtClean="0"/>
                        <a:t>equi-analgetische</a:t>
                      </a:r>
                      <a:r>
                        <a:rPr lang="nl-NL" baseline="0" dirty="0" smtClean="0"/>
                        <a:t> dagdosis morfine </a:t>
                      </a:r>
                      <a:r>
                        <a:rPr lang="nl-NL" baseline="0" dirty="0" err="1" smtClean="0"/>
                        <a:t>sc</a:t>
                      </a:r>
                      <a:endParaRPr lang="nl-NL" baseline="0" dirty="0" smtClean="0"/>
                    </a:p>
                    <a:p>
                      <a:r>
                        <a:rPr lang="nl-NL" baseline="0" dirty="0" smtClean="0"/>
                        <a:t>Dagdosis / 24 uur</a:t>
                      </a:r>
                    </a:p>
                    <a:p>
                      <a:r>
                        <a:rPr lang="nl-NL" baseline="0" dirty="0" smtClean="0"/>
                        <a:t>Of 1/6</a:t>
                      </a:r>
                      <a:r>
                        <a:rPr lang="nl-NL" baseline="30000" dirty="0" smtClean="0"/>
                        <a:t>e</a:t>
                      </a:r>
                      <a:r>
                        <a:rPr lang="nl-NL" baseline="0" dirty="0" smtClean="0"/>
                        <a:t> dagdosis 6 x daags </a:t>
                      </a:r>
                      <a:endParaRPr lang="nl-NL" dirty="0"/>
                    </a:p>
                  </a:txBody>
                  <a:tcPr/>
                </a:tc>
                <a:extLst>
                  <a:ext uri="{0D108BD9-81ED-4DB2-BD59-A6C34878D82A}">
                    <a16:rowId xmlns:a16="http://schemas.microsoft.com/office/drawing/2014/main" val="1568841604"/>
                  </a:ext>
                </a:extLst>
              </a:tr>
              <a:tr h="1463309">
                <a:tc>
                  <a:txBody>
                    <a:bodyPr/>
                    <a:lstStyle/>
                    <a:p>
                      <a:r>
                        <a:rPr lang="nl-NL" dirty="0" smtClean="0"/>
                        <a:t>Patiënt die ander opiaat gebruikt als pijnmedicatie</a:t>
                      </a:r>
                      <a:endParaRPr lang="nl-NL" dirty="0"/>
                    </a:p>
                  </a:txBody>
                  <a:tcPr/>
                </a:tc>
                <a:tc>
                  <a:txBody>
                    <a:bodyPr/>
                    <a:lstStyle/>
                    <a:p>
                      <a:r>
                        <a:rPr lang="nl-NL" dirty="0" smtClean="0"/>
                        <a:t>Roteer naar morfine en geef de </a:t>
                      </a:r>
                      <a:r>
                        <a:rPr lang="nl-NL" dirty="0" err="1" smtClean="0"/>
                        <a:t>equi-analgetische</a:t>
                      </a:r>
                      <a:r>
                        <a:rPr lang="nl-NL" dirty="0" smtClean="0"/>
                        <a:t> dagdosis p.o.</a:t>
                      </a:r>
                    </a:p>
                    <a:p>
                      <a:r>
                        <a:rPr lang="nl-NL" dirty="0" smtClean="0"/>
                        <a:t>Alternatief:</a:t>
                      </a:r>
                      <a:r>
                        <a:rPr lang="nl-NL" baseline="0" dirty="0" smtClean="0"/>
                        <a:t> hoog dosering opiaat op met 25-50%</a:t>
                      </a:r>
                      <a:endParaRPr lang="nl-NL" dirty="0"/>
                    </a:p>
                  </a:txBody>
                  <a:tcPr/>
                </a:tc>
                <a:tc>
                  <a:txBody>
                    <a:bodyPr/>
                    <a:lstStyle/>
                    <a:p>
                      <a:r>
                        <a:rPr lang="nl-NL" baseline="0" dirty="0" smtClean="0"/>
                        <a:t>bepaal de </a:t>
                      </a:r>
                      <a:r>
                        <a:rPr lang="nl-NL" baseline="0" dirty="0" err="1" smtClean="0"/>
                        <a:t>equi-analgetische</a:t>
                      </a:r>
                      <a:r>
                        <a:rPr lang="nl-NL" baseline="0" dirty="0" smtClean="0"/>
                        <a:t> dagdosis morfine </a:t>
                      </a:r>
                      <a:r>
                        <a:rPr lang="nl-NL" baseline="0" dirty="0" err="1" smtClean="0"/>
                        <a:t>sc</a:t>
                      </a:r>
                      <a:endParaRPr lang="nl-NL" baseline="0" dirty="0" smtClean="0"/>
                    </a:p>
                    <a:p>
                      <a:r>
                        <a:rPr lang="nl-NL" baseline="0" dirty="0" smtClean="0"/>
                        <a:t>Dagdosis / 24 uur</a:t>
                      </a:r>
                    </a:p>
                    <a:p>
                      <a:r>
                        <a:rPr lang="nl-NL" baseline="0" dirty="0" smtClean="0"/>
                        <a:t>Of </a:t>
                      </a:r>
                      <a:r>
                        <a:rPr lang="nl-NL" baseline="0" smtClean="0"/>
                        <a:t>1/6</a:t>
                      </a:r>
                      <a:r>
                        <a:rPr lang="nl-NL" baseline="30000" smtClean="0"/>
                        <a:t>e</a:t>
                      </a:r>
                      <a:r>
                        <a:rPr lang="nl-NL" baseline="0" smtClean="0"/>
                        <a:t> dagdosis </a:t>
                      </a:r>
                      <a:r>
                        <a:rPr lang="nl-NL" baseline="0" dirty="0" smtClean="0"/>
                        <a:t>6 x daags </a:t>
                      </a:r>
                      <a:endParaRPr lang="nl-NL" dirty="0" smtClean="0"/>
                    </a:p>
                    <a:p>
                      <a:endParaRPr lang="nl-NL" dirty="0"/>
                    </a:p>
                  </a:txBody>
                  <a:tcPr/>
                </a:tc>
                <a:extLst>
                  <a:ext uri="{0D108BD9-81ED-4DB2-BD59-A6C34878D82A}">
                    <a16:rowId xmlns:a16="http://schemas.microsoft.com/office/drawing/2014/main" val="417121059"/>
                  </a:ext>
                </a:extLst>
              </a:tr>
              <a:tr h="770163">
                <a:tc>
                  <a:txBody>
                    <a:bodyPr/>
                    <a:lstStyle/>
                    <a:p>
                      <a:r>
                        <a:rPr lang="nl-NL" dirty="0" smtClean="0"/>
                        <a:t>Beoordeling effect</a:t>
                      </a:r>
                      <a:endParaRPr lang="nl-NL" dirty="0"/>
                    </a:p>
                  </a:txBody>
                  <a:tcPr/>
                </a:tc>
                <a:tc>
                  <a:txBody>
                    <a:bodyPr/>
                    <a:lstStyle/>
                    <a:p>
                      <a:r>
                        <a:rPr lang="nl-NL" dirty="0" smtClean="0"/>
                        <a:t>Na 24 uur, bij onvoldoende effect</a:t>
                      </a:r>
                      <a:r>
                        <a:rPr lang="nl-NL" baseline="0" dirty="0" smtClean="0"/>
                        <a:t> ophogen in stappen van 25-50%</a:t>
                      </a:r>
                      <a:endParaRPr lang="nl-NL" dirty="0"/>
                    </a:p>
                  </a:txBody>
                  <a:tcPr/>
                </a:tc>
                <a:tc>
                  <a:txBody>
                    <a:bodyPr/>
                    <a:lstStyle/>
                    <a:p>
                      <a:r>
                        <a:rPr lang="nl-NL" dirty="0" smtClean="0"/>
                        <a:t>Na 4 uur, bij onvoldoende effect ophogen in stappen van 25-50%</a:t>
                      </a:r>
                      <a:endParaRPr lang="nl-NL" dirty="0"/>
                    </a:p>
                  </a:txBody>
                  <a:tcPr/>
                </a:tc>
                <a:extLst>
                  <a:ext uri="{0D108BD9-81ED-4DB2-BD59-A6C34878D82A}">
                    <a16:rowId xmlns:a16="http://schemas.microsoft.com/office/drawing/2014/main" val="3432394290"/>
                  </a:ext>
                </a:extLst>
              </a:tr>
              <a:tr h="308065">
                <a:tc>
                  <a:txBody>
                    <a:bodyPr/>
                    <a:lstStyle/>
                    <a:p>
                      <a:r>
                        <a:rPr lang="nl-NL" dirty="0" smtClean="0"/>
                        <a:t>Dosering </a:t>
                      </a:r>
                      <a:r>
                        <a:rPr lang="nl-NL" dirty="0" err="1" smtClean="0"/>
                        <a:t>rescue</a:t>
                      </a:r>
                      <a:r>
                        <a:rPr lang="nl-NL" dirty="0" smtClean="0"/>
                        <a:t> medicatie</a:t>
                      </a:r>
                      <a:endParaRPr lang="nl-NL" dirty="0"/>
                    </a:p>
                  </a:txBody>
                  <a:tcPr/>
                </a:tc>
                <a:tc gridSpan="2">
                  <a:txBody>
                    <a:bodyPr/>
                    <a:lstStyle/>
                    <a:p>
                      <a:r>
                        <a:rPr lang="nl-NL" dirty="0" smtClean="0"/>
                        <a:t>In alle gevallen 1/6</a:t>
                      </a:r>
                      <a:r>
                        <a:rPr lang="nl-NL" baseline="30000" dirty="0" smtClean="0"/>
                        <a:t>e</a:t>
                      </a:r>
                      <a:r>
                        <a:rPr lang="nl-NL" dirty="0" smtClean="0"/>
                        <a:t> dagdosering</a:t>
                      </a:r>
                      <a:endParaRPr lang="nl-NL" dirty="0"/>
                    </a:p>
                  </a:txBody>
                  <a:tcPr/>
                </a:tc>
                <a:tc hMerge="1">
                  <a:txBody>
                    <a:bodyPr/>
                    <a:lstStyle/>
                    <a:p>
                      <a:endParaRPr lang="nl-NL" dirty="0"/>
                    </a:p>
                  </a:txBody>
                  <a:tcPr/>
                </a:tc>
                <a:extLst>
                  <a:ext uri="{0D108BD9-81ED-4DB2-BD59-A6C34878D82A}">
                    <a16:rowId xmlns:a16="http://schemas.microsoft.com/office/drawing/2014/main" val="1991243426"/>
                  </a:ext>
                </a:extLst>
              </a:tr>
            </a:tbl>
          </a:graphicData>
        </a:graphic>
      </p:graphicFrame>
    </p:spTree>
    <p:extLst>
      <p:ext uri="{BB962C8B-B14F-4D97-AF65-F5344CB8AC3E}">
        <p14:creationId xmlns:p14="http://schemas.microsoft.com/office/powerpoint/2010/main" val="3443184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dyspnoe</a:t>
            </a:r>
            <a:endParaRPr lang="nl-NL" dirty="0"/>
          </a:p>
        </p:txBody>
      </p:sp>
      <p:sp>
        <p:nvSpPr>
          <p:cNvPr id="3" name="Tijdelijke aanduiding voor inhoud 2"/>
          <p:cNvSpPr>
            <a:spLocks noGrp="1"/>
          </p:cNvSpPr>
          <p:nvPr>
            <p:ph idx="1"/>
          </p:nvPr>
        </p:nvSpPr>
        <p:spPr/>
        <p:txBody>
          <a:bodyPr>
            <a:normAutofit/>
          </a:bodyPr>
          <a:lstStyle/>
          <a:p>
            <a:r>
              <a:rPr lang="nl-NL" dirty="0" smtClean="0"/>
              <a:t>Onvoldoende effect morfine en bijkomende angst/spanning:</a:t>
            </a:r>
          </a:p>
          <a:p>
            <a:pPr lvl="1"/>
            <a:r>
              <a:rPr lang="nl-NL" dirty="0" smtClean="0"/>
              <a:t>Oxazepam 10 mg 3 </a:t>
            </a:r>
            <a:r>
              <a:rPr lang="nl-NL" dirty="0" err="1" smtClean="0"/>
              <a:t>dd</a:t>
            </a:r>
            <a:r>
              <a:rPr lang="nl-NL" dirty="0" smtClean="0"/>
              <a:t> 1</a:t>
            </a:r>
          </a:p>
          <a:p>
            <a:pPr lvl="1"/>
            <a:r>
              <a:rPr lang="nl-NL" dirty="0" err="1" smtClean="0"/>
              <a:t>Lorazepam</a:t>
            </a:r>
            <a:r>
              <a:rPr lang="nl-NL" dirty="0" smtClean="0"/>
              <a:t> 0,5 mg 2 </a:t>
            </a:r>
            <a:r>
              <a:rPr lang="nl-NL" dirty="0" err="1" smtClean="0"/>
              <a:t>dd</a:t>
            </a:r>
            <a:r>
              <a:rPr lang="nl-NL" dirty="0" smtClean="0"/>
              <a:t> 1</a:t>
            </a:r>
          </a:p>
          <a:p>
            <a:pPr lvl="1"/>
            <a:r>
              <a:rPr lang="nl-NL" dirty="0" err="1" smtClean="0"/>
              <a:t>Midazolam</a:t>
            </a:r>
            <a:r>
              <a:rPr lang="nl-NL" dirty="0" smtClean="0"/>
              <a:t> 10-30 mg/24 uur </a:t>
            </a:r>
            <a:r>
              <a:rPr lang="nl-NL" dirty="0" err="1" smtClean="0"/>
              <a:t>s.c</a:t>
            </a:r>
            <a:r>
              <a:rPr lang="nl-NL" dirty="0" smtClean="0"/>
              <a:t>. bij levensverwachting tot een week</a:t>
            </a:r>
          </a:p>
          <a:p>
            <a:endParaRPr lang="nl-NL" dirty="0"/>
          </a:p>
          <a:p>
            <a:r>
              <a:rPr lang="nl-NL" dirty="0" smtClean="0"/>
              <a:t>Furosemide bij hartfalen zo lang mogelijk doorgeven, evt. substitueren naar </a:t>
            </a:r>
            <a:r>
              <a:rPr lang="nl-NL" dirty="0" err="1" smtClean="0"/>
              <a:t>s.c</a:t>
            </a:r>
            <a:r>
              <a:rPr lang="nl-NL" dirty="0" smtClean="0"/>
              <a:t>.</a:t>
            </a:r>
          </a:p>
          <a:p>
            <a:r>
              <a:rPr lang="nl-NL" dirty="0" err="1" smtClean="0"/>
              <a:t>Corticosteroiden</a:t>
            </a:r>
            <a:r>
              <a:rPr lang="nl-NL" dirty="0" smtClean="0"/>
              <a:t> bij COPD zo lang mogelijk doorgeven, evt. substitueren naar </a:t>
            </a:r>
            <a:r>
              <a:rPr lang="nl-NL" dirty="0" err="1" smtClean="0"/>
              <a:t>s.c</a:t>
            </a:r>
            <a:r>
              <a:rPr lang="nl-NL" dirty="0" smtClean="0"/>
              <a:t>.</a:t>
            </a:r>
          </a:p>
          <a:p>
            <a:endParaRPr lang="nl-NL" dirty="0"/>
          </a:p>
        </p:txBody>
      </p:sp>
    </p:spTree>
    <p:extLst>
      <p:ext uri="{BB962C8B-B14F-4D97-AF65-F5344CB8AC3E}">
        <p14:creationId xmlns:p14="http://schemas.microsoft.com/office/powerpoint/2010/main" val="395067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Misselijkheid/braken </a:t>
            </a:r>
            <a:endParaRPr lang="nl-NL" dirty="0"/>
          </a:p>
        </p:txBody>
      </p:sp>
      <p:sp>
        <p:nvSpPr>
          <p:cNvPr id="3" name="Tijdelijke aanduiding voor inhoud 2"/>
          <p:cNvSpPr>
            <a:spLocks noGrp="1"/>
          </p:cNvSpPr>
          <p:nvPr>
            <p:ph idx="1"/>
          </p:nvPr>
        </p:nvSpPr>
        <p:spPr>
          <a:xfrm>
            <a:off x="677334" y="1762539"/>
            <a:ext cx="9593101" cy="4610127"/>
          </a:xfrm>
        </p:spPr>
        <p:txBody>
          <a:bodyPr>
            <a:normAutofit fontScale="77500" lnSpcReduction="20000"/>
          </a:bodyPr>
          <a:lstStyle/>
          <a:p>
            <a:r>
              <a:rPr lang="nl-NL" sz="2000" dirty="0" smtClean="0"/>
              <a:t>Metoclopramide 3 </a:t>
            </a:r>
            <a:r>
              <a:rPr lang="nl-NL" sz="2000" dirty="0" err="1" smtClean="0"/>
              <a:t>dd</a:t>
            </a:r>
            <a:r>
              <a:rPr lang="nl-NL" sz="2000" dirty="0" smtClean="0"/>
              <a:t> 10 mg, (40-100 mg per dag </a:t>
            </a:r>
            <a:r>
              <a:rPr lang="nl-NL" sz="2000" dirty="0" err="1" smtClean="0"/>
              <a:t>s.c</a:t>
            </a:r>
            <a:r>
              <a:rPr lang="nl-NL" sz="2000" dirty="0" smtClean="0"/>
              <a:t>., po, i.v. of </a:t>
            </a:r>
            <a:r>
              <a:rPr lang="nl-NL" sz="2000" dirty="0" err="1" smtClean="0"/>
              <a:t>supp</a:t>
            </a:r>
            <a:r>
              <a:rPr lang="nl-NL" sz="2000" dirty="0" smtClean="0"/>
              <a:t>)</a:t>
            </a:r>
          </a:p>
          <a:p>
            <a:r>
              <a:rPr lang="nl-NL" sz="2000" dirty="0" smtClean="0"/>
              <a:t>Domperidon 3-4 </a:t>
            </a:r>
            <a:r>
              <a:rPr lang="nl-NL" sz="2000" dirty="0" err="1" smtClean="0"/>
              <a:t>dd</a:t>
            </a:r>
            <a:r>
              <a:rPr lang="nl-NL" sz="2000" dirty="0" smtClean="0"/>
              <a:t> 10-20 mg, 3-4 </a:t>
            </a:r>
            <a:r>
              <a:rPr lang="nl-NL" sz="2000" dirty="0" err="1" smtClean="0"/>
              <a:t>dd</a:t>
            </a:r>
            <a:r>
              <a:rPr lang="nl-NL" sz="2000" dirty="0" smtClean="0"/>
              <a:t> 60-120 mg </a:t>
            </a:r>
            <a:r>
              <a:rPr lang="nl-NL" sz="2000" dirty="0" err="1" smtClean="0"/>
              <a:t>supp</a:t>
            </a:r>
            <a:endParaRPr lang="nl-NL" sz="2000" dirty="0" smtClean="0"/>
          </a:p>
          <a:p>
            <a:endParaRPr lang="nl-NL" sz="2000" dirty="0" smtClean="0"/>
          </a:p>
          <a:p>
            <a:r>
              <a:rPr lang="nl-NL" sz="2000" dirty="0" err="1" smtClean="0"/>
              <a:t>Haldol</a:t>
            </a:r>
            <a:r>
              <a:rPr lang="nl-NL" sz="2000" dirty="0" smtClean="0"/>
              <a:t>: als tweede keuze of bij bijkomende hallucinatie/delier</a:t>
            </a:r>
          </a:p>
          <a:p>
            <a:pPr lvl="1"/>
            <a:r>
              <a:rPr lang="nl-NL" sz="2000" dirty="0" smtClean="0"/>
              <a:t>2 </a:t>
            </a:r>
            <a:r>
              <a:rPr lang="nl-NL" sz="2000" dirty="0" err="1" smtClean="0"/>
              <a:t>dd</a:t>
            </a:r>
            <a:r>
              <a:rPr lang="nl-NL" sz="2000" dirty="0" smtClean="0"/>
              <a:t> 1-2 mg po/buccaal</a:t>
            </a:r>
          </a:p>
          <a:p>
            <a:pPr lvl="1"/>
            <a:r>
              <a:rPr lang="nl-NL" sz="2000" dirty="0" smtClean="0"/>
              <a:t>2 </a:t>
            </a:r>
            <a:r>
              <a:rPr lang="nl-NL" sz="2000" dirty="0" err="1" smtClean="0"/>
              <a:t>dd</a:t>
            </a:r>
            <a:r>
              <a:rPr lang="nl-NL" sz="2000" dirty="0" smtClean="0"/>
              <a:t> 0,5-1 mg </a:t>
            </a:r>
            <a:r>
              <a:rPr lang="nl-NL" sz="2000" dirty="0" err="1" smtClean="0"/>
              <a:t>s.c</a:t>
            </a:r>
            <a:r>
              <a:rPr lang="nl-NL" sz="2000" dirty="0" smtClean="0"/>
              <a:t>.</a:t>
            </a:r>
          </a:p>
          <a:p>
            <a:pPr lvl="1"/>
            <a:r>
              <a:rPr lang="nl-NL" sz="2000" dirty="0" smtClean="0"/>
              <a:t>1-2 mg/24 uur</a:t>
            </a:r>
          </a:p>
          <a:p>
            <a:endParaRPr lang="nl-NL" sz="2000" dirty="0" smtClean="0"/>
          </a:p>
          <a:p>
            <a:r>
              <a:rPr lang="nl-NL" sz="2000" dirty="0" smtClean="0"/>
              <a:t>Dexamethason: 1 </a:t>
            </a:r>
            <a:r>
              <a:rPr lang="nl-NL" sz="2000" dirty="0" err="1" smtClean="0"/>
              <a:t>dd</a:t>
            </a:r>
            <a:r>
              <a:rPr lang="nl-NL" sz="2000" dirty="0" smtClean="0"/>
              <a:t> 4-8 mg po, </a:t>
            </a:r>
            <a:r>
              <a:rPr lang="nl-NL" sz="2000" dirty="0" err="1" smtClean="0"/>
              <a:t>sc</a:t>
            </a:r>
            <a:r>
              <a:rPr lang="nl-NL" sz="2000" dirty="0" smtClean="0"/>
              <a:t> bij hersenmetastasen (of misselijkheid bij chemotherapie)</a:t>
            </a:r>
          </a:p>
          <a:p>
            <a:endParaRPr lang="nl-NL" sz="2000" dirty="0" smtClean="0"/>
          </a:p>
          <a:p>
            <a:r>
              <a:rPr lang="nl-NL" sz="2000" dirty="0" err="1" smtClean="0"/>
              <a:t>Levopromazine</a:t>
            </a:r>
            <a:r>
              <a:rPr lang="nl-NL" sz="2000" dirty="0" smtClean="0"/>
              <a:t>: </a:t>
            </a:r>
          </a:p>
          <a:p>
            <a:pPr lvl="1"/>
            <a:r>
              <a:rPr lang="nl-NL" sz="2000" dirty="0" smtClean="0"/>
              <a:t>1 </a:t>
            </a:r>
            <a:r>
              <a:rPr lang="nl-NL" sz="2000" dirty="0" err="1"/>
              <a:t>dd</a:t>
            </a:r>
            <a:r>
              <a:rPr lang="nl-NL" sz="2000" dirty="0"/>
              <a:t> 6,25-12,5 mg p.o. </a:t>
            </a:r>
            <a:r>
              <a:rPr lang="nl-NL" sz="2000" dirty="0" err="1"/>
              <a:t>a.n</a:t>
            </a:r>
            <a:r>
              <a:rPr lang="nl-NL" sz="2000" dirty="0"/>
              <a:t>. </a:t>
            </a:r>
            <a:endParaRPr lang="nl-NL" sz="2000" dirty="0" smtClean="0"/>
          </a:p>
          <a:p>
            <a:pPr lvl="1"/>
            <a:r>
              <a:rPr lang="nl-NL" sz="2000" dirty="0" smtClean="0"/>
              <a:t>3,12-6,25  </a:t>
            </a:r>
            <a:r>
              <a:rPr lang="nl-NL" sz="2000" dirty="0"/>
              <a:t>mg </a:t>
            </a:r>
            <a:r>
              <a:rPr lang="nl-NL" sz="2000" dirty="0" err="1"/>
              <a:t>s.c</a:t>
            </a:r>
            <a:r>
              <a:rPr lang="nl-NL" sz="2000" dirty="0"/>
              <a:t>. (als bolus of als continue infusie</a:t>
            </a:r>
            <a:r>
              <a:rPr lang="nl-NL" sz="2000" dirty="0" smtClean="0"/>
              <a:t>) (spuit moet beschermd worden tegen licht</a:t>
            </a:r>
            <a:r>
              <a:rPr lang="nl-NL" dirty="0" smtClean="0"/>
              <a:t>)</a:t>
            </a:r>
            <a:r>
              <a:rPr lang="nl-NL" dirty="0"/>
              <a:t/>
            </a:r>
            <a:br>
              <a:rPr lang="nl-NL" dirty="0"/>
            </a:br>
            <a:endParaRPr lang="nl-NL" dirty="0" smtClean="0"/>
          </a:p>
          <a:p>
            <a:endParaRPr lang="nl-NL" dirty="0"/>
          </a:p>
          <a:p>
            <a:endParaRPr lang="nl-NL" dirty="0" smtClean="0"/>
          </a:p>
          <a:p>
            <a:endParaRPr lang="nl-NL" dirty="0"/>
          </a:p>
          <a:p>
            <a:endParaRPr lang="nl-NL" dirty="0"/>
          </a:p>
        </p:txBody>
      </p:sp>
    </p:spTree>
    <p:extLst>
      <p:ext uri="{BB962C8B-B14F-4D97-AF65-F5344CB8AC3E}">
        <p14:creationId xmlns:p14="http://schemas.microsoft.com/office/powerpoint/2010/main" val="2833945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Ileus: braken/buikpijn</a:t>
            </a:r>
            <a:endParaRPr lang="nl-NL" dirty="0"/>
          </a:p>
        </p:txBody>
      </p:sp>
      <p:sp>
        <p:nvSpPr>
          <p:cNvPr id="3" name="Tijdelijke aanduiding voor inhoud 2"/>
          <p:cNvSpPr>
            <a:spLocks noGrp="1"/>
          </p:cNvSpPr>
          <p:nvPr>
            <p:ph idx="1"/>
          </p:nvPr>
        </p:nvSpPr>
        <p:spPr/>
        <p:txBody>
          <a:bodyPr/>
          <a:lstStyle/>
          <a:p>
            <a:r>
              <a:rPr lang="nl-NL" dirty="0" err="1"/>
              <a:t>pantoprazol</a:t>
            </a:r>
            <a:r>
              <a:rPr lang="nl-NL" dirty="0"/>
              <a:t> (1dd 40 mg i.v. of </a:t>
            </a:r>
            <a:r>
              <a:rPr lang="nl-NL" dirty="0" err="1"/>
              <a:t>s.c</a:t>
            </a:r>
            <a:r>
              <a:rPr lang="nl-NL" dirty="0"/>
              <a:t>.) </a:t>
            </a:r>
            <a:r>
              <a:rPr lang="nl-NL" dirty="0" err="1" smtClean="0"/>
              <a:t>icm</a:t>
            </a:r>
            <a:r>
              <a:rPr lang="nl-NL" dirty="0" smtClean="0"/>
              <a:t> een </a:t>
            </a:r>
            <a:r>
              <a:rPr lang="nl-NL" dirty="0"/>
              <a:t>ander anti-emeticum (</a:t>
            </a:r>
            <a:r>
              <a:rPr lang="nl-NL" dirty="0" err="1"/>
              <a:t>octreotide</a:t>
            </a:r>
            <a:r>
              <a:rPr lang="nl-NL" dirty="0"/>
              <a:t>/</a:t>
            </a:r>
            <a:r>
              <a:rPr lang="nl-NL" dirty="0" err="1"/>
              <a:t>lanreotide</a:t>
            </a:r>
            <a:r>
              <a:rPr lang="nl-NL" dirty="0"/>
              <a:t>, </a:t>
            </a:r>
            <a:r>
              <a:rPr lang="nl-NL" dirty="0" smtClean="0"/>
              <a:t>evt. dexamethason</a:t>
            </a:r>
            <a:r>
              <a:rPr lang="nl-NL" dirty="0"/>
              <a:t>, metoclopramide of haloperidol</a:t>
            </a:r>
            <a:r>
              <a:rPr lang="nl-NL" dirty="0" smtClean="0"/>
              <a:t>).</a:t>
            </a:r>
          </a:p>
          <a:p>
            <a:r>
              <a:rPr lang="nl-NL" dirty="0" err="1"/>
              <a:t>octreotide</a:t>
            </a:r>
            <a:r>
              <a:rPr lang="nl-NL" dirty="0"/>
              <a:t> 3dd 200µg of 600 µg/24 uur continu, </a:t>
            </a:r>
            <a:r>
              <a:rPr lang="nl-NL" dirty="0" err="1"/>
              <a:t>s.c</a:t>
            </a:r>
            <a:r>
              <a:rPr lang="nl-NL" dirty="0"/>
              <a:t>. of i.v</a:t>
            </a:r>
            <a:r>
              <a:rPr lang="nl-NL" dirty="0" smtClean="0"/>
              <a:t>. als alternatief voor een maaghevel</a:t>
            </a:r>
          </a:p>
          <a:p>
            <a:r>
              <a:rPr lang="nl-NL" dirty="0" smtClean="0"/>
              <a:t>Staak </a:t>
            </a:r>
            <a:r>
              <a:rPr lang="nl-NL" dirty="0"/>
              <a:t>de behandeling met </a:t>
            </a:r>
            <a:r>
              <a:rPr lang="nl-NL" dirty="0" err="1"/>
              <a:t>octreotide</a:t>
            </a:r>
            <a:r>
              <a:rPr lang="nl-NL" dirty="0"/>
              <a:t> wanneer er na 3 dagen geen effect op het braken is en overweeg alsnog het inbrengen van een </a:t>
            </a:r>
            <a:r>
              <a:rPr lang="nl-NL" dirty="0" smtClean="0"/>
              <a:t>maaghevel</a:t>
            </a:r>
          </a:p>
          <a:p>
            <a:endParaRPr lang="nl-NL" dirty="0"/>
          </a:p>
          <a:p>
            <a:r>
              <a:rPr lang="nl-NL" dirty="0"/>
              <a:t>Overweeg om bij effect van </a:t>
            </a:r>
            <a:r>
              <a:rPr lang="nl-NL" dirty="0" err="1"/>
              <a:t>octreotide</a:t>
            </a:r>
            <a:r>
              <a:rPr lang="nl-NL" dirty="0"/>
              <a:t> te switchen naar </a:t>
            </a:r>
            <a:r>
              <a:rPr lang="nl-NL" dirty="0" err="1"/>
              <a:t>lanreotide</a:t>
            </a:r>
            <a:r>
              <a:rPr lang="nl-NL" dirty="0"/>
              <a:t> 30 mg 1x/2 weken intramusculair</a:t>
            </a:r>
          </a:p>
          <a:p>
            <a:endParaRPr lang="nl-NL" dirty="0"/>
          </a:p>
          <a:p>
            <a:endParaRPr lang="nl-NL" dirty="0" smtClean="0"/>
          </a:p>
          <a:p>
            <a:endParaRPr lang="nl-NL" dirty="0"/>
          </a:p>
          <a:p>
            <a:endParaRPr lang="nl-NL" dirty="0"/>
          </a:p>
        </p:txBody>
      </p:sp>
    </p:spTree>
    <p:extLst>
      <p:ext uri="{BB962C8B-B14F-4D97-AF65-F5344CB8AC3E}">
        <p14:creationId xmlns:p14="http://schemas.microsoft.com/office/powerpoint/2010/main" val="3254633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Ileus: braken/buikpijn</a:t>
            </a:r>
            <a:endParaRPr lang="nl-NL" dirty="0"/>
          </a:p>
        </p:txBody>
      </p:sp>
      <p:sp>
        <p:nvSpPr>
          <p:cNvPr id="3" name="Tijdelijke aanduiding voor inhoud 2"/>
          <p:cNvSpPr>
            <a:spLocks noGrp="1"/>
          </p:cNvSpPr>
          <p:nvPr>
            <p:ph idx="1"/>
          </p:nvPr>
        </p:nvSpPr>
        <p:spPr>
          <a:xfrm>
            <a:off x="677334" y="1815549"/>
            <a:ext cx="9049762" cy="4225814"/>
          </a:xfrm>
        </p:spPr>
        <p:txBody>
          <a:bodyPr>
            <a:normAutofit/>
          </a:bodyPr>
          <a:lstStyle/>
          <a:p>
            <a:pPr marL="0" indent="0">
              <a:buNone/>
            </a:pPr>
            <a:r>
              <a:rPr lang="nl-NL" dirty="0" smtClean="0"/>
              <a:t>Alternatief </a:t>
            </a:r>
            <a:r>
              <a:rPr lang="nl-NL" dirty="0" err="1" smtClean="0"/>
              <a:t>octreotide</a:t>
            </a:r>
            <a:r>
              <a:rPr lang="nl-NL" dirty="0" smtClean="0"/>
              <a:t>:</a:t>
            </a:r>
          </a:p>
          <a:p>
            <a:r>
              <a:rPr lang="nl-NL" dirty="0" err="1" smtClean="0"/>
              <a:t>Scopolaminebutyl</a:t>
            </a:r>
            <a:r>
              <a:rPr lang="nl-NL" dirty="0" smtClean="0"/>
              <a:t> 60 mg/ 24 uur of 4 </a:t>
            </a:r>
            <a:r>
              <a:rPr lang="nl-NL" dirty="0" err="1" smtClean="0"/>
              <a:t>dd</a:t>
            </a:r>
            <a:r>
              <a:rPr lang="nl-NL" dirty="0" smtClean="0"/>
              <a:t> 15 mg </a:t>
            </a:r>
            <a:r>
              <a:rPr lang="nl-NL" dirty="0" err="1" smtClean="0"/>
              <a:t>s.c</a:t>
            </a:r>
            <a:r>
              <a:rPr lang="nl-NL" dirty="0" smtClean="0"/>
              <a:t>.</a:t>
            </a:r>
          </a:p>
          <a:p>
            <a:pPr lvl="1"/>
            <a:r>
              <a:rPr lang="nl-NL" dirty="0" smtClean="0"/>
              <a:t>(evt. ophogen tot 120 mg/24uur)</a:t>
            </a:r>
          </a:p>
          <a:p>
            <a:r>
              <a:rPr lang="nl-NL" dirty="0" smtClean="0"/>
              <a:t>Bij braken door obstructie of peritonitis </a:t>
            </a:r>
            <a:r>
              <a:rPr lang="nl-NL" dirty="0" err="1" smtClean="0"/>
              <a:t>carcinomatosa</a:t>
            </a:r>
            <a:r>
              <a:rPr lang="nl-NL" dirty="0" smtClean="0"/>
              <a:t> en bijkomend:</a:t>
            </a:r>
          </a:p>
          <a:p>
            <a:pPr lvl="1"/>
            <a:r>
              <a:rPr lang="nl-NL" dirty="0" smtClean="0"/>
              <a:t>Krampende buikpijn en/of</a:t>
            </a:r>
          </a:p>
          <a:p>
            <a:pPr lvl="1"/>
            <a:r>
              <a:rPr lang="nl-NL" dirty="0" smtClean="0"/>
              <a:t>Kosten </a:t>
            </a:r>
            <a:r>
              <a:rPr lang="nl-NL" dirty="0" err="1" smtClean="0"/>
              <a:t>octreotide</a:t>
            </a:r>
            <a:r>
              <a:rPr lang="nl-NL" dirty="0" smtClean="0"/>
              <a:t> zijn een probleem</a:t>
            </a:r>
          </a:p>
          <a:p>
            <a:pPr lvl="1"/>
            <a:r>
              <a:rPr lang="nl-NL" dirty="0" err="1" smtClean="0"/>
              <a:t>Octreotide</a:t>
            </a:r>
            <a:r>
              <a:rPr lang="nl-NL" dirty="0" smtClean="0"/>
              <a:t> niet leverbaar</a:t>
            </a:r>
          </a:p>
          <a:p>
            <a:endParaRPr lang="nl-NL" dirty="0"/>
          </a:p>
          <a:p>
            <a:endParaRPr lang="nl-NL" dirty="0"/>
          </a:p>
        </p:txBody>
      </p:sp>
    </p:spTree>
    <p:extLst>
      <p:ext uri="{BB962C8B-B14F-4D97-AF65-F5344CB8AC3E}">
        <p14:creationId xmlns:p14="http://schemas.microsoft.com/office/powerpoint/2010/main" val="1258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Terminale onrust</a:t>
            </a:r>
            <a:endParaRPr lang="nl-NL" dirty="0"/>
          </a:p>
        </p:txBody>
      </p:sp>
      <p:sp>
        <p:nvSpPr>
          <p:cNvPr id="3" name="Tijdelijke aanduiding voor inhoud 2"/>
          <p:cNvSpPr>
            <a:spLocks noGrp="1"/>
          </p:cNvSpPr>
          <p:nvPr>
            <p:ph idx="1"/>
          </p:nvPr>
        </p:nvSpPr>
        <p:spPr/>
        <p:txBody>
          <a:bodyPr/>
          <a:lstStyle/>
          <a:p>
            <a:r>
              <a:rPr lang="nl-NL" dirty="0" smtClean="0"/>
              <a:t>Sluit urineretentie en defecatiedrang uit!</a:t>
            </a:r>
          </a:p>
          <a:p>
            <a:r>
              <a:rPr lang="nl-NL" dirty="0" smtClean="0"/>
              <a:t>Indien </a:t>
            </a:r>
            <a:r>
              <a:rPr lang="nl-NL" dirty="0" err="1" smtClean="0"/>
              <a:t>opioïd</a:t>
            </a:r>
            <a:r>
              <a:rPr lang="nl-NL" dirty="0" smtClean="0"/>
              <a:t> gebruik een rol speelt, overweeg deze te verlagen of te roteren</a:t>
            </a:r>
          </a:p>
          <a:p>
            <a:r>
              <a:rPr lang="nl-NL" dirty="0" smtClean="0"/>
              <a:t>Geef </a:t>
            </a:r>
            <a:r>
              <a:rPr lang="nl-NL" dirty="0"/>
              <a:t>zo nodig haloperidol 1-3 </a:t>
            </a:r>
            <a:r>
              <a:rPr lang="nl-NL" dirty="0" err="1"/>
              <a:t>dd</a:t>
            </a:r>
            <a:r>
              <a:rPr lang="nl-NL" dirty="0"/>
              <a:t> 0,5-1 mg buccaal (in wangzak) of </a:t>
            </a:r>
            <a:r>
              <a:rPr lang="nl-NL" dirty="0" err="1"/>
              <a:t>s.c</a:t>
            </a:r>
            <a:r>
              <a:rPr lang="nl-NL" dirty="0"/>
              <a:t>. </a:t>
            </a:r>
            <a:endParaRPr lang="nl-NL" dirty="0" smtClean="0"/>
          </a:p>
          <a:p>
            <a:endParaRPr lang="nl-NL" dirty="0" smtClean="0"/>
          </a:p>
          <a:p>
            <a:r>
              <a:rPr lang="nl-NL" dirty="0" smtClean="0"/>
              <a:t>De </a:t>
            </a:r>
            <a:r>
              <a:rPr lang="nl-NL" dirty="0"/>
              <a:t>kans op onvoldoende effect is echter groot; refractaire terminale onrust is een veel voorkomende indicatie voor palliatieve sedatie</a:t>
            </a:r>
          </a:p>
        </p:txBody>
      </p:sp>
    </p:spTree>
    <p:extLst>
      <p:ext uri="{BB962C8B-B14F-4D97-AF65-F5344CB8AC3E}">
        <p14:creationId xmlns:p14="http://schemas.microsoft.com/office/powerpoint/2010/main" val="481670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Angst</a:t>
            </a:r>
            <a:endParaRPr lang="nl-NL" dirty="0"/>
          </a:p>
        </p:txBody>
      </p:sp>
      <p:sp>
        <p:nvSpPr>
          <p:cNvPr id="3" name="Tijdelijke aanduiding voor inhoud 2"/>
          <p:cNvSpPr>
            <a:spLocks noGrp="1"/>
          </p:cNvSpPr>
          <p:nvPr>
            <p:ph idx="1"/>
          </p:nvPr>
        </p:nvSpPr>
        <p:spPr/>
        <p:txBody>
          <a:bodyPr/>
          <a:lstStyle/>
          <a:p>
            <a:r>
              <a:rPr lang="nl-NL" dirty="0" smtClean="0"/>
              <a:t>Kan het gevolg zijn van het starten van </a:t>
            </a:r>
            <a:r>
              <a:rPr lang="nl-NL" dirty="0" err="1" smtClean="0"/>
              <a:t>corticosteroiden</a:t>
            </a:r>
            <a:r>
              <a:rPr lang="nl-NL" dirty="0" smtClean="0"/>
              <a:t> of anti-emetica!</a:t>
            </a:r>
          </a:p>
          <a:p>
            <a:r>
              <a:rPr lang="nl-NL" dirty="0" smtClean="0"/>
              <a:t>Behandeling met benzodiazepines</a:t>
            </a:r>
          </a:p>
          <a:p>
            <a:pPr lvl="1"/>
            <a:r>
              <a:rPr lang="nl-NL" dirty="0" smtClean="0"/>
              <a:t>Oxazepam 3 </a:t>
            </a:r>
            <a:r>
              <a:rPr lang="nl-NL" dirty="0" err="1" smtClean="0"/>
              <a:t>dd</a:t>
            </a:r>
            <a:r>
              <a:rPr lang="nl-NL" dirty="0" smtClean="0"/>
              <a:t> 10 mg</a:t>
            </a:r>
          </a:p>
          <a:p>
            <a:pPr lvl="1"/>
            <a:r>
              <a:rPr lang="nl-NL" dirty="0" err="1" smtClean="0"/>
              <a:t>Lorazepam</a:t>
            </a:r>
            <a:r>
              <a:rPr lang="nl-NL" dirty="0" smtClean="0"/>
              <a:t> 2 </a:t>
            </a:r>
            <a:r>
              <a:rPr lang="nl-NL" dirty="0" err="1" smtClean="0"/>
              <a:t>dd</a:t>
            </a:r>
            <a:r>
              <a:rPr lang="nl-NL" dirty="0" smtClean="0"/>
              <a:t> 0,5 mg</a:t>
            </a:r>
          </a:p>
          <a:p>
            <a:pPr lvl="1"/>
            <a:r>
              <a:rPr lang="nl-NL" dirty="0" err="1" smtClean="0"/>
              <a:t>Midazolam</a:t>
            </a:r>
            <a:r>
              <a:rPr lang="nl-NL" dirty="0" smtClean="0"/>
              <a:t> 5 mg </a:t>
            </a:r>
            <a:r>
              <a:rPr lang="nl-NL" dirty="0" err="1" smtClean="0"/>
              <a:t>z.n</a:t>
            </a:r>
            <a:r>
              <a:rPr lang="nl-NL" dirty="0" smtClean="0"/>
              <a:t>. </a:t>
            </a:r>
            <a:r>
              <a:rPr lang="nl-NL" dirty="0" err="1" smtClean="0"/>
              <a:t>s.c</a:t>
            </a:r>
            <a:r>
              <a:rPr lang="nl-NL" dirty="0" smtClean="0"/>
              <a:t>.</a:t>
            </a:r>
            <a:endParaRPr lang="nl-NL" dirty="0"/>
          </a:p>
        </p:txBody>
      </p:sp>
    </p:spTree>
    <p:extLst>
      <p:ext uri="{BB962C8B-B14F-4D97-AF65-F5344CB8AC3E}">
        <p14:creationId xmlns:p14="http://schemas.microsoft.com/office/powerpoint/2010/main" val="3937879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normAutofit/>
          </a:bodyPr>
          <a:lstStyle/>
          <a:p>
            <a:r>
              <a:rPr lang="nl-NL" dirty="0" smtClean="0"/>
              <a:t>Leerdoelen</a:t>
            </a:r>
          </a:p>
          <a:p>
            <a:r>
              <a:rPr lang="nl-NL" dirty="0" smtClean="0"/>
              <a:t>Inleiding palliatief/terminale zorg</a:t>
            </a:r>
          </a:p>
          <a:p>
            <a:r>
              <a:rPr lang="nl-NL" dirty="0" smtClean="0"/>
              <a:t>Medicamenteuze behandeling meest voorkomende symptomen stervensfase</a:t>
            </a:r>
          </a:p>
          <a:p>
            <a:r>
              <a:rPr lang="nl-NL" dirty="0" smtClean="0"/>
              <a:t>Medicamenteuze interventies bij ileus</a:t>
            </a:r>
          </a:p>
          <a:p>
            <a:r>
              <a:rPr lang="nl-NL" dirty="0" smtClean="0"/>
              <a:t>Palliatieve sedatie</a:t>
            </a:r>
          </a:p>
          <a:p>
            <a:r>
              <a:rPr lang="nl-NL" dirty="0" smtClean="0"/>
              <a:t>Voorstel wijziging formularium</a:t>
            </a:r>
          </a:p>
          <a:p>
            <a:r>
              <a:rPr lang="nl-NL" dirty="0" smtClean="0"/>
              <a:t>Bronnen</a:t>
            </a:r>
            <a:endParaRPr lang="nl-NL" dirty="0"/>
          </a:p>
        </p:txBody>
      </p:sp>
    </p:spTree>
    <p:extLst>
      <p:ext uri="{BB962C8B-B14F-4D97-AF65-F5344CB8AC3E}">
        <p14:creationId xmlns:p14="http://schemas.microsoft.com/office/powerpoint/2010/main" val="3417448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Vermoeidheid</a:t>
            </a:r>
            <a:endParaRPr lang="nl-NL" dirty="0"/>
          </a:p>
        </p:txBody>
      </p:sp>
      <p:sp>
        <p:nvSpPr>
          <p:cNvPr id="3" name="Tijdelijke aanduiding voor inhoud 2"/>
          <p:cNvSpPr>
            <a:spLocks noGrp="1"/>
          </p:cNvSpPr>
          <p:nvPr>
            <p:ph idx="1"/>
          </p:nvPr>
        </p:nvSpPr>
        <p:spPr/>
        <p:txBody>
          <a:bodyPr/>
          <a:lstStyle/>
          <a:p>
            <a:r>
              <a:rPr lang="nl-NL" dirty="0" smtClean="0"/>
              <a:t>Niet of nauwelijks behandelbaar</a:t>
            </a:r>
          </a:p>
          <a:p>
            <a:r>
              <a:rPr lang="nl-NL" dirty="0" smtClean="0"/>
              <a:t>Intermitterend sederen kan vermoeidheid draaglijker maken</a:t>
            </a:r>
          </a:p>
          <a:p>
            <a:pPr lvl="1"/>
            <a:r>
              <a:rPr lang="nl-NL" dirty="0" smtClean="0"/>
              <a:t>Start </a:t>
            </a:r>
            <a:r>
              <a:rPr lang="nl-NL" dirty="0" err="1" smtClean="0"/>
              <a:t>midazolam</a:t>
            </a:r>
            <a:r>
              <a:rPr lang="nl-NL" dirty="0" smtClean="0"/>
              <a:t> 10 mg bolus, daarna 1,5-2,5 mg/uur tot 1 uur voor gewenste tijdstip van ontwaken</a:t>
            </a:r>
          </a:p>
          <a:p>
            <a:endParaRPr lang="nl-NL" dirty="0"/>
          </a:p>
          <a:p>
            <a:r>
              <a:rPr lang="nl-NL" dirty="0" smtClean="0"/>
              <a:t>Kan een refractair symptoom zijn en reden tot palliatieve sedatie</a:t>
            </a:r>
            <a:endParaRPr lang="nl-NL" dirty="0"/>
          </a:p>
        </p:txBody>
      </p:sp>
    </p:spTree>
    <p:extLst>
      <p:ext uri="{BB962C8B-B14F-4D97-AF65-F5344CB8AC3E}">
        <p14:creationId xmlns:p14="http://schemas.microsoft.com/office/powerpoint/2010/main" val="2112657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Palliatieve sedatie</a:t>
            </a:r>
            <a:endParaRPr lang="nl-NL"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2592045141"/>
              </p:ext>
            </p:extLst>
          </p:nvPr>
        </p:nvGraphicFramePr>
        <p:xfrm>
          <a:off x="677863" y="2160588"/>
          <a:ext cx="8596315" cy="4302760"/>
        </p:xfrm>
        <a:graphic>
          <a:graphicData uri="http://schemas.openxmlformats.org/drawingml/2006/table">
            <a:tbl>
              <a:tblPr firstRow="1" bandRow="1">
                <a:tableStyleId>{5C22544A-7EE6-4342-B048-85BDC9FD1C3A}</a:tableStyleId>
              </a:tblPr>
              <a:tblGrid>
                <a:gridCol w="1719263">
                  <a:extLst>
                    <a:ext uri="{9D8B030D-6E8A-4147-A177-3AD203B41FA5}">
                      <a16:colId xmlns:a16="http://schemas.microsoft.com/office/drawing/2014/main" val="3836983948"/>
                    </a:ext>
                  </a:extLst>
                </a:gridCol>
                <a:gridCol w="1719263">
                  <a:extLst>
                    <a:ext uri="{9D8B030D-6E8A-4147-A177-3AD203B41FA5}">
                      <a16:colId xmlns:a16="http://schemas.microsoft.com/office/drawing/2014/main" val="2689619525"/>
                    </a:ext>
                  </a:extLst>
                </a:gridCol>
                <a:gridCol w="1719263">
                  <a:extLst>
                    <a:ext uri="{9D8B030D-6E8A-4147-A177-3AD203B41FA5}">
                      <a16:colId xmlns:a16="http://schemas.microsoft.com/office/drawing/2014/main" val="1793566052"/>
                    </a:ext>
                  </a:extLst>
                </a:gridCol>
                <a:gridCol w="1719263">
                  <a:extLst>
                    <a:ext uri="{9D8B030D-6E8A-4147-A177-3AD203B41FA5}">
                      <a16:colId xmlns:a16="http://schemas.microsoft.com/office/drawing/2014/main" val="487218977"/>
                    </a:ext>
                  </a:extLst>
                </a:gridCol>
                <a:gridCol w="1719263">
                  <a:extLst>
                    <a:ext uri="{9D8B030D-6E8A-4147-A177-3AD203B41FA5}">
                      <a16:colId xmlns:a16="http://schemas.microsoft.com/office/drawing/2014/main" val="2501957389"/>
                    </a:ext>
                  </a:extLst>
                </a:gridCol>
              </a:tblGrid>
              <a:tr h="370840">
                <a:tc>
                  <a:txBody>
                    <a:bodyPr/>
                    <a:lstStyle/>
                    <a:p>
                      <a:endParaRPr lang="nl-NL" dirty="0"/>
                    </a:p>
                  </a:txBody>
                  <a:tcPr marL="74751" marR="74751"/>
                </a:tc>
                <a:tc>
                  <a:txBody>
                    <a:bodyPr/>
                    <a:lstStyle/>
                    <a:p>
                      <a:r>
                        <a:rPr lang="nl-NL" dirty="0" smtClean="0"/>
                        <a:t>bolus</a:t>
                      </a:r>
                      <a:endParaRPr lang="nl-NL" dirty="0"/>
                    </a:p>
                  </a:txBody>
                  <a:tcPr marL="74751" marR="74751"/>
                </a:tc>
                <a:tc>
                  <a:txBody>
                    <a:bodyPr/>
                    <a:lstStyle/>
                    <a:p>
                      <a:r>
                        <a:rPr lang="nl-NL" dirty="0" smtClean="0"/>
                        <a:t>onderhoudsdosering</a:t>
                      </a:r>
                      <a:endParaRPr lang="nl-NL" dirty="0"/>
                    </a:p>
                  </a:txBody>
                  <a:tcPr marL="74751" marR="74751"/>
                </a:tc>
                <a:tc>
                  <a:txBody>
                    <a:bodyPr/>
                    <a:lstStyle/>
                    <a:p>
                      <a:r>
                        <a:rPr lang="nl-NL" dirty="0" smtClean="0"/>
                        <a:t>Onvoldoende comfort</a:t>
                      </a:r>
                      <a:endParaRPr lang="nl-NL" dirty="0"/>
                    </a:p>
                  </a:txBody>
                  <a:tcPr marL="74751" marR="74751"/>
                </a:tc>
                <a:tc>
                  <a:txBody>
                    <a:bodyPr/>
                    <a:lstStyle/>
                    <a:p>
                      <a:r>
                        <a:rPr lang="nl-NL" dirty="0" smtClean="0"/>
                        <a:t>Onvoldoende comfort</a:t>
                      </a:r>
                      <a:endParaRPr lang="nl-NL" dirty="0"/>
                    </a:p>
                  </a:txBody>
                  <a:tcPr marL="74751" marR="74751"/>
                </a:tc>
                <a:extLst>
                  <a:ext uri="{0D108BD9-81ED-4DB2-BD59-A6C34878D82A}">
                    <a16:rowId xmlns:a16="http://schemas.microsoft.com/office/drawing/2014/main" val="3587405501"/>
                  </a:ext>
                </a:extLst>
              </a:tr>
              <a:tr h="370840">
                <a:tc>
                  <a:txBody>
                    <a:bodyPr/>
                    <a:lstStyle/>
                    <a:p>
                      <a:r>
                        <a:rPr lang="nl-NL" dirty="0" smtClean="0"/>
                        <a:t>Stap 1</a:t>
                      </a:r>
                      <a:r>
                        <a:rPr lang="nl-NL" baseline="0" dirty="0" smtClean="0"/>
                        <a:t> </a:t>
                      </a:r>
                      <a:r>
                        <a:rPr lang="nl-NL" dirty="0" err="1" smtClean="0"/>
                        <a:t>Midazolam</a:t>
                      </a:r>
                      <a:endParaRPr lang="nl-NL" dirty="0"/>
                    </a:p>
                  </a:txBody>
                  <a:tcPr marL="74751" marR="74751"/>
                </a:tc>
                <a:tc>
                  <a:txBody>
                    <a:bodyPr/>
                    <a:lstStyle/>
                    <a:p>
                      <a:r>
                        <a:rPr lang="nl-NL" dirty="0" smtClean="0"/>
                        <a:t>10 mg </a:t>
                      </a:r>
                      <a:r>
                        <a:rPr lang="nl-NL" dirty="0" err="1" smtClean="0"/>
                        <a:t>sc</a:t>
                      </a:r>
                      <a:endParaRPr lang="nl-NL" dirty="0"/>
                    </a:p>
                  </a:txBody>
                  <a:tcPr marL="74751" marR="74751"/>
                </a:tc>
                <a:tc>
                  <a:txBody>
                    <a:bodyPr/>
                    <a:lstStyle/>
                    <a:p>
                      <a:r>
                        <a:rPr lang="nl-NL" dirty="0" smtClean="0"/>
                        <a:t>1,5-2,5 mg/uur</a:t>
                      </a:r>
                      <a:endParaRPr lang="nl-NL" dirty="0"/>
                    </a:p>
                  </a:txBody>
                  <a:tcPr marL="74751" marR="74751"/>
                </a:tc>
                <a:tc>
                  <a:txBody>
                    <a:bodyPr/>
                    <a:lstStyle/>
                    <a:p>
                      <a:r>
                        <a:rPr lang="nl-NL" dirty="0" smtClean="0"/>
                        <a:t>Na 2 uur bolus 5 mg</a:t>
                      </a:r>
                      <a:endParaRPr lang="nl-NL" dirty="0"/>
                    </a:p>
                  </a:txBody>
                  <a:tcPr marL="74751" marR="74751"/>
                </a:tc>
                <a:tc>
                  <a:txBody>
                    <a:bodyPr/>
                    <a:lstStyle/>
                    <a:p>
                      <a:r>
                        <a:rPr lang="nl-NL" dirty="0" smtClean="0"/>
                        <a:t>Na 4 uur bolus 5 mg + dosering ophogen met 50%</a:t>
                      </a:r>
                      <a:endParaRPr lang="nl-NL" dirty="0"/>
                    </a:p>
                  </a:txBody>
                  <a:tcPr marL="74751" marR="74751"/>
                </a:tc>
                <a:extLst>
                  <a:ext uri="{0D108BD9-81ED-4DB2-BD59-A6C34878D82A}">
                    <a16:rowId xmlns:a16="http://schemas.microsoft.com/office/drawing/2014/main" val="3281071618"/>
                  </a:ext>
                </a:extLst>
              </a:tr>
              <a:tr h="370840">
                <a:tc>
                  <a:txBody>
                    <a:bodyPr/>
                    <a:lstStyle/>
                    <a:p>
                      <a:r>
                        <a:rPr lang="nl-NL" dirty="0" smtClean="0"/>
                        <a:t>Stap 2 </a:t>
                      </a:r>
                      <a:r>
                        <a:rPr lang="nl-NL" dirty="0" err="1" smtClean="0"/>
                        <a:t>Nozinan</a:t>
                      </a:r>
                      <a:endParaRPr lang="nl-NL" dirty="0" smtClean="0"/>
                    </a:p>
                    <a:p>
                      <a:r>
                        <a:rPr lang="nl-NL" dirty="0" smtClean="0"/>
                        <a:t>(&gt;20mg/uur</a:t>
                      </a:r>
                      <a:r>
                        <a:rPr lang="nl-NL" baseline="0" dirty="0" smtClean="0"/>
                        <a:t> </a:t>
                      </a:r>
                      <a:r>
                        <a:rPr lang="nl-NL" baseline="0" dirty="0" err="1" smtClean="0"/>
                        <a:t>midazolam</a:t>
                      </a:r>
                      <a:r>
                        <a:rPr lang="nl-NL" baseline="0" dirty="0" smtClean="0"/>
                        <a:t>)</a:t>
                      </a:r>
                      <a:endParaRPr lang="nl-NL" dirty="0"/>
                    </a:p>
                  </a:txBody>
                  <a:tcPr marL="74751" marR="74751"/>
                </a:tc>
                <a:tc>
                  <a:txBody>
                    <a:bodyPr/>
                    <a:lstStyle/>
                    <a:p>
                      <a:r>
                        <a:rPr lang="nl-NL" baseline="0" dirty="0" smtClean="0"/>
                        <a:t>25 mg </a:t>
                      </a:r>
                      <a:r>
                        <a:rPr lang="nl-NL" baseline="0" dirty="0" err="1" smtClean="0"/>
                        <a:t>s.c</a:t>
                      </a:r>
                      <a:r>
                        <a:rPr lang="nl-NL" baseline="0" dirty="0" smtClean="0"/>
                        <a:t>.</a:t>
                      </a:r>
                      <a:endParaRPr lang="nl-NL" dirty="0"/>
                    </a:p>
                  </a:txBody>
                  <a:tcPr marL="74751" marR="74751"/>
                </a:tc>
                <a:tc>
                  <a:txBody>
                    <a:bodyPr/>
                    <a:lstStyle/>
                    <a:p>
                      <a:r>
                        <a:rPr lang="nl-NL" dirty="0" smtClean="0"/>
                        <a:t>0,5-8 mg/uur</a:t>
                      </a:r>
                      <a:endParaRPr lang="nl-NL" dirty="0"/>
                    </a:p>
                  </a:txBody>
                  <a:tcPr marL="74751" marR="74751"/>
                </a:tc>
                <a:tc>
                  <a:txBody>
                    <a:bodyPr/>
                    <a:lstStyle/>
                    <a:p>
                      <a:r>
                        <a:rPr lang="nl-NL" dirty="0" smtClean="0"/>
                        <a:t>Na 2 uur bolus 50 mg</a:t>
                      </a:r>
                      <a:endParaRPr lang="nl-NL" dirty="0"/>
                    </a:p>
                  </a:txBody>
                  <a:tcPr marL="74751" marR="74751"/>
                </a:tc>
                <a:tc>
                  <a:txBody>
                    <a:bodyPr/>
                    <a:lstStyle/>
                    <a:p>
                      <a:r>
                        <a:rPr lang="nl-NL" dirty="0" smtClean="0"/>
                        <a:t>Na 3 dagen dosering halveren</a:t>
                      </a:r>
                      <a:endParaRPr lang="nl-NL" dirty="0"/>
                    </a:p>
                  </a:txBody>
                  <a:tcPr marL="74751" marR="74751"/>
                </a:tc>
                <a:extLst>
                  <a:ext uri="{0D108BD9-81ED-4DB2-BD59-A6C34878D82A}">
                    <a16:rowId xmlns:a16="http://schemas.microsoft.com/office/drawing/2014/main" val="952486573"/>
                  </a:ext>
                </a:extLst>
              </a:tr>
              <a:tr h="370840">
                <a:tc>
                  <a:txBody>
                    <a:bodyPr/>
                    <a:lstStyle/>
                    <a:p>
                      <a:r>
                        <a:rPr lang="nl-NL" dirty="0" smtClean="0"/>
                        <a:t>Stap 3</a:t>
                      </a:r>
                      <a:r>
                        <a:rPr lang="nl-NL" baseline="0" dirty="0" smtClean="0"/>
                        <a:t> </a:t>
                      </a:r>
                      <a:r>
                        <a:rPr lang="nl-NL" dirty="0" err="1" smtClean="0"/>
                        <a:t>Propofol</a:t>
                      </a:r>
                      <a:endParaRPr lang="nl-NL" dirty="0"/>
                    </a:p>
                  </a:txBody>
                  <a:tcPr marL="74751" marR="74751"/>
                </a:tc>
                <a:tc>
                  <a:txBody>
                    <a:bodyPr/>
                    <a:lstStyle/>
                    <a:p>
                      <a:r>
                        <a:rPr lang="nl-NL" dirty="0" smtClean="0"/>
                        <a:t>25-50 mg i.v.</a:t>
                      </a:r>
                      <a:endParaRPr lang="nl-NL" dirty="0"/>
                    </a:p>
                  </a:txBody>
                  <a:tcPr marL="74751" marR="74751"/>
                </a:tc>
                <a:tc>
                  <a:txBody>
                    <a:bodyPr/>
                    <a:lstStyle/>
                    <a:p>
                      <a:r>
                        <a:rPr lang="nl-NL" dirty="0" smtClean="0"/>
                        <a:t>20 mg/uur i.v.</a:t>
                      </a:r>
                      <a:endParaRPr lang="nl-NL" dirty="0"/>
                    </a:p>
                  </a:txBody>
                  <a:tcPr marL="74751" marR="74751"/>
                </a:tc>
                <a:tc>
                  <a:txBody>
                    <a:bodyPr/>
                    <a:lstStyle/>
                    <a:p>
                      <a:r>
                        <a:rPr lang="nl-NL" dirty="0" smtClean="0"/>
                        <a:t>Om de 15 min. Met 10 mg/uur ophogen</a:t>
                      </a:r>
                      <a:endParaRPr lang="nl-NL" dirty="0"/>
                    </a:p>
                  </a:txBody>
                  <a:tcPr marL="74751" marR="74751"/>
                </a:tc>
                <a:tc>
                  <a:txBody>
                    <a:bodyPr/>
                    <a:lstStyle/>
                    <a:p>
                      <a:endParaRPr lang="nl-NL"/>
                    </a:p>
                  </a:txBody>
                  <a:tcPr marL="74751" marR="74751"/>
                </a:tc>
                <a:extLst>
                  <a:ext uri="{0D108BD9-81ED-4DB2-BD59-A6C34878D82A}">
                    <a16:rowId xmlns:a16="http://schemas.microsoft.com/office/drawing/2014/main" val="2879741148"/>
                  </a:ext>
                </a:extLst>
              </a:tr>
              <a:tr h="370840">
                <a:tc gridSpan="5">
                  <a:txBody>
                    <a:bodyPr/>
                    <a:lstStyle/>
                    <a:p>
                      <a:r>
                        <a:rPr lang="nl-NL" dirty="0" smtClean="0"/>
                        <a:t>Bij risicopatiënten</a:t>
                      </a:r>
                      <a:r>
                        <a:rPr lang="nl-NL" baseline="0" dirty="0" smtClean="0"/>
                        <a:t> dosering </a:t>
                      </a:r>
                      <a:r>
                        <a:rPr lang="nl-NL" baseline="0" dirty="0" err="1" smtClean="0"/>
                        <a:t>midazolam</a:t>
                      </a:r>
                      <a:r>
                        <a:rPr lang="nl-NL" baseline="0" dirty="0" smtClean="0"/>
                        <a:t> verlagen of interval verlengen</a:t>
                      </a:r>
                      <a:endParaRPr lang="nl-NL" dirty="0"/>
                    </a:p>
                  </a:txBody>
                  <a:tcPr marL="74751" marR="74751"/>
                </a:tc>
                <a:tc hMerge="1">
                  <a:txBody>
                    <a:bodyPr/>
                    <a:lstStyle/>
                    <a:p>
                      <a:endParaRPr lang="nl-NL" dirty="0"/>
                    </a:p>
                  </a:txBody>
                  <a:tcPr/>
                </a:tc>
                <a:tc hMerge="1">
                  <a:txBody>
                    <a:bodyPr/>
                    <a:lstStyle/>
                    <a:p>
                      <a:endParaRPr lang="nl-NL" dirty="0"/>
                    </a:p>
                  </a:txBody>
                  <a:tcPr/>
                </a:tc>
                <a:tc hMerge="1">
                  <a:txBody>
                    <a:bodyPr/>
                    <a:lstStyle/>
                    <a:p>
                      <a:endParaRPr lang="nl-NL" dirty="0"/>
                    </a:p>
                  </a:txBody>
                  <a:tcPr/>
                </a:tc>
                <a:tc hMerge="1">
                  <a:txBody>
                    <a:bodyPr/>
                    <a:lstStyle/>
                    <a:p>
                      <a:endParaRPr lang="nl-NL" dirty="0"/>
                    </a:p>
                  </a:txBody>
                  <a:tcPr/>
                </a:tc>
                <a:extLst>
                  <a:ext uri="{0D108BD9-81ED-4DB2-BD59-A6C34878D82A}">
                    <a16:rowId xmlns:a16="http://schemas.microsoft.com/office/drawing/2014/main" val="211719268"/>
                  </a:ext>
                </a:extLst>
              </a:tr>
            </a:tbl>
          </a:graphicData>
        </a:graphic>
      </p:graphicFrame>
    </p:spTree>
    <p:extLst>
      <p:ext uri="{BB962C8B-B14F-4D97-AF65-F5344CB8AC3E}">
        <p14:creationId xmlns:p14="http://schemas.microsoft.com/office/powerpoint/2010/main" val="2254080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sedatie</a:t>
            </a:r>
            <a:endParaRPr lang="nl-NL" dirty="0"/>
          </a:p>
        </p:txBody>
      </p:sp>
      <p:sp>
        <p:nvSpPr>
          <p:cNvPr id="3" name="Tijdelijke aanduiding voor inhoud 2"/>
          <p:cNvSpPr>
            <a:spLocks noGrp="1"/>
          </p:cNvSpPr>
          <p:nvPr>
            <p:ph idx="1"/>
          </p:nvPr>
        </p:nvSpPr>
        <p:spPr/>
        <p:txBody>
          <a:bodyPr/>
          <a:lstStyle/>
          <a:p>
            <a:r>
              <a:rPr lang="nl-NL" dirty="0" smtClean="0"/>
              <a:t>Wordt er een pomp gestart of met losse bolussen gewerkt?</a:t>
            </a:r>
          </a:p>
          <a:p>
            <a:r>
              <a:rPr lang="nl-NL" dirty="0" smtClean="0"/>
              <a:t>Als er morfine </a:t>
            </a:r>
            <a:r>
              <a:rPr lang="nl-NL" dirty="0" err="1" smtClean="0"/>
              <a:t>s.c</a:t>
            </a:r>
            <a:r>
              <a:rPr lang="nl-NL" dirty="0" smtClean="0"/>
              <a:t>. gebruikt wordt en een pomp bij sedatie gaat dit dan in 1 pomp?</a:t>
            </a:r>
          </a:p>
          <a:p>
            <a:r>
              <a:rPr lang="nl-NL" dirty="0" smtClean="0"/>
              <a:t>Zijn er collega’s die gezien onze populatie met lagere doseringen beginnen dan 30 mg/24 uur?</a:t>
            </a:r>
          </a:p>
          <a:p>
            <a:r>
              <a:rPr lang="nl-NL" dirty="0" smtClean="0"/>
              <a:t>Wat is de reden dat we in ml voorschrijven?</a:t>
            </a:r>
            <a:endParaRPr lang="nl-NL" dirty="0"/>
          </a:p>
        </p:txBody>
      </p:sp>
    </p:spTree>
    <p:extLst>
      <p:ext uri="{BB962C8B-B14F-4D97-AF65-F5344CB8AC3E}">
        <p14:creationId xmlns:p14="http://schemas.microsoft.com/office/powerpoint/2010/main" val="2466954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Voorstel formularium</a:t>
            </a:r>
            <a:endParaRPr lang="nl-NL" dirty="0"/>
          </a:p>
        </p:txBody>
      </p:sp>
      <p:sp>
        <p:nvSpPr>
          <p:cNvPr id="3" name="Tijdelijke aanduiding voor inhoud 2"/>
          <p:cNvSpPr>
            <a:spLocks noGrp="1"/>
          </p:cNvSpPr>
          <p:nvPr>
            <p:ph idx="1"/>
          </p:nvPr>
        </p:nvSpPr>
        <p:spPr/>
        <p:txBody>
          <a:bodyPr/>
          <a:lstStyle/>
          <a:p>
            <a:pPr marL="0" indent="0">
              <a:buNone/>
            </a:pPr>
            <a:r>
              <a:rPr lang="nl-NL" dirty="0" smtClean="0"/>
              <a:t>Wijziging</a:t>
            </a:r>
          </a:p>
          <a:p>
            <a:r>
              <a:rPr lang="nl-NL" dirty="0" err="1" smtClean="0"/>
              <a:t>Scopolaminebutyl</a:t>
            </a:r>
            <a:r>
              <a:rPr lang="nl-NL" dirty="0" smtClean="0"/>
              <a:t> 20 mg </a:t>
            </a:r>
            <a:r>
              <a:rPr lang="nl-NL" dirty="0" err="1" smtClean="0"/>
              <a:t>s.c</a:t>
            </a:r>
            <a:r>
              <a:rPr lang="nl-NL" dirty="0" smtClean="0"/>
              <a:t>. 3-5 x daags,  60-120 mg/24 uur </a:t>
            </a:r>
            <a:r>
              <a:rPr lang="nl-NL" dirty="0" err="1" smtClean="0"/>
              <a:t>s.c</a:t>
            </a:r>
            <a:r>
              <a:rPr lang="nl-NL" dirty="0" smtClean="0"/>
              <a:t>.</a:t>
            </a:r>
          </a:p>
          <a:p>
            <a:endParaRPr lang="nl-NL" dirty="0" smtClean="0"/>
          </a:p>
          <a:p>
            <a:pPr marL="0" indent="0">
              <a:buNone/>
            </a:pPr>
            <a:r>
              <a:rPr lang="nl-NL" dirty="0" smtClean="0"/>
              <a:t>Toevoegen</a:t>
            </a:r>
            <a:endParaRPr lang="nl-NL" dirty="0"/>
          </a:p>
          <a:p>
            <a:r>
              <a:rPr lang="nl-NL" dirty="0" smtClean="0"/>
              <a:t>Medicamenteuze behandeling dyspnoe</a:t>
            </a:r>
          </a:p>
          <a:p>
            <a:r>
              <a:rPr lang="nl-NL" dirty="0" smtClean="0"/>
              <a:t>Medicamenteuze behandeling ileus</a:t>
            </a:r>
          </a:p>
          <a:p>
            <a:r>
              <a:rPr lang="nl-NL" dirty="0" err="1" smtClean="0"/>
              <a:t>Neuropatische</a:t>
            </a:r>
            <a:r>
              <a:rPr lang="nl-NL" dirty="0" smtClean="0"/>
              <a:t> pijn: methadon</a:t>
            </a:r>
          </a:p>
          <a:p>
            <a:pPr marL="0" indent="0">
              <a:buNone/>
            </a:pPr>
            <a:endParaRPr lang="nl-NL" dirty="0" smtClean="0"/>
          </a:p>
          <a:p>
            <a:endParaRPr lang="nl-NL" dirty="0"/>
          </a:p>
        </p:txBody>
      </p:sp>
    </p:spTree>
    <p:extLst>
      <p:ext uri="{BB962C8B-B14F-4D97-AF65-F5344CB8AC3E}">
        <p14:creationId xmlns:p14="http://schemas.microsoft.com/office/powerpoint/2010/main" val="2796166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Bronvermelding</a:t>
            </a:r>
            <a:endParaRPr lang="nl-NL" dirty="0"/>
          </a:p>
        </p:txBody>
      </p:sp>
      <p:sp>
        <p:nvSpPr>
          <p:cNvPr id="3" name="Tijdelijke aanduiding voor inhoud 2"/>
          <p:cNvSpPr>
            <a:spLocks noGrp="1"/>
          </p:cNvSpPr>
          <p:nvPr>
            <p:ph idx="1"/>
          </p:nvPr>
        </p:nvSpPr>
        <p:spPr/>
        <p:txBody>
          <a:bodyPr/>
          <a:lstStyle/>
          <a:p>
            <a:r>
              <a:rPr lang="nl-NL" dirty="0" smtClean="0"/>
              <a:t>Pallialine.nl</a:t>
            </a:r>
          </a:p>
          <a:p>
            <a:r>
              <a:rPr lang="nl-NL" dirty="0" smtClean="0"/>
              <a:t>IKNL.nl</a:t>
            </a:r>
          </a:p>
          <a:p>
            <a:r>
              <a:rPr lang="nl-NL" dirty="0" smtClean="0"/>
              <a:t>Palliaweb.nl</a:t>
            </a:r>
          </a:p>
          <a:p>
            <a:r>
              <a:rPr lang="nl-NL" dirty="0" smtClean="0"/>
              <a:t>Palliatief team CZE</a:t>
            </a:r>
            <a:endParaRPr lang="nl-NL" dirty="0"/>
          </a:p>
        </p:txBody>
      </p:sp>
    </p:spTree>
    <p:extLst>
      <p:ext uri="{BB962C8B-B14F-4D97-AF65-F5344CB8AC3E}">
        <p14:creationId xmlns:p14="http://schemas.microsoft.com/office/powerpoint/2010/main" val="18939128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Substitutie medicatie in stervensfase</a:t>
            </a:r>
            <a:endParaRPr lang="nl-NL" dirty="0"/>
          </a:p>
        </p:txBody>
      </p:sp>
      <p:sp>
        <p:nvSpPr>
          <p:cNvPr id="3" name="Tijdelijke aanduiding voor inhoud 2"/>
          <p:cNvSpPr>
            <a:spLocks noGrp="1"/>
          </p:cNvSpPr>
          <p:nvPr>
            <p:ph idx="1"/>
          </p:nvPr>
        </p:nvSpPr>
        <p:spPr/>
        <p:txBody>
          <a:bodyPr/>
          <a:lstStyle/>
          <a:p>
            <a:r>
              <a:rPr lang="nl-NL" dirty="0" smtClean="0"/>
              <a:t>Dyspnoe:</a:t>
            </a:r>
          </a:p>
          <a:p>
            <a:pPr lvl="1"/>
            <a:r>
              <a:rPr lang="nl-NL" dirty="0" err="1" smtClean="0"/>
              <a:t>Corticosteroiden</a:t>
            </a:r>
            <a:r>
              <a:rPr lang="nl-NL" dirty="0" smtClean="0"/>
              <a:t> en furosemide worden zo lang mogelijk doorgegeven en evt. omgezet naar </a:t>
            </a:r>
            <a:r>
              <a:rPr lang="nl-NL" dirty="0" err="1" smtClean="0"/>
              <a:t>s.c</a:t>
            </a:r>
            <a:r>
              <a:rPr lang="nl-NL" dirty="0" smtClean="0"/>
              <a:t>.</a:t>
            </a:r>
            <a:endParaRPr lang="nl-NL" dirty="0"/>
          </a:p>
          <a:p>
            <a:r>
              <a:rPr lang="nl-NL" dirty="0" smtClean="0"/>
              <a:t>Pijn:</a:t>
            </a:r>
          </a:p>
          <a:p>
            <a:pPr lvl="1"/>
            <a:r>
              <a:rPr lang="nl-NL" dirty="0" smtClean="0"/>
              <a:t>Orale </a:t>
            </a:r>
            <a:r>
              <a:rPr lang="nl-NL" dirty="0" err="1" smtClean="0"/>
              <a:t>opioiden</a:t>
            </a:r>
            <a:r>
              <a:rPr lang="nl-NL" dirty="0" smtClean="0"/>
              <a:t> worden omgezet in parenterale toediening.</a:t>
            </a:r>
          </a:p>
          <a:p>
            <a:pPr lvl="1"/>
            <a:r>
              <a:rPr lang="nl-NL" dirty="0" smtClean="0"/>
              <a:t>Transdermale toediening wordt gecontinueerd</a:t>
            </a:r>
          </a:p>
        </p:txBody>
      </p:sp>
    </p:spTree>
    <p:extLst>
      <p:ext uri="{BB962C8B-B14F-4D97-AF65-F5344CB8AC3E}">
        <p14:creationId xmlns:p14="http://schemas.microsoft.com/office/powerpoint/2010/main" val="270673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Leerdoelen</a:t>
            </a:r>
            <a:endParaRPr lang="nl-NL" dirty="0"/>
          </a:p>
        </p:txBody>
      </p:sp>
      <p:sp>
        <p:nvSpPr>
          <p:cNvPr id="3" name="Tijdelijke aanduiding voor inhoud 2"/>
          <p:cNvSpPr>
            <a:spLocks noGrp="1"/>
          </p:cNvSpPr>
          <p:nvPr>
            <p:ph idx="1"/>
          </p:nvPr>
        </p:nvSpPr>
        <p:spPr/>
        <p:txBody>
          <a:bodyPr/>
          <a:lstStyle/>
          <a:p>
            <a:r>
              <a:rPr lang="nl-NL" dirty="0" smtClean="0"/>
              <a:t>Bijhouden kennis van medicatie voorgeschreven in de terminale/stervensfase</a:t>
            </a:r>
          </a:p>
          <a:p>
            <a:r>
              <a:rPr lang="nl-NL" dirty="0" smtClean="0"/>
              <a:t>Voorschrijfgedrag uniform(is)eren</a:t>
            </a:r>
          </a:p>
          <a:p>
            <a:endParaRPr lang="nl-NL" dirty="0"/>
          </a:p>
        </p:txBody>
      </p:sp>
    </p:spTree>
    <p:extLst>
      <p:ext uri="{BB962C8B-B14F-4D97-AF65-F5344CB8AC3E}">
        <p14:creationId xmlns:p14="http://schemas.microsoft.com/office/powerpoint/2010/main" val="2126262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Palliatieve zorg</a:t>
            </a:r>
            <a:endParaRPr lang="nl-NL" dirty="0"/>
          </a:p>
        </p:txBody>
      </p:sp>
      <p:sp>
        <p:nvSpPr>
          <p:cNvPr id="3" name="Tijdelijke aanduiding voor inhoud 2"/>
          <p:cNvSpPr>
            <a:spLocks noGrp="1"/>
          </p:cNvSpPr>
          <p:nvPr>
            <p:ph idx="1"/>
          </p:nvPr>
        </p:nvSpPr>
        <p:spPr/>
        <p:txBody>
          <a:bodyPr/>
          <a:lstStyle/>
          <a:p>
            <a:r>
              <a:rPr lang="nl-NL" dirty="0"/>
              <a:t>'Palliatieve zorg is zorg die de </a:t>
            </a:r>
            <a:r>
              <a:rPr lang="nl-NL" u="sng" dirty="0"/>
              <a:t>kwaliteit van het leven </a:t>
            </a:r>
            <a:r>
              <a:rPr lang="nl-NL" dirty="0"/>
              <a:t>verbetert van </a:t>
            </a:r>
            <a:r>
              <a:rPr lang="nl-NL" u="sng" dirty="0"/>
              <a:t>patiënten en hun naasten </a:t>
            </a:r>
            <a:r>
              <a:rPr lang="nl-NL" dirty="0"/>
              <a:t>die te maken hebben met een levensbedreigende aandoening of kwetsbaarheid, door het voorkomen en verlichten van lijden, door middel van vroegtijdige signalering en zorgvuldige beoordeling en behandeling van problemen van </a:t>
            </a:r>
            <a:r>
              <a:rPr lang="nl-NL" u="sng" dirty="0"/>
              <a:t>fysieke, psychische, sociale en spirituele aard.</a:t>
            </a:r>
            <a:r>
              <a:rPr lang="nl-NL" dirty="0"/>
              <a:t> Gedurende het beloop van de ziekte heeft palliatieve zorg oog voor het behoud van autonomie, toegang tot informatie en keuzemogelijkheden.’</a:t>
            </a:r>
          </a:p>
        </p:txBody>
      </p:sp>
    </p:spTree>
    <p:extLst>
      <p:ext uri="{BB962C8B-B14F-4D97-AF65-F5344CB8AC3E}">
        <p14:creationId xmlns:p14="http://schemas.microsoft.com/office/powerpoint/2010/main" val="1582515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Stervensfase</a:t>
            </a:r>
            <a:endParaRPr lang="nl-NL" dirty="0"/>
          </a:p>
        </p:txBody>
      </p:sp>
      <p:sp>
        <p:nvSpPr>
          <p:cNvPr id="3" name="Tijdelijke aanduiding voor inhoud 2"/>
          <p:cNvSpPr>
            <a:spLocks noGrp="1"/>
          </p:cNvSpPr>
          <p:nvPr>
            <p:ph idx="1"/>
          </p:nvPr>
        </p:nvSpPr>
        <p:spPr/>
        <p:txBody>
          <a:bodyPr/>
          <a:lstStyle/>
          <a:p>
            <a:r>
              <a:rPr lang="nl-NL" dirty="0"/>
              <a:t>adequate verlichting van pijn en andere symptomen, het vermijden van een onnodig lange stervensduur, het behouden van een gevoel van controle over het eigen leven, het nemen van duidelijke beslissingen door zorgverleners, het voorbereid worden op het sterven, de mogelijkheid krijgen het leven af te ronden en het versterken van de band met de naasten</a:t>
            </a:r>
            <a:r>
              <a:rPr lang="nl-NL" dirty="0" smtClean="0"/>
              <a:t>.</a:t>
            </a:r>
          </a:p>
          <a:p>
            <a:endParaRPr lang="nl-NL" dirty="0"/>
          </a:p>
          <a:p>
            <a:r>
              <a:rPr lang="nl-NL" dirty="0" smtClean="0"/>
              <a:t>Het verloop is in essentie niet afhankelijk van de onderliggende ziekte.</a:t>
            </a:r>
            <a:endParaRPr lang="nl-NL" dirty="0"/>
          </a:p>
        </p:txBody>
      </p:sp>
    </p:spTree>
    <p:extLst>
      <p:ext uri="{BB962C8B-B14F-4D97-AF65-F5344CB8AC3E}">
        <p14:creationId xmlns:p14="http://schemas.microsoft.com/office/powerpoint/2010/main" val="888155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Markering stervensfase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a:t>niet of nauwelijks meer eten en drinken</a:t>
            </a:r>
          </a:p>
          <a:p>
            <a:r>
              <a:rPr lang="nl-NL" dirty="0"/>
              <a:t>ernstige vermoeidheid en verzwakking leidend tot volledige </a:t>
            </a:r>
            <a:r>
              <a:rPr lang="nl-NL" dirty="0" smtClean="0"/>
              <a:t>bedlegerigheid</a:t>
            </a:r>
            <a:endParaRPr lang="nl-NL" dirty="0"/>
          </a:p>
          <a:p>
            <a:r>
              <a:rPr lang="nl-NL" dirty="0"/>
              <a:t>verminderde urineproductie</a:t>
            </a:r>
          </a:p>
          <a:p>
            <a:r>
              <a:rPr lang="nl-NL" dirty="0"/>
              <a:t>snelle, zwakke pols</a:t>
            </a:r>
          </a:p>
          <a:p>
            <a:r>
              <a:rPr lang="nl-NL" dirty="0"/>
              <a:t>koud aanvoelende, soms </a:t>
            </a:r>
            <a:r>
              <a:rPr lang="nl-NL" dirty="0" err="1"/>
              <a:t>cyanotische</a:t>
            </a:r>
            <a:r>
              <a:rPr lang="nl-NL" dirty="0"/>
              <a:t> extremiteiten, lijkvlekken</a:t>
            </a:r>
          </a:p>
          <a:p>
            <a:r>
              <a:rPr lang="nl-NL" dirty="0"/>
              <a:t>spitse neus (de huid over neus en jukbeenderen verstrakt)</a:t>
            </a:r>
          </a:p>
          <a:p>
            <a:r>
              <a:rPr lang="nl-NL" dirty="0"/>
              <a:t>verminderd bewustzijn, vaak tot uiteindelijk volledig verlies van bewustzijn enkele uren voor het overlijden</a:t>
            </a:r>
          </a:p>
          <a:p>
            <a:r>
              <a:rPr lang="nl-NL" dirty="0"/>
              <a:t>toenemende desoriëntatie, soms gepaard gaand met hallucinaties en terminale onrust </a:t>
            </a:r>
            <a:endParaRPr lang="nl-NL" dirty="0" smtClean="0"/>
          </a:p>
          <a:p>
            <a:r>
              <a:rPr lang="nl-NL" dirty="0" smtClean="0"/>
              <a:t>hoorbare</a:t>
            </a:r>
            <a:r>
              <a:rPr lang="nl-NL" dirty="0"/>
              <a:t>, reutelende ademhaling</a:t>
            </a:r>
          </a:p>
          <a:p>
            <a:r>
              <a:rPr lang="nl-NL" dirty="0"/>
              <a:t>onregelmatige ademhaling kort voor overlijden (</a:t>
            </a:r>
            <a:r>
              <a:rPr lang="nl-NL" dirty="0" err="1"/>
              <a:t>Cheyne</a:t>
            </a:r>
            <a:r>
              <a:rPr lang="nl-NL" dirty="0"/>
              <a:t>-</a:t>
            </a:r>
            <a:r>
              <a:rPr lang="nl-NL" dirty="0" err="1"/>
              <a:t>Stokes</a:t>
            </a:r>
            <a:r>
              <a:rPr lang="nl-NL" dirty="0"/>
              <a:t>-ademhaling)</a:t>
            </a:r>
          </a:p>
          <a:p>
            <a:endParaRPr lang="nl-NL" dirty="0"/>
          </a:p>
        </p:txBody>
      </p:sp>
    </p:spTree>
    <p:extLst>
      <p:ext uri="{BB962C8B-B14F-4D97-AF65-F5344CB8AC3E}">
        <p14:creationId xmlns:p14="http://schemas.microsoft.com/office/powerpoint/2010/main" val="3287960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Meest voorkomende symptomen stervensfase</a:t>
            </a:r>
          </a:p>
        </p:txBody>
      </p:sp>
      <p:sp>
        <p:nvSpPr>
          <p:cNvPr id="3" name="Tijdelijke aanduiding voor inhoud 2"/>
          <p:cNvSpPr>
            <a:spLocks noGrp="1"/>
          </p:cNvSpPr>
          <p:nvPr>
            <p:ph idx="1"/>
          </p:nvPr>
        </p:nvSpPr>
        <p:spPr/>
        <p:txBody>
          <a:bodyPr>
            <a:normAutofit/>
          </a:bodyPr>
          <a:lstStyle/>
          <a:p>
            <a:r>
              <a:rPr lang="nl-NL" dirty="0" smtClean="0"/>
              <a:t>Pijn</a:t>
            </a:r>
          </a:p>
          <a:p>
            <a:r>
              <a:rPr lang="nl-NL" dirty="0" smtClean="0"/>
              <a:t>Reutelen</a:t>
            </a:r>
          </a:p>
          <a:p>
            <a:r>
              <a:rPr lang="nl-NL" dirty="0" smtClean="0"/>
              <a:t>Dyspnoe</a:t>
            </a:r>
          </a:p>
          <a:p>
            <a:r>
              <a:rPr lang="nl-NL" dirty="0" smtClean="0"/>
              <a:t>Misselijkheid/braken</a:t>
            </a:r>
          </a:p>
          <a:p>
            <a:r>
              <a:rPr lang="nl-NL" dirty="0" smtClean="0"/>
              <a:t>Terminale onrust</a:t>
            </a:r>
          </a:p>
          <a:p>
            <a:r>
              <a:rPr lang="nl-NL" dirty="0" smtClean="0"/>
              <a:t>Angst</a:t>
            </a:r>
          </a:p>
          <a:p>
            <a:r>
              <a:rPr lang="nl-NL" dirty="0" smtClean="0"/>
              <a:t>Vermoeidheid</a:t>
            </a:r>
          </a:p>
          <a:p>
            <a:endParaRPr lang="nl-NL" dirty="0" smtClean="0"/>
          </a:p>
          <a:p>
            <a:endParaRPr lang="nl-NL" dirty="0" smtClean="0"/>
          </a:p>
          <a:p>
            <a:endParaRPr lang="nl-NL" dirty="0" smtClean="0"/>
          </a:p>
          <a:p>
            <a:endParaRPr lang="nl-NL" dirty="0"/>
          </a:p>
        </p:txBody>
      </p:sp>
    </p:spTree>
    <p:extLst>
      <p:ext uri="{BB962C8B-B14F-4D97-AF65-F5344CB8AC3E}">
        <p14:creationId xmlns:p14="http://schemas.microsoft.com/office/powerpoint/2010/main" val="4005340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Pijn (palliatieve fase)</a:t>
            </a:r>
            <a:endParaRPr lang="nl-NL" dirty="0"/>
          </a:p>
        </p:txBody>
      </p:sp>
      <p:sp>
        <p:nvSpPr>
          <p:cNvPr id="3" name="Tijdelijke aanduiding voor inhoud 2"/>
          <p:cNvSpPr>
            <a:spLocks noGrp="1"/>
          </p:cNvSpPr>
          <p:nvPr>
            <p:ph idx="1"/>
          </p:nvPr>
        </p:nvSpPr>
        <p:spPr/>
        <p:txBody>
          <a:bodyPr>
            <a:normAutofit/>
          </a:bodyPr>
          <a:lstStyle/>
          <a:p>
            <a:r>
              <a:rPr lang="nl-NL" dirty="0" err="1" smtClean="0"/>
              <a:t>Nociceptieve</a:t>
            </a:r>
            <a:r>
              <a:rPr lang="nl-NL" dirty="0" smtClean="0"/>
              <a:t> pijn</a:t>
            </a:r>
          </a:p>
          <a:p>
            <a:pPr lvl="1"/>
            <a:r>
              <a:rPr lang="nl-NL" dirty="0" smtClean="0"/>
              <a:t>WHO-pijnladder</a:t>
            </a:r>
          </a:p>
          <a:p>
            <a:endParaRPr lang="nl-NL" dirty="0"/>
          </a:p>
          <a:p>
            <a:r>
              <a:rPr lang="nl-NL" dirty="0" smtClean="0"/>
              <a:t>Doorbraakpijn</a:t>
            </a:r>
          </a:p>
          <a:p>
            <a:pPr lvl="1"/>
            <a:r>
              <a:rPr lang="nl-NL" dirty="0" smtClean="0"/>
              <a:t>Oraal: </a:t>
            </a:r>
            <a:r>
              <a:rPr lang="nl-NL" dirty="0" err="1" smtClean="0"/>
              <a:t>oxycodon</a:t>
            </a:r>
            <a:r>
              <a:rPr lang="nl-NL" dirty="0" smtClean="0"/>
              <a:t> </a:t>
            </a:r>
            <a:r>
              <a:rPr lang="nl-NL" dirty="0" err="1" smtClean="0"/>
              <a:t>z.n</a:t>
            </a:r>
            <a:r>
              <a:rPr lang="nl-NL" dirty="0" smtClean="0"/>
              <a:t>.</a:t>
            </a:r>
          </a:p>
          <a:p>
            <a:pPr lvl="1"/>
            <a:r>
              <a:rPr lang="nl-NL" dirty="0" smtClean="0"/>
              <a:t>Subcutaan: morfine </a:t>
            </a:r>
            <a:r>
              <a:rPr lang="nl-NL" dirty="0" err="1" smtClean="0"/>
              <a:t>z.n</a:t>
            </a:r>
            <a:r>
              <a:rPr lang="nl-NL" dirty="0" smtClean="0"/>
              <a:t>.</a:t>
            </a:r>
          </a:p>
          <a:p>
            <a:pPr lvl="1"/>
            <a:r>
              <a:rPr lang="nl-NL" dirty="0" smtClean="0"/>
              <a:t>Dosering: 1/6</a:t>
            </a:r>
            <a:r>
              <a:rPr lang="nl-NL" baseline="30000" dirty="0" smtClean="0"/>
              <a:t>e</a:t>
            </a:r>
            <a:r>
              <a:rPr lang="nl-NL" dirty="0" smtClean="0"/>
              <a:t> </a:t>
            </a:r>
            <a:r>
              <a:rPr lang="nl-NL" dirty="0" err="1" smtClean="0"/>
              <a:t>vd</a:t>
            </a:r>
            <a:r>
              <a:rPr lang="nl-NL" dirty="0" smtClean="0"/>
              <a:t> dagdosering</a:t>
            </a:r>
          </a:p>
          <a:p>
            <a:endParaRPr lang="nl-NL" dirty="0"/>
          </a:p>
          <a:p>
            <a:pPr lvl="1"/>
            <a:endParaRPr lang="nl-NL" dirty="0"/>
          </a:p>
          <a:p>
            <a:endParaRPr lang="nl-NL" dirty="0"/>
          </a:p>
        </p:txBody>
      </p:sp>
    </p:spTree>
    <p:extLst>
      <p:ext uri="{BB962C8B-B14F-4D97-AF65-F5344CB8AC3E}">
        <p14:creationId xmlns:p14="http://schemas.microsoft.com/office/powerpoint/2010/main" val="3543280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Neuropathische</a:t>
            </a:r>
            <a:r>
              <a:rPr lang="nl-NL" dirty="0" smtClean="0"/>
              <a:t> pijn</a:t>
            </a:r>
            <a:endParaRPr lang="nl-NL" dirty="0"/>
          </a:p>
        </p:txBody>
      </p:sp>
      <p:sp>
        <p:nvSpPr>
          <p:cNvPr id="3" name="Tijdelijke aanduiding voor inhoud 2"/>
          <p:cNvSpPr>
            <a:spLocks noGrp="1"/>
          </p:cNvSpPr>
          <p:nvPr>
            <p:ph idx="1"/>
          </p:nvPr>
        </p:nvSpPr>
        <p:spPr/>
        <p:txBody>
          <a:bodyPr/>
          <a:lstStyle/>
          <a:p>
            <a:r>
              <a:rPr lang="nl-NL" dirty="0" smtClean="0"/>
              <a:t>Stap 1:</a:t>
            </a:r>
            <a:endParaRPr lang="nl-NL" dirty="0"/>
          </a:p>
          <a:p>
            <a:pPr lvl="1"/>
            <a:r>
              <a:rPr lang="nl-NL" dirty="0" err="1"/>
              <a:t>Nortrilen</a:t>
            </a:r>
            <a:r>
              <a:rPr lang="nl-NL" dirty="0"/>
              <a:t> 10-25 mg </a:t>
            </a:r>
            <a:r>
              <a:rPr lang="nl-NL" dirty="0" err="1"/>
              <a:t>a.n</a:t>
            </a:r>
            <a:r>
              <a:rPr lang="nl-NL" dirty="0"/>
              <a:t>. Ophogen per 3-7 dagen met 25 mg. Max 75 mg</a:t>
            </a:r>
          </a:p>
          <a:p>
            <a:pPr lvl="1"/>
            <a:r>
              <a:rPr lang="nl-NL" dirty="0" err="1"/>
              <a:t>Gabapentine</a:t>
            </a:r>
            <a:r>
              <a:rPr lang="nl-NL" dirty="0"/>
              <a:t> 1 </a:t>
            </a:r>
            <a:r>
              <a:rPr lang="nl-NL" dirty="0" err="1"/>
              <a:t>dd</a:t>
            </a:r>
            <a:r>
              <a:rPr lang="nl-NL" dirty="0"/>
              <a:t> 100-300 mg, dagelijks ophogen met 100-300 mg tot max 3 </a:t>
            </a:r>
            <a:r>
              <a:rPr lang="nl-NL" dirty="0" err="1"/>
              <a:t>dd</a:t>
            </a:r>
            <a:r>
              <a:rPr lang="nl-NL" dirty="0"/>
              <a:t> 300 mg, daarna om de dag met 300 mg ophogen. Max. 1800-3600 mg/24 uur</a:t>
            </a:r>
          </a:p>
          <a:p>
            <a:pPr lvl="1"/>
            <a:r>
              <a:rPr lang="nl-NL" dirty="0" err="1"/>
              <a:t>Pregabaline</a:t>
            </a:r>
            <a:r>
              <a:rPr lang="nl-NL" dirty="0"/>
              <a:t> 2 </a:t>
            </a:r>
            <a:r>
              <a:rPr lang="nl-NL" dirty="0" err="1"/>
              <a:t>dd</a:t>
            </a:r>
            <a:r>
              <a:rPr lang="nl-NL" dirty="0"/>
              <a:t> 75 mg, per 2 dagen ophogen met 150 mg per dag. Max. 2 </a:t>
            </a:r>
            <a:r>
              <a:rPr lang="nl-NL" dirty="0" err="1"/>
              <a:t>dd</a:t>
            </a:r>
            <a:r>
              <a:rPr lang="nl-NL" dirty="0"/>
              <a:t> 300 </a:t>
            </a:r>
            <a:r>
              <a:rPr lang="nl-NL" dirty="0" smtClean="0"/>
              <a:t>mg</a:t>
            </a:r>
          </a:p>
          <a:p>
            <a:r>
              <a:rPr lang="nl-NL" dirty="0" smtClean="0"/>
              <a:t>Stap 2:</a:t>
            </a:r>
          </a:p>
          <a:p>
            <a:pPr lvl="1"/>
            <a:r>
              <a:rPr lang="nl-NL" dirty="0" err="1"/>
              <a:t>esketamine</a:t>
            </a:r>
            <a:r>
              <a:rPr lang="nl-NL" dirty="0"/>
              <a:t> oraal, subcutaan of intraveneus, alleen in overleg met </a:t>
            </a:r>
            <a:r>
              <a:rPr lang="nl-NL" dirty="0" smtClean="0"/>
              <a:t>pijnteam</a:t>
            </a:r>
          </a:p>
          <a:p>
            <a:pPr lvl="1"/>
            <a:r>
              <a:rPr lang="nl-NL" dirty="0" smtClean="0"/>
              <a:t>Methadon: 3 </a:t>
            </a:r>
            <a:r>
              <a:rPr lang="nl-NL" dirty="0" err="1" smtClean="0"/>
              <a:t>dd</a:t>
            </a:r>
            <a:r>
              <a:rPr lang="nl-NL" dirty="0" smtClean="0"/>
              <a:t> 5 mg po, max. 90-150 mg/dag in 4-6 doses. Bij omzetting in parenterale toediening orale dosering eerst halveren.</a:t>
            </a:r>
            <a:endParaRPr lang="nl-NL" dirty="0"/>
          </a:p>
          <a:p>
            <a:endParaRPr lang="nl-NL" dirty="0"/>
          </a:p>
        </p:txBody>
      </p:sp>
    </p:spTree>
    <p:extLst>
      <p:ext uri="{BB962C8B-B14F-4D97-AF65-F5344CB8AC3E}">
        <p14:creationId xmlns:p14="http://schemas.microsoft.com/office/powerpoint/2010/main" val="3478427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1110</TotalTime>
  <Words>1618</Words>
  <Application>Microsoft Office PowerPoint</Application>
  <PresentationFormat>Breedbeeld</PresentationFormat>
  <Paragraphs>237</Paragraphs>
  <Slides>25</Slides>
  <Notes>8</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25</vt:i4>
      </vt:variant>
    </vt:vector>
  </HeadingPairs>
  <TitlesOfParts>
    <vt:vector size="30" baseType="lpstr">
      <vt:lpstr>Arial</vt:lpstr>
      <vt:lpstr>Calibri</vt:lpstr>
      <vt:lpstr>Trebuchet MS</vt:lpstr>
      <vt:lpstr>Wingdings 3</vt:lpstr>
      <vt:lpstr>Facet</vt:lpstr>
      <vt:lpstr>FTO Palliatief/terminale zorg</vt:lpstr>
      <vt:lpstr>Inhoud</vt:lpstr>
      <vt:lpstr>Leerdoelen</vt:lpstr>
      <vt:lpstr>Palliatieve zorg</vt:lpstr>
      <vt:lpstr>Stervensfase</vt:lpstr>
      <vt:lpstr>Markering stervensfase</vt:lpstr>
      <vt:lpstr>Meest voorkomende symptomen stervensfase</vt:lpstr>
      <vt:lpstr>Pijn (palliatieve fase)</vt:lpstr>
      <vt:lpstr>Neuropathische pijn</vt:lpstr>
      <vt:lpstr>Pijn (stervensfase)</vt:lpstr>
      <vt:lpstr>opioïdrotatie</vt:lpstr>
      <vt:lpstr>Reutelen</vt:lpstr>
      <vt:lpstr>Dyspnoe</vt:lpstr>
      <vt:lpstr>dyspnoe</vt:lpstr>
      <vt:lpstr>Misselijkheid/braken </vt:lpstr>
      <vt:lpstr>Ileus: braken/buikpijn</vt:lpstr>
      <vt:lpstr>Ileus: braken/buikpijn</vt:lpstr>
      <vt:lpstr>Terminale onrust</vt:lpstr>
      <vt:lpstr>Angst</vt:lpstr>
      <vt:lpstr>Vermoeidheid</vt:lpstr>
      <vt:lpstr>Palliatieve sedatie</vt:lpstr>
      <vt:lpstr>Vragen sedatie</vt:lpstr>
      <vt:lpstr>Voorstel formularium</vt:lpstr>
      <vt:lpstr>Bronvermelding</vt:lpstr>
      <vt:lpstr>Substitutie medicatie in stervensfase</vt:lpstr>
    </vt:vector>
  </TitlesOfParts>
  <Company>DXC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Palliatief/terminale zorg</dc:title>
  <dc:creator>Frederique van Veldhuizen</dc:creator>
  <cp:lastModifiedBy>Marianne Bezoen - Koetsier</cp:lastModifiedBy>
  <cp:revision>60</cp:revision>
  <dcterms:created xsi:type="dcterms:W3CDTF">2022-02-01T15:01:22Z</dcterms:created>
  <dcterms:modified xsi:type="dcterms:W3CDTF">2022-02-16T08:02:35Z</dcterms:modified>
</cp:coreProperties>
</file>