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6"/>
  </p:notesMasterIdLst>
  <p:sldIdLst>
    <p:sldId id="256" r:id="rId2"/>
    <p:sldId id="257" r:id="rId3"/>
    <p:sldId id="274" r:id="rId4"/>
    <p:sldId id="258" r:id="rId5"/>
    <p:sldId id="259" r:id="rId6"/>
    <p:sldId id="260" r:id="rId7"/>
    <p:sldId id="261" r:id="rId8"/>
    <p:sldId id="269" r:id="rId9"/>
    <p:sldId id="262" r:id="rId10"/>
    <p:sldId id="266" r:id="rId11"/>
    <p:sldId id="268" r:id="rId12"/>
    <p:sldId id="271" r:id="rId13"/>
    <p:sldId id="272" r:id="rId14"/>
    <p:sldId id="27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3" autoAdjust="0"/>
    <p:restoredTop sz="84870" autoAdjust="0"/>
  </p:normalViewPr>
  <p:slideViewPr>
    <p:cSldViewPr snapToGrid="0">
      <p:cViewPr varScale="1">
        <p:scale>
          <a:sx n="65" d="100"/>
          <a:sy n="65" d="100"/>
        </p:scale>
        <p:origin x="13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0AE51-A39B-4157-B667-4836FE673C24}" type="datetimeFigureOut">
              <a:rPr lang="nl-NL" smtClean="0"/>
              <a:t>05-12-2021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2B294-36F0-4B68-B23E-A249491E77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023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Overige slaapstoornissen:</a:t>
            </a:r>
          </a:p>
          <a:p>
            <a:r>
              <a:rPr lang="nl-NL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obstructieveslaapapneusyndroom</a:t>
            </a:r>
            <a:r>
              <a:rPr lang="nl-N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restless-legssyndroom, nachtelijke kuitkrampen, het </a:t>
            </a:r>
            <a:r>
              <a:rPr lang="nl-NL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vertraagdeslaapfasesyndroom</a:t>
            </a:r>
            <a:r>
              <a:rPr lang="nl-N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 narcolepsie. </a:t>
            </a:r>
          </a:p>
          <a:p>
            <a:r>
              <a:rPr lang="nl-NL" dirty="0" smtClean="0"/>
              <a:t>Psychiatrische aandoeningen: met name depressie, gegeneraliseerde</a:t>
            </a:r>
            <a:r>
              <a:rPr lang="nl-NL" baseline="0" dirty="0" smtClean="0"/>
              <a:t> angststoornis en uitgebreide neurocognitieve stoornis</a:t>
            </a:r>
          </a:p>
          <a:p>
            <a:r>
              <a:rPr lang="nl-NL" baseline="0" dirty="0" smtClean="0"/>
              <a:t>International </a:t>
            </a:r>
            <a:r>
              <a:rPr lang="nl-NL" baseline="0" dirty="0" err="1" smtClean="0"/>
              <a:t>journal</a:t>
            </a:r>
            <a:r>
              <a:rPr lang="nl-NL" baseline="0" dirty="0" smtClean="0"/>
              <a:t> of </a:t>
            </a:r>
            <a:r>
              <a:rPr lang="nl-NL" baseline="0" dirty="0" err="1" smtClean="0"/>
              <a:t>geriatric</a:t>
            </a:r>
            <a:r>
              <a:rPr lang="nl-NL" baseline="0" dirty="0" smtClean="0"/>
              <a:t> </a:t>
            </a:r>
            <a:r>
              <a:rPr lang="nl-NL" baseline="0" dirty="0" err="1" smtClean="0"/>
              <a:t>psychiatry</a:t>
            </a:r>
            <a:r>
              <a:rPr lang="nl-NL" baseline="0" smtClean="0"/>
              <a:t>: 50% van de slaapproblemen bij ouderen door psychiatrische aandoening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2B294-36F0-4B68-B23E-A249491E7738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8979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Overdag zonlicht</a:t>
            </a:r>
            <a:r>
              <a:rPr lang="nl-NL" baseline="0" dirty="0" smtClean="0"/>
              <a:t> en/of daglichtlamp. ‘s avonds en ‘s nachts minder lichtexpositie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2B294-36F0-4B68-B23E-A249491E7738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4506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Volgens NHG standaard 15 minuten bij inslapen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2B294-36F0-4B68-B23E-A249491E7738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6827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Allemaal niet volgens richtlijn en valt bij niet somatische cliënten</a:t>
            </a:r>
            <a:r>
              <a:rPr lang="nl-NL" baseline="0" dirty="0" smtClean="0"/>
              <a:t> onder WZD. Is NHG geen richtlijn? </a:t>
            </a:r>
            <a:r>
              <a:rPr lang="nl-NL" baseline="0" dirty="0" err="1" smtClean="0"/>
              <a:t>Mirtazepin</a:t>
            </a:r>
            <a:r>
              <a:rPr lang="nl-NL" baseline="0" dirty="0" smtClean="0"/>
              <a:t> en Trazodon mogen volgens richtlijn voorgeschreven worden bij depressie </a:t>
            </a:r>
            <a:r>
              <a:rPr lang="nl-NL" baseline="0" dirty="0" err="1" smtClean="0"/>
              <a:t>icm</a:t>
            </a:r>
            <a:r>
              <a:rPr lang="nl-NL" baseline="0" dirty="0" smtClean="0"/>
              <a:t> slaapproblemen.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2B294-36F0-4B68-B23E-A249491E7738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2901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7FDD-2F18-4C6C-B68B-64ED08EFFCA0}" type="datetimeFigureOut">
              <a:rPr lang="nl-NL" smtClean="0"/>
              <a:t>05-12-2021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700B-EC8F-4FA1-9412-B1EB8325F0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0011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7FDD-2F18-4C6C-B68B-64ED08EFFCA0}" type="datetimeFigureOut">
              <a:rPr lang="nl-NL" smtClean="0"/>
              <a:t>05-12-2021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700B-EC8F-4FA1-9412-B1EB8325F0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903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7FDD-2F18-4C6C-B68B-64ED08EFFCA0}" type="datetimeFigureOut">
              <a:rPr lang="nl-NL" smtClean="0"/>
              <a:t>05-12-2021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700B-EC8F-4FA1-9412-B1EB8325F0DA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88631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7FDD-2F18-4C6C-B68B-64ED08EFFCA0}" type="datetimeFigureOut">
              <a:rPr lang="nl-NL" smtClean="0"/>
              <a:t>05-12-2021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700B-EC8F-4FA1-9412-B1EB8325F0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3649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7FDD-2F18-4C6C-B68B-64ED08EFFCA0}" type="datetimeFigureOut">
              <a:rPr lang="nl-NL" smtClean="0"/>
              <a:t>05-12-2021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700B-EC8F-4FA1-9412-B1EB8325F0DA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9613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7FDD-2F18-4C6C-B68B-64ED08EFFCA0}" type="datetimeFigureOut">
              <a:rPr lang="nl-NL" smtClean="0"/>
              <a:t>05-12-2021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700B-EC8F-4FA1-9412-B1EB8325F0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99137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7FDD-2F18-4C6C-B68B-64ED08EFFCA0}" type="datetimeFigureOut">
              <a:rPr lang="nl-NL" smtClean="0"/>
              <a:t>05-12-2021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700B-EC8F-4FA1-9412-B1EB8325F0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95162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7FDD-2F18-4C6C-B68B-64ED08EFFCA0}" type="datetimeFigureOut">
              <a:rPr lang="nl-NL" smtClean="0"/>
              <a:t>05-12-2021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700B-EC8F-4FA1-9412-B1EB8325F0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578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7FDD-2F18-4C6C-B68B-64ED08EFFCA0}" type="datetimeFigureOut">
              <a:rPr lang="nl-NL" smtClean="0"/>
              <a:t>05-12-2021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700B-EC8F-4FA1-9412-B1EB8325F0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0057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7FDD-2F18-4C6C-B68B-64ED08EFFCA0}" type="datetimeFigureOut">
              <a:rPr lang="nl-NL" smtClean="0"/>
              <a:t>05-12-2021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700B-EC8F-4FA1-9412-B1EB8325F0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05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7FDD-2F18-4C6C-B68B-64ED08EFFCA0}" type="datetimeFigureOut">
              <a:rPr lang="nl-NL" smtClean="0"/>
              <a:t>05-12-2021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700B-EC8F-4FA1-9412-B1EB8325F0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0455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7FDD-2F18-4C6C-B68B-64ED08EFFCA0}" type="datetimeFigureOut">
              <a:rPr lang="nl-NL" smtClean="0"/>
              <a:t>05-12-2021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700B-EC8F-4FA1-9412-B1EB8325F0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4477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7FDD-2F18-4C6C-B68B-64ED08EFFCA0}" type="datetimeFigureOut">
              <a:rPr lang="nl-NL" smtClean="0"/>
              <a:t>05-12-2021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700B-EC8F-4FA1-9412-B1EB8325F0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5529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7FDD-2F18-4C6C-B68B-64ED08EFFCA0}" type="datetimeFigureOut">
              <a:rPr lang="nl-NL" smtClean="0"/>
              <a:t>05-12-2021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700B-EC8F-4FA1-9412-B1EB8325F0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4178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7FDD-2F18-4C6C-B68B-64ED08EFFCA0}" type="datetimeFigureOut">
              <a:rPr lang="nl-NL" smtClean="0"/>
              <a:t>05-12-2021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700B-EC8F-4FA1-9412-B1EB8325F0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239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7FDD-2F18-4C6C-B68B-64ED08EFFCA0}" type="datetimeFigureOut">
              <a:rPr lang="nl-NL" smtClean="0"/>
              <a:t>05-12-2021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700B-EC8F-4FA1-9412-B1EB8325F0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9279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B7FDD-2F18-4C6C-B68B-64ED08EFFCA0}" type="datetimeFigureOut">
              <a:rPr lang="nl-NL" smtClean="0"/>
              <a:t>05-12-2021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41A700B-EC8F-4FA1-9412-B1EB8325F0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7907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Slaapstoornis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M. Bezoen</a:t>
            </a:r>
          </a:p>
          <a:p>
            <a:r>
              <a:rPr lang="nl-NL" dirty="0" smtClean="0"/>
              <a:t>F. Van Veldhuizen</a:t>
            </a:r>
          </a:p>
          <a:p>
            <a:r>
              <a:rPr lang="nl-NL" dirty="0" smtClean="0"/>
              <a:t>6-12-2021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84203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Medicamenteuze behandeling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55122"/>
            <a:ext cx="10515600" cy="4351338"/>
          </a:xfrm>
        </p:spPr>
        <p:txBody>
          <a:bodyPr>
            <a:normAutofit/>
          </a:bodyPr>
          <a:lstStyle/>
          <a:p>
            <a:r>
              <a:rPr lang="nl-NL" dirty="0" smtClean="0"/>
              <a:t>Slaapmiddelen:</a:t>
            </a:r>
          </a:p>
          <a:p>
            <a:pPr lvl="1"/>
            <a:r>
              <a:rPr lang="nl-NL" dirty="0" smtClean="0"/>
              <a:t>Doel: op korte termijn symptomen verlichten (bv </a:t>
            </a:r>
            <a:r>
              <a:rPr lang="nl-NL" dirty="0" err="1" smtClean="0"/>
              <a:t>dysfunctioneren</a:t>
            </a:r>
            <a:r>
              <a:rPr lang="nl-NL" dirty="0" smtClean="0"/>
              <a:t> overdag)</a:t>
            </a:r>
          </a:p>
          <a:p>
            <a:pPr lvl="1"/>
            <a:r>
              <a:rPr lang="nl-NL" dirty="0" smtClean="0"/>
              <a:t>Inslaaptijd wordt verkort en slaapduur met 30-50 minuten verlengd</a:t>
            </a:r>
          </a:p>
          <a:p>
            <a:pPr lvl="1"/>
            <a:r>
              <a:rPr lang="nl-NL" dirty="0" smtClean="0"/>
              <a:t>Effect neemt af na 2 weken</a:t>
            </a:r>
          </a:p>
          <a:p>
            <a:endParaRPr lang="nl-NL" dirty="0"/>
          </a:p>
          <a:p>
            <a:r>
              <a:rPr lang="nl-NL" dirty="0" smtClean="0"/>
              <a:t>Indicatie:</a:t>
            </a:r>
          </a:p>
          <a:p>
            <a:pPr lvl="1"/>
            <a:r>
              <a:rPr lang="nl-NL" dirty="0" smtClean="0"/>
              <a:t>Kortdurende slapeloosheid</a:t>
            </a:r>
          </a:p>
          <a:p>
            <a:pPr lvl="1"/>
            <a:r>
              <a:rPr lang="nl-NL" dirty="0" smtClean="0"/>
              <a:t>Langdurige slapeloosheid bij geen verdere verbetering en ernstig </a:t>
            </a:r>
            <a:r>
              <a:rPr lang="nl-NL" dirty="0" err="1" smtClean="0"/>
              <a:t>dysfunctioneren</a:t>
            </a:r>
            <a:r>
              <a:rPr lang="nl-NL" dirty="0" smtClean="0"/>
              <a:t> </a:t>
            </a:r>
            <a:r>
              <a:rPr lang="nl-NL" dirty="0" smtClean="0"/>
              <a:t>overdag</a:t>
            </a:r>
          </a:p>
          <a:p>
            <a:pPr lvl="1"/>
            <a:endParaRPr lang="nl-NL" dirty="0" smtClean="0"/>
          </a:p>
          <a:p>
            <a:r>
              <a:rPr lang="nl-NL" dirty="0"/>
              <a:t>Overeenstemming over doel inzetten medicatie en eenmalig voorschrift</a:t>
            </a:r>
          </a:p>
          <a:p>
            <a:pPr lvl="1"/>
            <a:endParaRPr lang="nl-NL" dirty="0"/>
          </a:p>
          <a:p>
            <a:pPr lvl="1"/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716464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</a:t>
            </a:r>
            <a:r>
              <a:rPr lang="nl-NL" dirty="0" smtClean="0"/>
              <a:t>ormularium medicamenteus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Alleen kortwerkende slaapmiddelen: </a:t>
            </a:r>
          </a:p>
          <a:p>
            <a:pPr lvl="1"/>
            <a:r>
              <a:rPr lang="nl-NL" dirty="0" err="1" smtClean="0"/>
              <a:t>temazepam</a:t>
            </a:r>
            <a:r>
              <a:rPr lang="nl-NL" dirty="0" smtClean="0"/>
              <a:t> 20 mg (bij ouderen 10 mg)</a:t>
            </a:r>
          </a:p>
          <a:p>
            <a:pPr lvl="1"/>
            <a:r>
              <a:rPr lang="nl-NL" dirty="0" err="1" smtClean="0"/>
              <a:t>Zolpidem</a:t>
            </a:r>
            <a:r>
              <a:rPr lang="nl-NL" dirty="0" smtClean="0"/>
              <a:t> 10 mg (bij ouderen 5 mg</a:t>
            </a:r>
            <a:r>
              <a:rPr lang="nl-NL" dirty="0" smtClean="0"/>
              <a:t>)</a:t>
            </a:r>
          </a:p>
          <a:p>
            <a:pPr lvl="1"/>
            <a:r>
              <a:rPr lang="nl-NL" dirty="0" err="1" smtClean="0">
                <a:solidFill>
                  <a:srgbClr val="FF0000"/>
                </a:solidFill>
              </a:rPr>
              <a:t>Midazolam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dirty="0" smtClean="0"/>
              <a:t>7,5 mg (evt. 15 mg)</a:t>
            </a:r>
          </a:p>
          <a:p>
            <a:pPr lvl="1"/>
            <a:r>
              <a:rPr lang="nl-NL" dirty="0" smtClean="0">
                <a:solidFill>
                  <a:srgbClr val="FF0000"/>
                </a:solidFill>
              </a:rPr>
              <a:t>Melatonine </a:t>
            </a:r>
            <a:r>
              <a:rPr lang="nl-NL" dirty="0" smtClean="0"/>
              <a:t>2 mg (bij net opgenomen cliënten)</a:t>
            </a:r>
            <a:endParaRPr lang="nl-NL" dirty="0" smtClean="0">
              <a:solidFill>
                <a:srgbClr val="FF0000"/>
              </a:solidFill>
            </a:endParaRPr>
          </a:p>
          <a:p>
            <a:r>
              <a:rPr lang="nl-NL" dirty="0" smtClean="0"/>
              <a:t>Maximaal 5-10 tabletten (dus als kuur voorschrijven) en intermitterend gebruik adviseren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Depressie </a:t>
            </a:r>
            <a:r>
              <a:rPr lang="nl-NL" dirty="0" smtClean="0"/>
              <a:t>met grote </a:t>
            </a:r>
            <a:r>
              <a:rPr lang="nl-NL" dirty="0" err="1" smtClean="0"/>
              <a:t>lijdensdruk</a:t>
            </a:r>
            <a:r>
              <a:rPr lang="nl-NL" dirty="0" smtClean="0"/>
              <a:t> door slapeloosheid</a:t>
            </a:r>
          </a:p>
          <a:p>
            <a:pPr lvl="1"/>
            <a:r>
              <a:rPr lang="nl-NL" dirty="0" smtClean="0">
                <a:solidFill>
                  <a:srgbClr val="FF0000"/>
                </a:solidFill>
              </a:rPr>
              <a:t>Trazodon </a:t>
            </a:r>
            <a:r>
              <a:rPr lang="nl-NL" dirty="0" smtClean="0"/>
              <a:t>25 mg (max 50mg)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dirty="0" smtClean="0"/>
              <a:t> </a:t>
            </a:r>
            <a:r>
              <a:rPr lang="nl-NL" dirty="0" smtClean="0"/>
              <a:t>of </a:t>
            </a:r>
            <a:r>
              <a:rPr lang="nl-NL" dirty="0" err="1" smtClean="0"/>
              <a:t>mirtazepine</a:t>
            </a:r>
            <a:r>
              <a:rPr lang="nl-NL" dirty="0" smtClean="0"/>
              <a:t> 15 mg (</a:t>
            </a:r>
            <a:r>
              <a:rPr lang="nl-NL" dirty="0" err="1" smtClean="0"/>
              <a:t>z.n</a:t>
            </a:r>
            <a:r>
              <a:rPr lang="nl-NL" dirty="0" smtClean="0"/>
              <a:t>. 30 mg)</a:t>
            </a:r>
            <a:endParaRPr lang="nl-NL" dirty="0" smtClean="0"/>
          </a:p>
          <a:p>
            <a:pPr marL="457200" lvl="1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4190797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Voorschrijfgedrag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8895152"/>
              </p:ext>
            </p:extLst>
          </p:nvPr>
        </p:nvGraphicFramePr>
        <p:xfrm>
          <a:off x="838199" y="1327364"/>
          <a:ext cx="10178846" cy="49701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3636">
                  <a:extLst>
                    <a:ext uri="{9D8B030D-6E8A-4147-A177-3AD203B41FA5}">
                      <a16:colId xmlns:a16="http://schemas.microsoft.com/office/drawing/2014/main" val="660436076"/>
                    </a:ext>
                  </a:extLst>
                </a:gridCol>
                <a:gridCol w="667350">
                  <a:extLst>
                    <a:ext uri="{9D8B030D-6E8A-4147-A177-3AD203B41FA5}">
                      <a16:colId xmlns:a16="http://schemas.microsoft.com/office/drawing/2014/main" val="626346516"/>
                    </a:ext>
                  </a:extLst>
                </a:gridCol>
                <a:gridCol w="1087678">
                  <a:extLst>
                    <a:ext uri="{9D8B030D-6E8A-4147-A177-3AD203B41FA5}">
                      <a16:colId xmlns:a16="http://schemas.microsoft.com/office/drawing/2014/main" val="637776160"/>
                    </a:ext>
                  </a:extLst>
                </a:gridCol>
                <a:gridCol w="6540182">
                  <a:extLst>
                    <a:ext uri="{9D8B030D-6E8A-4147-A177-3AD203B41FA5}">
                      <a16:colId xmlns:a16="http://schemas.microsoft.com/office/drawing/2014/main" val="181925043"/>
                    </a:ext>
                  </a:extLst>
                </a:gridCol>
              </a:tblGrid>
              <a:tr h="236676">
                <a:tc>
                  <a:txBody>
                    <a:bodyPr/>
                    <a:lstStyle/>
                    <a:p>
                      <a:endParaRPr lang="nl-NL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gebruikers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opmerking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0776209"/>
                  </a:ext>
                </a:extLst>
              </a:tr>
              <a:tr h="2366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temazepam 10 mg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vast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27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3643945"/>
                  </a:ext>
                </a:extLst>
              </a:tr>
              <a:tr h="2366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temazepam 10 mg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zn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22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9455835"/>
                  </a:ext>
                </a:extLst>
              </a:tr>
              <a:tr h="2366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temazepam 20 mg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vast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7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0958231"/>
                  </a:ext>
                </a:extLst>
              </a:tr>
              <a:tr h="2366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nitrazepam 2,5 mg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vast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8556903"/>
                  </a:ext>
                </a:extLst>
              </a:tr>
              <a:tr h="2366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zolpidem 10 mg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vast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5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6321866"/>
                  </a:ext>
                </a:extLst>
              </a:tr>
              <a:tr h="2366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zolpidem 5 mg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vast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5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4552006"/>
                  </a:ext>
                </a:extLst>
              </a:tr>
              <a:tr h="2366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zolpidem 5 mg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zn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2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8272876"/>
                  </a:ext>
                </a:extLst>
              </a:tr>
              <a:tr h="2366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zopiclon 3,75 mg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vast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3279307"/>
                  </a:ext>
                </a:extLst>
              </a:tr>
              <a:tr h="2366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zopiclon 3,75 mg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zn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4017157"/>
                  </a:ext>
                </a:extLst>
              </a:tr>
              <a:tr h="2366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zopiclon 7,5 mg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vast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4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8654166"/>
                  </a:ext>
                </a:extLst>
              </a:tr>
              <a:tr h="2366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zopiclon 7,5 mg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zn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5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2238933"/>
                  </a:ext>
                </a:extLst>
              </a:tr>
              <a:tr h="2366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melatonine 1 mg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vast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12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gebruik meesten 1dd 2mg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563747"/>
                  </a:ext>
                </a:extLst>
              </a:tr>
              <a:tr h="2366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melatonine 3 mg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vast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14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5420817"/>
                  </a:ext>
                </a:extLst>
              </a:tr>
              <a:tr h="2366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melatonine 5 mg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vast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3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eentje met opmerking: "mw neemt deze halverwege de nacht in."Wat vinden we hiervan?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4691331"/>
                  </a:ext>
                </a:extLst>
              </a:tr>
              <a:tr h="2366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melatonine 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zn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3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5737561"/>
                  </a:ext>
                </a:extLst>
              </a:tr>
              <a:tr h="2366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mirtazapine 3,75 mg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vast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12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7571835"/>
                  </a:ext>
                </a:extLst>
              </a:tr>
              <a:tr h="2366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mirtazapine 15 mg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vast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14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583055"/>
                  </a:ext>
                </a:extLst>
              </a:tr>
              <a:tr h="2366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mirtazapine 30 mg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vast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6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8076787"/>
                  </a:ext>
                </a:extLst>
              </a:tr>
              <a:tr h="2366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mirtazapine 45 mg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vast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2556673"/>
                  </a:ext>
                </a:extLst>
              </a:tr>
              <a:tr h="2366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midazolam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zn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(69 andere voor epilepsie, agressie of onrust, of onbekend)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7186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097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Kosten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8357039"/>
              </p:ext>
            </p:extLst>
          </p:nvPr>
        </p:nvGraphicFramePr>
        <p:xfrm>
          <a:off x="838199" y="1690689"/>
          <a:ext cx="10515602" cy="48723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5954">
                  <a:extLst>
                    <a:ext uri="{9D8B030D-6E8A-4147-A177-3AD203B41FA5}">
                      <a16:colId xmlns:a16="http://schemas.microsoft.com/office/drawing/2014/main" val="3976545416"/>
                    </a:ext>
                  </a:extLst>
                </a:gridCol>
                <a:gridCol w="689429">
                  <a:extLst>
                    <a:ext uri="{9D8B030D-6E8A-4147-A177-3AD203B41FA5}">
                      <a16:colId xmlns:a16="http://schemas.microsoft.com/office/drawing/2014/main" val="3541637636"/>
                    </a:ext>
                  </a:extLst>
                </a:gridCol>
                <a:gridCol w="1123663">
                  <a:extLst>
                    <a:ext uri="{9D8B030D-6E8A-4147-A177-3AD203B41FA5}">
                      <a16:colId xmlns:a16="http://schemas.microsoft.com/office/drawing/2014/main" val="3144958995"/>
                    </a:ext>
                  </a:extLst>
                </a:gridCol>
                <a:gridCol w="6756556">
                  <a:extLst>
                    <a:ext uri="{9D8B030D-6E8A-4147-A177-3AD203B41FA5}">
                      <a16:colId xmlns:a16="http://schemas.microsoft.com/office/drawing/2014/main" val="1349754724"/>
                    </a:ext>
                  </a:extLst>
                </a:gridCol>
              </a:tblGrid>
              <a:tr h="957068">
                <a:tc>
                  <a:txBody>
                    <a:bodyPr/>
                    <a:lstStyle/>
                    <a:p>
                      <a:endParaRPr lang="nl-NL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prijs per stuk (eurocent)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4272784"/>
                  </a:ext>
                </a:extLst>
              </a:tr>
              <a:tr h="2175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temazepam 10 mg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0371600"/>
                  </a:ext>
                </a:extLst>
              </a:tr>
              <a:tr h="2175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tablet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4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0506758"/>
                  </a:ext>
                </a:extLst>
              </a:tr>
              <a:tr h="2175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capsule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7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7974387"/>
                  </a:ext>
                </a:extLst>
              </a:tr>
              <a:tr h="2175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temazepam 20 mg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5213263"/>
                  </a:ext>
                </a:extLst>
              </a:tr>
              <a:tr h="2175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tablet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6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6457006"/>
                  </a:ext>
                </a:extLst>
              </a:tr>
              <a:tr h="2175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capsule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12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914856"/>
                  </a:ext>
                </a:extLst>
              </a:tr>
              <a:tr h="2175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nitrazepam 5 mg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3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5838938"/>
                  </a:ext>
                </a:extLst>
              </a:tr>
              <a:tr h="2175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zolpidem 5 mg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10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7926160"/>
                  </a:ext>
                </a:extLst>
              </a:tr>
              <a:tr h="2175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zolpidem 10 mg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4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3529117"/>
                  </a:ext>
                </a:extLst>
              </a:tr>
              <a:tr h="2175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zopiclon 3,75 mg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12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9915598"/>
                  </a:ext>
                </a:extLst>
              </a:tr>
              <a:tr h="2175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zopiclon 7,5 mg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17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9789782"/>
                  </a:ext>
                </a:extLst>
              </a:tr>
              <a:tr h="2175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melatonine 1 mg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33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6809318"/>
                  </a:ext>
                </a:extLst>
              </a:tr>
              <a:tr h="2175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melatonine 3 mg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34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5646175"/>
                  </a:ext>
                </a:extLst>
              </a:tr>
              <a:tr h="2175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melatonine 5 mg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36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8496261"/>
                  </a:ext>
                </a:extLst>
              </a:tr>
              <a:tr h="2175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mirtazapine 3,75 mg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44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6608265"/>
                  </a:ext>
                </a:extLst>
              </a:tr>
              <a:tr h="2175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mirtazapine 15 mg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15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9483636"/>
                  </a:ext>
                </a:extLst>
              </a:tr>
              <a:tr h="2175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mirtazapine 30 mg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14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3690456"/>
                  </a:ext>
                </a:extLst>
              </a:tr>
              <a:tr h="2175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mirtazapine 45 mg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18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7549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08858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Bronnen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l-NL" dirty="0"/>
              <a:t>Multidisciplinaire richtlijn depressie</a:t>
            </a:r>
          </a:p>
          <a:p>
            <a:pPr lvl="1"/>
            <a:r>
              <a:rPr lang="nl-NL" dirty="0"/>
              <a:t>NHG: slaapstoornissen 2014</a:t>
            </a:r>
          </a:p>
          <a:p>
            <a:pPr lvl="1"/>
            <a:r>
              <a:rPr lang="nl-NL" dirty="0" err="1"/>
              <a:t>Verenso</a:t>
            </a:r>
            <a:r>
              <a:rPr lang="nl-NL" dirty="0"/>
              <a:t>: slaapstoornissen 2015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90053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Leerdoelen</a:t>
            </a:r>
          </a:p>
          <a:p>
            <a:r>
              <a:rPr lang="nl-NL" dirty="0" smtClean="0"/>
              <a:t>Inleiding </a:t>
            </a:r>
            <a:r>
              <a:rPr lang="nl-NL" dirty="0" smtClean="0"/>
              <a:t>ziektebeeld</a:t>
            </a:r>
          </a:p>
          <a:p>
            <a:r>
              <a:rPr lang="nl-NL" dirty="0" smtClean="0"/>
              <a:t>Huidige stand van zaken </a:t>
            </a:r>
            <a:r>
              <a:rPr lang="nl-NL" dirty="0" smtClean="0"/>
              <a:t>formularium</a:t>
            </a:r>
          </a:p>
          <a:p>
            <a:r>
              <a:rPr lang="nl-NL" dirty="0" smtClean="0"/>
              <a:t>Voorschrijfgedrag</a:t>
            </a:r>
            <a:endParaRPr lang="nl-NL" dirty="0" smtClean="0"/>
          </a:p>
          <a:p>
            <a:r>
              <a:rPr lang="nl-NL" dirty="0" smtClean="0"/>
              <a:t>Voorstel </a:t>
            </a:r>
            <a:r>
              <a:rPr lang="nl-NL" dirty="0" smtClean="0"/>
              <a:t>aanpassing </a:t>
            </a:r>
            <a:r>
              <a:rPr lang="nl-NL" dirty="0" smtClean="0"/>
              <a:t>formularium</a:t>
            </a:r>
          </a:p>
          <a:p>
            <a:endParaRPr lang="nl-NL" dirty="0"/>
          </a:p>
          <a:p>
            <a:r>
              <a:rPr lang="nl-NL" dirty="0" smtClean="0"/>
              <a:t>Bronnen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49547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Leerdoelen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Bewustwording en uniformering voorschrijfgedrag</a:t>
            </a:r>
          </a:p>
          <a:p>
            <a:r>
              <a:rPr lang="nl-NL" dirty="0" smtClean="0"/>
              <a:t>Vergelijking wenselijk en werkelijk voorschrijfgedrag</a:t>
            </a:r>
          </a:p>
          <a:p>
            <a:r>
              <a:rPr lang="nl-NL" dirty="0" smtClean="0"/>
              <a:t>Up </a:t>
            </a:r>
            <a:r>
              <a:rPr lang="nl-NL" dirty="0" err="1" smtClean="0"/>
              <a:t>to</a:t>
            </a:r>
            <a:r>
              <a:rPr lang="nl-NL" dirty="0" smtClean="0"/>
              <a:t> date houden verpleeghuisformularium</a:t>
            </a:r>
          </a:p>
        </p:txBody>
      </p:sp>
    </p:spTree>
    <p:extLst>
      <p:ext uri="{BB962C8B-B14F-4D97-AF65-F5344CB8AC3E}">
        <p14:creationId xmlns:p14="http://schemas.microsoft.com/office/powerpoint/2010/main" val="2730721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Normaal slaappatroon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710813"/>
            <a:ext cx="8596668" cy="4330549"/>
          </a:xfrm>
        </p:spPr>
        <p:txBody>
          <a:bodyPr/>
          <a:lstStyle/>
          <a:p>
            <a:r>
              <a:rPr lang="nl-NL" dirty="0" smtClean="0"/>
              <a:t>Inslapen gemiddeld 15 minuten</a:t>
            </a:r>
          </a:p>
          <a:p>
            <a:r>
              <a:rPr lang="nl-NL" dirty="0" smtClean="0"/>
              <a:t>Nachtrust gemiddeld 7-8 uur</a:t>
            </a:r>
          </a:p>
          <a:p>
            <a:r>
              <a:rPr lang="nl-NL" dirty="0" smtClean="0"/>
              <a:t>Onderbrekingen 2-3 x per nacht</a:t>
            </a:r>
          </a:p>
          <a:p>
            <a:r>
              <a:rPr lang="nl-NL" dirty="0" smtClean="0"/>
              <a:t>4-5 slaapcycli van 90 minuten</a:t>
            </a:r>
          </a:p>
          <a:p>
            <a:pPr lvl="1"/>
            <a:r>
              <a:rPr lang="nl-NL" dirty="0" smtClean="0"/>
              <a:t>1 slaapcyclus: </a:t>
            </a:r>
          </a:p>
          <a:p>
            <a:pPr lvl="2"/>
            <a:r>
              <a:rPr lang="nl-NL" dirty="0" smtClean="0"/>
              <a:t>REM slaap</a:t>
            </a:r>
          </a:p>
          <a:p>
            <a:pPr lvl="2"/>
            <a:r>
              <a:rPr lang="nl-NL" dirty="0" smtClean="0"/>
              <a:t>Non-</a:t>
            </a:r>
            <a:r>
              <a:rPr lang="nl-NL" dirty="0" err="1" smtClean="0"/>
              <a:t>REMslaap</a:t>
            </a:r>
            <a:endParaRPr lang="nl-NL" dirty="0" smtClean="0"/>
          </a:p>
          <a:p>
            <a:pPr lvl="3"/>
            <a:r>
              <a:rPr lang="nl-NL" dirty="0" smtClean="0"/>
              <a:t>1. sluimerstadium (schokkende bewegingen)</a:t>
            </a:r>
          </a:p>
          <a:p>
            <a:pPr lvl="3"/>
            <a:r>
              <a:rPr lang="nl-NL" dirty="0" smtClean="0"/>
              <a:t>2. ondiepe slaap </a:t>
            </a:r>
          </a:p>
          <a:p>
            <a:pPr lvl="3"/>
            <a:r>
              <a:rPr lang="nl-NL" dirty="0" smtClean="0"/>
              <a:t>3. diepe slaap </a:t>
            </a:r>
            <a:r>
              <a:rPr lang="nl-NL" dirty="0" smtClean="0">
                <a:sym typeface="Wingdings" panose="05000000000000000000" pitchFamily="2" charset="2"/>
              </a:rPr>
              <a:t> belangrijkste voor herstel van de hersenen</a:t>
            </a:r>
            <a:endParaRPr lang="nl-NL" dirty="0" smtClean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0674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Slaappatroon bij ouderen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Slaapritme minder vast: meer impact plotselinge ritmeverschuivingen</a:t>
            </a:r>
          </a:p>
          <a:p>
            <a:r>
              <a:rPr lang="nl-NL" dirty="0" smtClean="0"/>
              <a:t>Afname diepe slaap en toename oppervlakkige Non-REM slaap</a:t>
            </a:r>
          </a:p>
          <a:p>
            <a:r>
              <a:rPr lang="nl-NL" dirty="0" smtClean="0"/>
              <a:t>Frequentere ontwaakperiodes</a:t>
            </a:r>
          </a:p>
          <a:p>
            <a:r>
              <a:rPr lang="nl-NL" dirty="0" smtClean="0"/>
              <a:t>Verschuiving naar “ochtendtype”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53081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Insomnia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Subjectieve klacht over in- of doorslapen of vroeg ontwaken</a:t>
            </a:r>
          </a:p>
          <a:p>
            <a:r>
              <a:rPr lang="nl-NL" dirty="0" smtClean="0"/>
              <a:t>Frequentie &gt; 3 x per week</a:t>
            </a:r>
          </a:p>
          <a:p>
            <a:r>
              <a:rPr lang="nl-NL" dirty="0" smtClean="0"/>
              <a:t>Invloed op functioneren overdag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5977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NHG-richtlijn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Onderscheid tussen: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1. vermeende slapeloosheid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2. kortdurende slapeloosheid: oorzaak vaak bekend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3. langdurige slapeloosheid: vaak meerdere oorzaken en </a:t>
            </a:r>
            <a:r>
              <a:rPr lang="nl-NL" dirty="0" smtClean="0"/>
              <a:t>	negatieve 	conditionering</a:t>
            </a:r>
            <a:endParaRPr lang="nl-NL" dirty="0" smtClean="0"/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4. overige slaapstoornissen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3579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Formularium niet medicamenteus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/>
            <a:r>
              <a:rPr lang="nl-NL" dirty="0" smtClean="0"/>
              <a:t>Houd </a:t>
            </a:r>
            <a:r>
              <a:rPr lang="nl-NL" dirty="0"/>
              <a:t>regelmatige bedtijden aan.</a:t>
            </a:r>
          </a:p>
          <a:p>
            <a:pPr fontAlgn="auto"/>
            <a:r>
              <a:rPr lang="nl-NL" dirty="0"/>
              <a:t>Aanpassingen in lichtexpositie </a:t>
            </a:r>
            <a:endParaRPr lang="nl-NL" dirty="0" smtClean="0"/>
          </a:p>
          <a:p>
            <a:pPr fontAlgn="auto"/>
            <a:r>
              <a:rPr lang="nl-NL" dirty="0" smtClean="0"/>
              <a:t>Stimulans </a:t>
            </a:r>
            <a:r>
              <a:rPr lang="nl-NL" dirty="0"/>
              <a:t>overdag uit bed te blijven, activiteitenprogramma en vermindering van prikkels ’s avonds en ’s nachts.</a:t>
            </a:r>
          </a:p>
          <a:p>
            <a:pPr fontAlgn="auto"/>
            <a:r>
              <a:rPr lang="nl-NL" dirty="0"/>
              <a:t>Vermijd cafeïne en nicotine na 18.00 uur (koffie, thee, cola, chocola, roken).</a:t>
            </a:r>
          </a:p>
          <a:p>
            <a:pPr fontAlgn="auto"/>
            <a:r>
              <a:rPr lang="nl-NL" dirty="0"/>
              <a:t>Gebruik alcohol niet als “slaapmutsje”.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58464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Formularium niet medicamenteus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/>
            <a:r>
              <a:rPr lang="nl-NL" dirty="0"/>
              <a:t>Ga pas naar bed als u zich slaperig voelt. Sta op als u binnen een half uur niet kunt slapen. Doe elders iets wat u ontspant. Ga dan weer terug naar bed. Herhaal de procedure als u weer niet kunt inslapen.</a:t>
            </a:r>
          </a:p>
          <a:p>
            <a:pPr fontAlgn="auto"/>
            <a:r>
              <a:rPr lang="nl-NL" dirty="0"/>
              <a:t>Beperk het lezen of televisie kijken in bed tot maximaal een half uur.</a:t>
            </a:r>
          </a:p>
          <a:p>
            <a:pPr fontAlgn="auto"/>
            <a:r>
              <a:rPr lang="nl-NL" dirty="0"/>
              <a:t>Ontspan voor het slapen gaan. Vermijd ongeveer een uur voor het slapen gaan inspannende geestelijke en lichamelijke activiteiten.</a:t>
            </a:r>
          </a:p>
          <a:p>
            <a:pPr fontAlgn="auto"/>
            <a:r>
              <a:rPr lang="nl-NL" dirty="0"/>
              <a:t>Vermijd blootstelling aan “blauw licht” c.q. beeldschermgebruik het laatste uur voor het slapen.</a:t>
            </a:r>
          </a:p>
          <a:p>
            <a:pPr fontAlgn="auto"/>
            <a:r>
              <a:rPr lang="nl-NL" dirty="0" err="1"/>
              <a:t>Psycho</a:t>
            </a:r>
            <a:r>
              <a:rPr lang="nl-NL" dirty="0"/>
              <a:t> educatie geef uitleg over wat normaal is met betrekking tot slapen en slaappatronen.</a:t>
            </a:r>
          </a:p>
        </p:txBody>
      </p:sp>
    </p:spTree>
    <p:extLst>
      <p:ext uri="{BB962C8B-B14F-4D97-AF65-F5344CB8AC3E}">
        <p14:creationId xmlns:p14="http://schemas.microsoft.com/office/powerpoint/2010/main" val="88107584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355</TotalTime>
  <Words>784</Words>
  <Application>Microsoft Office PowerPoint</Application>
  <PresentationFormat>Breedbeeld</PresentationFormat>
  <Paragraphs>192</Paragraphs>
  <Slides>14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21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Slaapstoornis</vt:lpstr>
      <vt:lpstr>Inhoud</vt:lpstr>
      <vt:lpstr>Leerdoelen</vt:lpstr>
      <vt:lpstr>Normaal slaappatroon</vt:lpstr>
      <vt:lpstr>Slaappatroon bij ouderen</vt:lpstr>
      <vt:lpstr>Insomnia</vt:lpstr>
      <vt:lpstr>NHG-richtlijn</vt:lpstr>
      <vt:lpstr>Formularium niet medicamenteus</vt:lpstr>
      <vt:lpstr>Formularium niet medicamenteus</vt:lpstr>
      <vt:lpstr>Medicamenteuze behandeling</vt:lpstr>
      <vt:lpstr>Formularium medicamenteus</vt:lpstr>
      <vt:lpstr>Voorschrijfgedrag</vt:lpstr>
      <vt:lpstr>Kosten</vt:lpstr>
      <vt:lpstr>Bronnen</vt:lpstr>
    </vt:vector>
  </TitlesOfParts>
  <Company>DXC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Slaapstoornis</dc:title>
  <dc:creator>Frederique van Veldhuizen</dc:creator>
  <cp:lastModifiedBy>Frederique van Veldhuizen</cp:lastModifiedBy>
  <cp:revision>25</cp:revision>
  <dcterms:created xsi:type="dcterms:W3CDTF">2021-11-17T08:22:24Z</dcterms:created>
  <dcterms:modified xsi:type="dcterms:W3CDTF">2021-12-05T18:34:48Z</dcterms:modified>
</cp:coreProperties>
</file>