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handoutMasterIdLst>
    <p:handoutMasterId r:id="rId35"/>
  </p:handoutMasterIdLst>
  <p:sldIdLst>
    <p:sldId id="256" r:id="rId2"/>
    <p:sldId id="257" r:id="rId3"/>
    <p:sldId id="258" r:id="rId4"/>
    <p:sldId id="261" r:id="rId5"/>
    <p:sldId id="294" r:id="rId6"/>
    <p:sldId id="295" r:id="rId7"/>
    <p:sldId id="296" r:id="rId8"/>
    <p:sldId id="297" r:id="rId9"/>
    <p:sldId id="299" r:id="rId10"/>
    <p:sldId id="301" r:id="rId11"/>
    <p:sldId id="260" r:id="rId12"/>
    <p:sldId id="289" r:id="rId13"/>
    <p:sldId id="259" r:id="rId14"/>
    <p:sldId id="290" r:id="rId15"/>
    <p:sldId id="302" r:id="rId16"/>
    <p:sldId id="262" r:id="rId17"/>
    <p:sldId id="291" r:id="rId18"/>
    <p:sldId id="292" r:id="rId19"/>
    <p:sldId id="303" r:id="rId20"/>
    <p:sldId id="288" r:id="rId21"/>
    <p:sldId id="264" r:id="rId22"/>
    <p:sldId id="287" r:id="rId23"/>
    <p:sldId id="263" r:id="rId24"/>
    <p:sldId id="271" r:id="rId25"/>
    <p:sldId id="304" r:id="rId26"/>
    <p:sldId id="306" r:id="rId27"/>
    <p:sldId id="307" r:id="rId28"/>
    <p:sldId id="308" r:id="rId29"/>
    <p:sldId id="305" r:id="rId30"/>
    <p:sldId id="273" r:id="rId31"/>
    <p:sldId id="309" r:id="rId32"/>
    <p:sldId id="272" r:id="rId3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609" autoAdjust="0"/>
  </p:normalViewPr>
  <p:slideViewPr>
    <p:cSldViewPr snapToGrid="0">
      <p:cViewPr varScale="1">
        <p:scale>
          <a:sx n="56" d="100"/>
          <a:sy n="56" d="100"/>
        </p:scale>
        <p:origin x="103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2C19C93-1839-4024-AC4D-1468770B8ABA}" type="datetimeFigureOut">
              <a:rPr lang="nl-NL" smtClean="0"/>
              <a:t>11-10-2021</a:t>
            </a:fld>
            <a:endParaRPr lang="nl-NL"/>
          </a:p>
        </p:txBody>
      </p:sp>
      <p:sp>
        <p:nvSpPr>
          <p:cNvPr id="4" name="Tijdelijke aanduiding voor voetteks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864CCC1-1AA3-4668-83AE-EDA105C234FE}" type="slidenum">
              <a:rPr lang="nl-NL" smtClean="0"/>
              <a:t>‹nr.›</a:t>
            </a:fld>
            <a:endParaRPr lang="nl-NL"/>
          </a:p>
        </p:txBody>
      </p:sp>
    </p:spTree>
    <p:extLst>
      <p:ext uri="{BB962C8B-B14F-4D97-AF65-F5344CB8AC3E}">
        <p14:creationId xmlns:p14="http://schemas.microsoft.com/office/powerpoint/2010/main" val="152836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D1AD0DF-EDE0-4FB5-9DF4-D3D2FB714568}" type="datetimeFigureOut">
              <a:rPr lang="nl-NL" smtClean="0"/>
              <a:t>11-10-2021</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757B591-E0A7-4D60-A777-627E69F28BC7}" type="slidenum">
              <a:rPr lang="nl-NL" smtClean="0"/>
              <a:t>‹nr.›</a:t>
            </a:fld>
            <a:endParaRPr lang="nl-NL"/>
          </a:p>
        </p:txBody>
      </p:sp>
    </p:spTree>
    <p:extLst>
      <p:ext uri="{BB962C8B-B14F-4D97-AF65-F5344CB8AC3E}">
        <p14:creationId xmlns:p14="http://schemas.microsoft.com/office/powerpoint/2010/main" val="1079562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u="none" strike="noStrike" dirty="0">
                <a:solidFill>
                  <a:srgbClr val="000000"/>
                </a:solidFill>
                <a:effectLst/>
                <a:latin typeface="RO Sans"/>
              </a:rPr>
              <a:t>Definitie</a:t>
            </a:r>
          </a:p>
          <a:p>
            <a:pPr algn="l"/>
            <a:r>
              <a:rPr lang="nl-NL" b="0" i="0" u="none" strike="noStrike" dirty="0">
                <a:solidFill>
                  <a:srgbClr val="000000"/>
                </a:solidFill>
                <a:effectLst/>
                <a:latin typeface="RO Sans"/>
              </a:rPr>
              <a:t>Epilepsie is een verzamelnaam voor aandoeningen waarbij herhaaldelijk een insult optreedt, door veranderingen in de elektrische activiteit in de hersenen. Epilepsie is gedefinieerd door één van de volgende condities:</a:t>
            </a:r>
          </a:p>
          <a:p>
            <a:pPr marL="171450" indent="-171450" algn="l">
              <a:buFont typeface="Arial" panose="020B0604020202020204" pitchFamily="34" charset="0"/>
              <a:buChar char="•"/>
            </a:pPr>
            <a:r>
              <a:rPr lang="nl-NL" b="0" i="0" u="none" strike="noStrike" dirty="0">
                <a:solidFill>
                  <a:srgbClr val="000000"/>
                </a:solidFill>
                <a:effectLst/>
                <a:latin typeface="RO Sans"/>
              </a:rPr>
              <a:t>minstens twee ongeprovoceerde (zonder voorafgaande prikkel) óf minstens twee reflexinsulten (opgewekt door een externe prikkel) met een interval tussen de aanvallen van meer dan 24 uur;</a:t>
            </a:r>
          </a:p>
          <a:p>
            <a:pPr marL="171450" indent="-171450" algn="l">
              <a:buFont typeface="Arial" panose="020B0604020202020204" pitchFamily="34" charset="0"/>
              <a:buChar char="•"/>
            </a:pPr>
            <a:r>
              <a:rPr lang="nl-NL" b="0" i="0" u="none" strike="noStrike" dirty="0">
                <a:solidFill>
                  <a:srgbClr val="000000"/>
                </a:solidFill>
                <a:effectLst/>
                <a:latin typeface="RO Sans"/>
              </a:rPr>
              <a:t>één </a:t>
            </a:r>
            <a:r>
              <a:rPr lang="nl-NL" b="0" i="0" u="none" strike="noStrike" dirty="0" err="1">
                <a:solidFill>
                  <a:srgbClr val="000000"/>
                </a:solidFill>
                <a:effectLst/>
                <a:latin typeface="RO Sans"/>
              </a:rPr>
              <a:t>ongeprovoceerd</a:t>
            </a:r>
            <a:r>
              <a:rPr lang="nl-NL" b="0" i="0" u="none" strike="noStrike" dirty="0">
                <a:solidFill>
                  <a:srgbClr val="000000"/>
                </a:solidFill>
                <a:effectLst/>
                <a:latin typeface="RO Sans"/>
              </a:rPr>
              <a:t> insult of één reflexinsult met een kans op recidief gelijk aan het herhalingsrisico (minstens 60%) gedurende de komende 10 jaar zoals in de situatie van twee ongeprovoceerde aanvallen;</a:t>
            </a:r>
          </a:p>
          <a:p>
            <a:pPr algn="l">
              <a:buFont typeface="Arial" panose="020B0604020202020204" pitchFamily="34" charset="0"/>
              <a:buChar char="•"/>
            </a:pPr>
            <a:r>
              <a:rPr lang="nl-NL" b="0" i="0" u="none" strike="noStrike" dirty="0">
                <a:solidFill>
                  <a:srgbClr val="000000"/>
                </a:solidFill>
                <a:effectLst/>
                <a:latin typeface="RO Sans"/>
              </a:rPr>
              <a:t>de diagnose van een epilepsiesyndroom.</a:t>
            </a:r>
          </a:p>
          <a:p>
            <a:pPr algn="l">
              <a:buFont typeface="Arial" panose="020B0604020202020204" pitchFamily="34" charset="0"/>
              <a:buNone/>
            </a:pPr>
            <a:endParaRPr lang="nl-NL" b="0" i="0" u="none" strike="noStrike" dirty="0">
              <a:solidFill>
                <a:srgbClr val="000000"/>
              </a:solidFill>
              <a:effectLst/>
              <a:latin typeface="RO Sans"/>
            </a:endParaRPr>
          </a:p>
          <a:p>
            <a:pPr algn="l"/>
            <a:r>
              <a:rPr lang="nl-NL" b="0" i="0" u="none" strike="noStrike" dirty="0">
                <a:solidFill>
                  <a:srgbClr val="000000"/>
                </a:solidFill>
                <a:effectLst/>
                <a:latin typeface="RO Sans"/>
              </a:rPr>
              <a:t>Een epileptische aanval is een abnormale ontlading in de hersenen, die tijdelijk de normale hersenfunctie onderbreekt. Epilepsie wordt onderverdeeld in:</a:t>
            </a:r>
          </a:p>
          <a:p>
            <a:pPr algn="l">
              <a:buFont typeface="Arial" panose="020B0604020202020204" pitchFamily="34" charset="0"/>
              <a:buChar char="•"/>
            </a:pPr>
            <a:r>
              <a:rPr lang="nl-NL" b="0" i="0" u="none" strike="noStrike" dirty="0">
                <a:solidFill>
                  <a:srgbClr val="000000"/>
                </a:solidFill>
                <a:effectLst/>
                <a:latin typeface="RO Sans"/>
              </a:rPr>
              <a:t>focale epilepsie (=</a:t>
            </a:r>
            <a:r>
              <a:rPr lang="nl-NL" b="0" i="0" u="none" strike="noStrike" dirty="0" err="1">
                <a:solidFill>
                  <a:srgbClr val="000000"/>
                </a:solidFill>
                <a:effectLst/>
                <a:latin typeface="RO Sans"/>
              </a:rPr>
              <a:t>lokalisatiegebonden</a:t>
            </a:r>
            <a:r>
              <a:rPr lang="nl-NL" b="0" i="0" u="none" strike="noStrike" dirty="0">
                <a:solidFill>
                  <a:srgbClr val="000000"/>
                </a:solidFill>
                <a:effectLst/>
                <a:latin typeface="RO Sans"/>
              </a:rPr>
              <a:t> of voorheen partiële epilepsie);</a:t>
            </a:r>
          </a:p>
          <a:p>
            <a:pPr algn="l">
              <a:buFont typeface="Arial" panose="020B0604020202020204" pitchFamily="34" charset="0"/>
              <a:buChar char="•"/>
            </a:pPr>
            <a:r>
              <a:rPr lang="nl-NL" b="0" i="0" u="none" strike="noStrike" dirty="0">
                <a:solidFill>
                  <a:srgbClr val="000000"/>
                </a:solidFill>
                <a:effectLst/>
                <a:latin typeface="RO Sans"/>
              </a:rPr>
              <a:t>gegeneraliseerde epilepsie;</a:t>
            </a:r>
          </a:p>
          <a:p>
            <a:pPr algn="l">
              <a:buFont typeface="Arial" panose="020B0604020202020204" pitchFamily="34" charset="0"/>
              <a:buChar char="•"/>
            </a:pPr>
            <a:r>
              <a:rPr lang="nl-NL" b="0" i="0" u="none" strike="noStrike" dirty="0">
                <a:solidFill>
                  <a:srgbClr val="000000"/>
                </a:solidFill>
                <a:effectLst/>
                <a:latin typeface="RO Sans"/>
              </a:rPr>
              <a:t>epilepsie waarvan niet vaststaat of zij </a:t>
            </a:r>
            <a:r>
              <a:rPr lang="nl-NL" b="0" i="0" u="none" strike="noStrike" dirty="0" err="1">
                <a:solidFill>
                  <a:srgbClr val="000000"/>
                </a:solidFill>
                <a:effectLst/>
                <a:latin typeface="RO Sans"/>
              </a:rPr>
              <a:t>lokalisatiegebonden</a:t>
            </a:r>
            <a:r>
              <a:rPr lang="nl-NL" b="0" i="0" u="none" strike="noStrike" dirty="0">
                <a:solidFill>
                  <a:srgbClr val="000000"/>
                </a:solidFill>
                <a:effectLst/>
                <a:latin typeface="RO Sans"/>
              </a:rPr>
              <a:t> of gegeneraliseerd is;</a:t>
            </a:r>
          </a:p>
          <a:p>
            <a:pPr algn="l">
              <a:buFont typeface="Arial" panose="020B0604020202020204" pitchFamily="34" charset="0"/>
              <a:buChar char="•"/>
            </a:pPr>
            <a:r>
              <a:rPr lang="nl-NL" b="0" i="0" u="none" strike="noStrike" dirty="0">
                <a:solidFill>
                  <a:srgbClr val="000000"/>
                </a:solidFill>
                <a:effectLst/>
                <a:latin typeface="RO Sans"/>
              </a:rPr>
              <a:t>speciale epilepsiesyndromen.</a:t>
            </a:r>
          </a:p>
          <a:p>
            <a:pPr algn="l"/>
            <a:endParaRPr lang="nl-NL" b="0" i="0" u="none" strike="noStrike" dirty="0">
              <a:solidFill>
                <a:srgbClr val="000000"/>
              </a:solidFill>
              <a:effectLst/>
              <a:latin typeface="RO Sans"/>
            </a:endParaRPr>
          </a:p>
          <a:p>
            <a:pPr algn="l"/>
            <a:r>
              <a:rPr lang="nl-NL" b="0" i="0" u="none" strike="noStrike" dirty="0">
                <a:solidFill>
                  <a:srgbClr val="000000"/>
                </a:solidFill>
                <a:effectLst/>
                <a:latin typeface="RO Sans"/>
              </a:rPr>
              <a:t>Bij </a:t>
            </a:r>
            <a:r>
              <a:rPr lang="nl-NL" b="0" i="1" u="none" strike="noStrike" dirty="0">
                <a:solidFill>
                  <a:srgbClr val="000000"/>
                </a:solidFill>
                <a:effectLst/>
                <a:latin typeface="RO Sans"/>
              </a:rPr>
              <a:t>focale epilepsie</a:t>
            </a:r>
            <a:r>
              <a:rPr lang="nl-NL" b="0" i="0" u="none" strike="noStrike" dirty="0">
                <a:solidFill>
                  <a:srgbClr val="000000"/>
                </a:solidFill>
                <a:effectLst/>
                <a:latin typeface="RO Sans"/>
              </a:rPr>
              <a:t> is de oorsprong in elk geval plaatselijk, in een deel van een hersenhemisfeer gelegen. Er is sprake van lokale hersenbeschadiging, dat wil zeggen een symptomatische vorm zoals na een CVA. Afhankelijk van waar zich de epileptische haard bevindt verschillen de aanvallen van karakter. De aanvallen bij focale epilepsie behoeven zich niet te beperken tot de disfunctie van één hersengebied, maar kunnen zich uitbreiden en zelfs leiden tot een secundair gegeneraliseerde tonisch-</a:t>
            </a:r>
            <a:r>
              <a:rPr lang="nl-NL" b="0" i="0" u="none" strike="noStrike" dirty="0" err="1">
                <a:solidFill>
                  <a:srgbClr val="000000"/>
                </a:solidFill>
                <a:effectLst/>
                <a:latin typeface="RO Sans"/>
              </a:rPr>
              <a:t>klonische</a:t>
            </a:r>
            <a:r>
              <a:rPr lang="nl-NL" b="0" i="0" u="none" strike="noStrike" dirty="0">
                <a:solidFill>
                  <a:srgbClr val="000000"/>
                </a:solidFill>
                <a:effectLst/>
                <a:latin typeface="RO Sans"/>
              </a:rPr>
              <a:t> aanval.</a:t>
            </a:r>
          </a:p>
          <a:p>
            <a:pPr algn="l"/>
            <a:endParaRPr lang="nl-NL" b="0" i="0" u="none" strike="noStrike" dirty="0">
              <a:solidFill>
                <a:srgbClr val="000000"/>
              </a:solidFill>
              <a:effectLst/>
              <a:latin typeface="RO Sans"/>
            </a:endParaRPr>
          </a:p>
          <a:p>
            <a:pPr algn="l"/>
            <a:r>
              <a:rPr lang="nl-NL" b="0" i="0" u="none" strike="noStrike" dirty="0">
                <a:solidFill>
                  <a:srgbClr val="000000"/>
                </a:solidFill>
                <a:effectLst/>
                <a:latin typeface="RO Sans"/>
              </a:rPr>
              <a:t>Bij </a:t>
            </a:r>
            <a:r>
              <a:rPr lang="nl-NL" b="0" i="1" u="none" strike="noStrike" dirty="0">
                <a:solidFill>
                  <a:srgbClr val="000000"/>
                </a:solidFill>
                <a:effectLst/>
                <a:latin typeface="RO Sans"/>
              </a:rPr>
              <a:t>gegeneraliseerde epilepsie</a:t>
            </a:r>
            <a:r>
              <a:rPr lang="nl-NL" b="0" i="0" u="none" strike="noStrike" dirty="0">
                <a:solidFill>
                  <a:srgbClr val="000000"/>
                </a:solidFill>
                <a:effectLst/>
                <a:latin typeface="RO Sans"/>
              </a:rPr>
              <a:t> kunnen zich bij eenzelfde patiënt één of verschillende gegeneraliseerde aanvalsvormen voordoen. Er kan sprake zijn van absences, </a:t>
            </a:r>
            <a:r>
              <a:rPr lang="nl-NL" b="0" i="0" u="none" strike="noStrike" dirty="0" err="1">
                <a:solidFill>
                  <a:srgbClr val="000000"/>
                </a:solidFill>
                <a:effectLst/>
                <a:latin typeface="RO Sans"/>
              </a:rPr>
              <a:t>myoklonische</a:t>
            </a:r>
            <a:r>
              <a:rPr lang="nl-NL" b="0" i="0" u="none" strike="noStrike" dirty="0">
                <a:solidFill>
                  <a:srgbClr val="000000"/>
                </a:solidFill>
                <a:effectLst/>
                <a:latin typeface="RO Sans"/>
              </a:rPr>
              <a:t> aanvallen, </a:t>
            </a:r>
            <a:r>
              <a:rPr lang="nl-NL" b="0" i="0" u="none" strike="noStrike" dirty="0" err="1">
                <a:solidFill>
                  <a:srgbClr val="000000"/>
                </a:solidFill>
                <a:effectLst/>
                <a:latin typeface="RO Sans"/>
              </a:rPr>
              <a:t>klonische</a:t>
            </a:r>
            <a:r>
              <a:rPr lang="nl-NL" b="0" i="0" u="none" strike="noStrike" dirty="0">
                <a:solidFill>
                  <a:srgbClr val="000000"/>
                </a:solidFill>
                <a:effectLst/>
                <a:latin typeface="RO Sans"/>
              </a:rPr>
              <a:t> aanvallen, tonische aanvallen, tonisch-</a:t>
            </a:r>
            <a:r>
              <a:rPr lang="nl-NL" b="0" i="0" u="none" strike="noStrike" dirty="0" err="1">
                <a:solidFill>
                  <a:srgbClr val="000000"/>
                </a:solidFill>
                <a:effectLst/>
                <a:latin typeface="RO Sans"/>
              </a:rPr>
              <a:t>klonische</a:t>
            </a:r>
            <a:r>
              <a:rPr lang="nl-NL" b="0" i="0" u="none" strike="noStrike" dirty="0">
                <a:solidFill>
                  <a:srgbClr val="000000"/>
                </a:solidFill>
                <a:effectLst/>
                <a:latin typeface="RO Sans"/>
              </a:rPr>
              <a:t> aanvallen, of valaanvallen. Welke aanvalstypen zich voordoen en op welke leeftijd de epilepsie debuteert, wordt bepaald door het type epilepsie of epilepsiesyndroom.</a:t>
            </a:r>
          </a:p>
          <a:p>
            <a:pPr algn="l"/>
            <a:endParaRPr lang="nl-NL" b="0" i="0" u="none" strike="noStrike" dirty="0">
              <a:solidFill>
                <a:srgbClr val="000000"/>
              </a:solidFill>
              <a:effectLst/>
              <a:latin typeface="RO Sans"/>
            </a:endParaRPr>
          </a:p>
          <a:p>
            <a:pPr algn="l"/>
            <a:r>
              <a:rPr lang="nl-NL" b="0" i="0" u="none" strike="noStrike" dirty="0">
                <a:solidFill>
                  <a:srgbClr val="000000"/>
                </a:solidFill>
                <a:effectLst/>
                <a:latin typeface="RO Sans"/>
              </a:rPr>
              <a:t>Epileptische aanvallen worden vaak onderverdeeld naar oorzaak:</a:t>
            </a:r>
          </a:p>
          <a:p>
            <a:pPr algn="l">
              <a:buFont typeface="Arial" panose="020B0604020202020204" pitchFamily="34" charset="0"/>
              <a:buChar char="•"/>
            </a:pPr>
            <a:r>
              <a:rPr lang="nl-NL" b="0" i="0" u="none" strike="noStrike" dirty="0">
                <a:solidFill>
                  <a:srgbClr val="000000"/>
                </a:solidFill>
                <a:effectLst/>
                <a:latin typeface="RO Sans"/>
              </a:rPr>
              <a:t>acuut symptomatisch: met een acute oorzaak (&lt; 1 week), dit is geen epilepsie;</a:t>
            </a:r>
          </a:p>
          <a:p>
            <a:pPr algn="l">
              <a:buFont typeface="Arial" panose="020B0604020202020204" pitchFamily="34" charset="0"/>
              <a:buChar char="•"/>
            </a:pPr>
            <a:r>
              <a:rPr lang="nl-NL" b="0" i="0" u="none" strike="noStrike" dirty="0">
                <a:solidFill>
                  <a:srgbClr val="000000"/>
                </a:solidFill>
                <a:effectLst/>
                <a:latin typeface="RO Sans"/>
              </a:rPr>
              <a:t>laat symptomatisch: met een aanwijsbare oorzaak, zoals een langer bestaande hersenbeschadiging;</a:t>
            </a:r>
          </a:p>
          <a:p>
            <a:pPr algn="l">
              <a:buFont typeface="Arial" panose="020B0604020202020204" pitchFamily="34" charset="0"/>
              <a:buChar char="•"/>
            </a:pPr>
            <a:r>
              <a:rPr lang="nl-NL" b="0" i="0" u="none" strike="noStrike" dirty="0">
                <a:solidFill>
                  <a:srgbClr val="000000"/>
                </a:solidFill>
                <a:effectLst/>
                <a:latin typeface="RO Sans"/>
              </a:rPr>
              <a:t>waarschijnlijk symptomatisch: van onbekende en/of verborgen oorsprong (dit heette vroeger cryptogeen);</a:t>
            </a:r>
          </a:p>
          <a:p>
            <a:pPr algn="l">
              <a:buFont typeface="Arial" panose="020B0604020202020204" pitchFamily="34" charset="0"/>
              <a:buChar char="•"/>
            </a:pPr>
            <a:r>
              <a:rPr lang="nl-NL" b="0" i="0" u="none" strike="noStrike" dirty="0" err="1">
                <a:solidFill>
                  <a:srgbClr val="000000"/>
                </a:solidFill>
                <a:effectLst/>
                <a:latin typeface="RO Sans"/>
              </a:rPr>
              <a:t>idiopatisch</a:t>
            </a:r>
            <a:r>
              <a:rPr lang="nl-NL" b="0" i="0" u="none" strike="noStrike" dirty="0">
                <a:solidFill>
                  <a:srgbClr val="000000"/>
                </a:solidFill>
                <a:effectLst/>
                <a:latin typeface="RO Sans"/>
              </a:rPr>
              <a:t>: zonder aanwijsbare oorzaak en mogelijk met een genetische achtergrond.</a:t>
            </a:r>
          </a:p>
          <a:p>
            <a:endParaRPr lang="nl-NL" dirty="0"/>
          </a:p>
        </p:txBody>
      </p:sp>
      <p:sp>
        <p:nvSpPr>
          <p:cNvPr id="4" name="Tijdelijke aanduiding voor dianummer 3"/>
          <p:cNvSpPr>
            <a:spLocks noGrp="1"/>
          </p:cNvSpPr>
          <p:nvPr>
            <p:ph type="sldNum" sz="quarter" idx="5"/>
          </p:nvPr>
        </p:nvSpPr>
        <p:spPr/>
        <p:txBody>
          <a:bodyPr/>
          <a:lstStyle/>
          <a:p>
            <a:fld id="{83A0484C-6149-46B5-95A1-364EA45EECD9}" type="slidenum">
              <a:rPr lang="nl-NL" smtClean="0"/>
              <a:t>5</a:t>
            </a:fld>
            <a:endParaRPr lang="nl-NL"/>
          </a:p>
        </p:txBody>
      </p:sp>
    </p:spTree>
    <p:extLst>
      <p:ext uri="{BB962C8B-B14F-4D97-AF65-F5344CB8AC3E}">
        <p14:creationId xmlns:p14="http://schemas.microsoft.com/office/powerpoint/2010/main" val="289896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dirty="0">
                <a:solidFill>
                  <a:srgbClr val="000000"/>
                </a:solidFill>
                <a:effectLst/>
                <a:latin typeface="RijksoverheidSans"/>
              </a:rPr>
              <a:t>11.000 nieuwe epilepsiepatiënten in 2019</a:t>
            </a:r>
          </a:p>
          <a:p>
            <a:pPr algn="l"/>
            <a:r>
              <a:rPr lang="nl-NL" b="0" i="0" dirty="0">
                <a:solidFill>
                  <a:srgbClr val="000000"/>
                </a:solidFill>
                <a:effectLst/>
                <a:latin typeface="RijksoverheidSans"/>
              </a:rPr>
              <a:t>In 2019 zijn naar schatting 11.000 nieuwe patiënten bij de huisarts geregistreerd met de diagnose epilepsie. Het betrof 5.800 mannen en 5.200 vrouwen (0,7 per 1.000 mannen en 0,6 per 1.000 vrouwen). Het aantal nieuwe patiënten met epilepsie neemt vanaf jonge leeftijd tot middelbare leeftijd af, om vervolgens weer toe te nemen. Het aantal nieuwe patiënten neemt vooral bij mannen toe op hogere leeftijd (65 jaar en ouder).</a:t>
            </a:r>
          </a:p>
          <a:p>
            <a:pPr algn="l">
              <a:buFont typeface="Arial" panose="020B0604020202020204" pitchFamily="34" charset="0"/>
              <a:buNone/>
            </a:pPr>
            <a:endParaRPr lang="nl-NL" b="0" i="0" u="none" strike="noStrike" dirty="0">
              <a:solidFill>
                <a:srgbClr val="000000"/>
              </a:solidFill>
              <a:effectLst/>
              <a:latin typeface="RO Sans"/>
            </a:endParaRPr>
          </a:p>
          <a:p>
            <a:pPr algn="l">
              <a:buFont typeface="Arial" panose="020B0604020202020204" pitchFamily="34" charset="0"/>
              <a:buNone/>
            </a:pPr>
            <a:endParaRPr lang="nl-NL" b="0" i="0" u="none" strike="noStrike" dirty="0">
              <a:solidFill>
                <a:srgbClr val="000000"/>
              </a:solidFill>
              <a:effectLst/>
              <a:latin typeface="RO Sans"/>
            </a:endParaRPr>
          </a:p>
          <a:p>
            <a:pPr algn="l">
              <a:buFont typeface="Arial" panose="020B0604020202020204" pitchFamily="34" charset="0"/>
              <a:buNone/>
            </a:pPr>
            <a:endParaRPr lang="nl-NL" b="0" i="0" u="none" strike="noStrike" dirty="0">
              <a:solidFill>
                <a:srgbClr val="000000"/>
              </a:solidFill>
              <a:effectLst/>
              <a:latin typeface="RO Sans"/>
            </a:endParaRPr>
          </a:p>
          <a:p>
            <a:pPr algn="l">
              <a:buFont typeface="Arial" panose="020B0604020202020204" pitchFamily="34" charset="0"/>
              <a:buNone/>
            </a:pPr>
            <a:endParaRPr lang="nl-NL" b="0" i="0" u="none" strike="noStrike" dirty="0">
              <a:solidFill>
                <a:srgbClr val="000000"/>
              </a:solidFill>
              <a:effectLst/>
              <a:latin typeface="RO Sans"/>
            </a:endParaRPr>
          </a:p>
          <a:p>
            <a:pPr algn="l"/>
            <a:r>
              <a:rPr lang="nl-NL" b="0" i="0" u="none" strike="noStrike" dirty="0">
                <a:solidFill>
                  <a:srgbClr val="000000"/>
                </a:solidFill>
                <a:effectLst/>
                <a:latin typeface="RO Sans"/>
              </a:rPr>
              <a:t>Een epileptische aanval is een abnormale ontlading in de hersenen, die tijdelijk de normale hersenfunctie onderbreekt. Epilepsie wordt onderverdeeld in:</a:t>
            </a:r>
          </a:p>
          <a:p>
            <a:pPr algn="l">
              <a:buFont typeface="Arial" panose="020B0604020202020204" pitchFamily="34" charset="0"/>
              <a:buChar char="•"/>
            </a:pPr>
            <a:r>
              <a:rPr lang="nl-NL" b="0" i="0" u="none" strike="noStrike" dirty="0">
                <a:solidFill>
                  <a:srgbClr val="000000"/>
                </a:solidFill>
                <a:effectLst/>
                <a:latin typeface="RO Sans"/>
              </a:rPr>
              <a:t>focale epilepsie (=</a:t>
            </a:r>
            <a:r>
              <a:rPr lang="nl-NL" b="0" i="0" u="none" strike="noStrike" dirty="0" err="1">
                <a:solidFill>
                  <a:srgbClr val="000000"/>
                </a:solidFill>
                <a:effectLst/>
                <a:latin typeface="RO Sans"/>
              </a:rPr>
              <a:t>lokalisatiegebonden</a:t>
            </a:r>
            <a:r>
              <a:rPr lang="nl-NL" b="0" i="0" u="none" strike="noStrike" dirty="0">
                <a:solidFill>
                  <a:srgbClr val="000000"/>
                </a:solidFill>
                <a:effectLst/>
                <a:latin typeface="RO Sans"/>
              </a:rPr>
              <a:t> of voorheen partiële epilepsie);</a:t>
            </a:r>
          </a:p>
          <a:p>
            <a:pPr algn="l">
              <a:buFont typeface="Arial" panose="020B0604020202020204" pitchFamily="34" charset="0"/>
              <a:buChar char="•"/>
            </a:pPr>
            <a:r>
              <a:rPr lang="nl-NL" b="0" i="0" u="none" strike="noStrike" dirty="0">
                <a:solidFill>
                  <a:srgbClr val="000000"/>
                </a:solidFill>
                <a:effectLst/>
                <a:latin typeface="RO Sans"/>
              </a:rPr>
              <a:t>gegeneraliseerde epilepsie;</a:t>
            </a:r>
          </a:p>
          <a:p>
            <a:pPr algn="l">
              <a:buFont typeface="Arial" panose="020B0604020202020204" pitchFamily="34" charset="0"/>
              <a:buChar char="•"/>
            </a:pPr>
            <a:r>
              <a:rPr lang="nl-NL" b="0" i="0" u="none" strike="noStrike" dirty="0">
                <a:solidFill>
                  <a:srgbClr val="000000"/>
                </a:solidFill>
                <a:effectLst/>
                <a:latin typeface="RO Sans"/>
              </a:rPr>
              <a:t>epilepsie waarvan niet vaststaat of zij </a:t>
            </a:r>
            <a:r>
              <a:rPr lang="nl-NL" b="0" i="0" u="none" strike="noStrike" dirty="0" err="1">
                <a:solidFill>
                  <a:srgbClr val="000000"/>
                </a:solidFill>
                <a:effectLst/>
                <a:latin typeface="RO Sans"/>
              </a:rPr>
              <a:t>lokalisatiegebonden</a:t>
            </a:r>
            <a:r>
              <a:rPr lang="nl-NL" b="0" i="0" u="none" strike="noStrike" dirty="0">
                <a:solidFill>
                  <a:srgbClr val="000000"/>
                </a:solidFill>
                <a:effectLst/>
                <a:latin typeface="RO Sans"/>
              </a:rPr>
              <a:t> of gegeneraliseerd is;</a:t>
            </a:r>
          </a:p>
          <a:p>
            <a:pPr algn="l">
              <a:buFont typeface="Arial" panose="020B0604020202020204" pitchFamily="34" charset="0"/>
              <a:buChar char="•"/>
            </a:pPr>
            <a:r>
              <a:rPr lang="nl-NL" b="0" i="0" u="none" strike="noStrike" dirty="0">
                <a:solidFill>
                  <a:srgbClr val="000000"/>
                </a:solidFill>
                <a:effectLst/>
                <a:latin typeface="RO Sans"/>
              </a:rPr>
              <a:t>speciale epilepsiesyndromen.</a:t>
            </a:r>
          </a:p>
          <a:p>
            <a:pPr algn="l"/>
            <a:r>
              <a:rPr lang="nl-NL" b="0" i="0" u="none" strike="noStrike" dirty="0">
                <a:solidFill>
                  <a:srgbClr val="000000"/>
                </a:solidFill>
                <a:effectLst/>
                <a:latin typeface="RO Sans"/>
              </a:rPr>
              <a:t>Bij </a:t>
            </a:r>
            <a:r>
              <a:rPr lang="nl-NL" b="0" i="1" u="none" strike="noStrike" dirty="0">
                <a:solidFill>
                  <a:srgbClr val="000000"/>
                </a:solidFill>
                <a:effectLst/>
                <a:latin typeface="RO Sans"/>
              </a:rPr>
              <a:t>focale epilepsie</a:t>
            </a:r>
            <a:r>
              <a:rPr lang="nl-NL" b="0" i="0" u="none" strike="noStrike" dirty="0">
                <a:solidFill>
                  <a:srgbClr val="000000"/>
                </a:solidFill>
                <a:effectLst/>
                <a:latin typeface="RO Sans"/>
              </a:rPr>
              <a:t> is de oorsprong in elk geval plaatselijk, in een deel van een hersenhemisfeer gelegen. Er is sprake van lokale hersenbeschadiging, dat wil zeggen een symptomatische vorm zoals na een CVA. Afhankelijk van waar zich de epileptische haard bevindt verschillen de aanvallen van karakter. De aanvallen bij focale epilepsie behoeven zich niet te beperken tot de disfunctie van één hersengebied, maar kunnen zich uitbreiden en zelfs leiden tot een secundair gegeneraliseerde tonisch-</a:t>
            </a:r>
            <a:r>
              <a:rPr lang="nl-NL" b="0" i="0" u="none" strike="noStrike" dirty="0" err="1">
                <a:solidFill>
                  <a:srgbClr val="000000"/>
                </a:solidFill>
                <a:effectLst/>
                <a:latin typeface="RO Sans"/>
              </a:rPr>
              <a:t>klonische</a:t>
            </a:r>
            <a:r>
              <a:rPr lang="nl-NL" b="0" i="0" u="none" strike="noStrike" dirty="0">
                <a:solidFill>
                  <a:srgbClr val="000000"/>
                </a:solidFill>
                <a:effectLst/>
                <a:latin typeface="RO Sans"/>
              </a:rPr>
              <a:t> aanval.</a:t>
            </a:r>
          </a:p>
          <a:p>
            <a:pPr algn="l"/>
            <a:r>
              <a:rPr lang="nl-NL" b="0" i="0" u="none" strike="noStrike" dirty="0">
                <a:solidFill>
                  <a:srgbClr val="000000"/>
                </a:solidFill>
                <a:effectLst/>
                <a:latin typeface="RO Sans"/>
              </a:rPr>
              <a:t>Bij </a:t>
            </a:r>
            <a:r>
              <a:rPr lang="nl-NL" b="0" i="1" u="none" strike="noStrike" dirty="0">
                <a:solidFill>
                  <a:srgbClr val="000000"/>
                </a:solidFill>
                <a:effectLst/>
                <a:latin typeface="RO Sans"/>
              </a:rPr>
              <a:t>gegeneraliseerde epilepsie</a:t>
            </a:r>
            <a:r>
              <a:rPr lang="nl-NL" b="0" i="0" u="none" strike="noStrike" dirty="0">
                <a:solidFill>
                  <a:srgbClr val="000000"/>
                </a:solidFill>
                <a:effectLst/>
                <a:latin typeface="RO Sans"/>
              </a:rPr>
              <a:t> kunnen zich bij eenzelfde patiënt één of verschillende gegeneraliseerde aanvalsvormen voordoen. Er kan sprake zijn van absences, </a:t>
            </a:r>
            <a:r>
              <a:rPr lang="nl-NL" b="0" i="0" u="none" strike="noStrike" dirty="0" err="1">
                <a:solidFill>
                  <a:srgbClr val="000000"/>
                </a:solidFill>
                <a:effectLst/>
                <a:latin typeface="RO Sans"/>
              </a:rPr>
              <a:t>myoklonische</a:t>
            </a:r>
            <a:r>
              <a:rPr lang="nl-NL" b="0" i="0" u="none" strike="noStrike" dirty="0">
                <a:solidFill>
                  <a:srgbClr val="000000"/>
                </a:solidFill>
                <a:effectLst/>
                <a:latin typeface="RO Sans"/>
              </a:rPr>
              <a:t> aanvallen, </a:t>
            </a:r>
            <a:r>
              <a:rPr lang="nl-NL" b="0" i="0" u="none" strike="noStrike" dirty="0" err="1">
                <a:solidFill>
                  <a:srgbClr val="000000"/>
                </a:solidFill>
                <a:effectLst/>
                <a:latin typeface="RO Sans"/>
              </a:rPr>
              <a:t>klonische</a:t>
            </a:r>
            <a:r>
              <a:rPr lang="nl-NL" b="0" i="0" u="none" strike="noStrike" dirty="0">
                <a:solidFill>
                  <a:srgbClr val="000000"/>
                </a:solidFill>
                <a:effectLst/>
                <a:latin typeface="RO Sans"/>
              </a:rPr>
              <a:t> aanvallen, tonische aanvallen, tonisch-</a:t>
            </a:r>
            <a:r>
              <a:rPr lang="nl-NL" b="0" i="0" u="none" strike="noStrike" dirty="0" err="1">
                <a:solidFill>
                  <a:srgbClr val="000000"/>
                </a:solidFill>
                <a:effectLst/>
                <a:latin typeface="RO Sans"/>
              </a:rPr>
              <a:t>klonische</a:t>
            </a:r>
            <a:r>
              <a:rPr lang="nl-NL" b="0" i="0" u="none" strike="noStrike" dirty="0">
                <a:solidFill>
                  <a:srgbClr val="000000"/>
                </a:solidFill>
                <a:effectLst/>
                <a:latin typeface="RO Sans"/>
              </a:rPr>
              <a:t> aanvallen, of valaanvallen. Welke aanvalstypen zich voordoen en op welke leeftijd de epilepsie debuteert, wordt bepaald door het type epilepsie of epilepsiesyndroom.</a:t>
            </a:r>
          </a:p>
          <a:p>
            <a:pPr algn="l"/>
            <a:r>
              <a:rPr lang="nl-NL" b="0" i="0" u="none" strike="noStrike" dirty="0">
                <a:solidFill>
                  <a:srgbClr val="000000"/>
                </a:solidFill>
                <a:effectLst/>
                <a:latin typeface="RO Sans"/>
              </a:rPr>
              <a:t>Epileptische aanvallen worden vaak onderverdeeld naar oorzaak:</a:t>
            </a:r>
          </a:p>
          <a:p>
            <a:pPr algn="l">
              <a:buFont typeface="Arial" panose="020B0604020202020204" pitchFamily="34" charset="0"/>
              <a:buChar char="•"/>
            </a:pPr>
            <a:r>
              <a:rPr lang="nl-NL" b="0" i="0" u="none" strike="noStrike" dirty="0">
                <a:solidFill>
                  <a:srgbClr val="000000"/>
                </a:solidFill>
                <a:effectLst/>
                <a:latin typeface="RO Sans"/>
              </a:rPr>
              <a:t>acuut symptomatisch: met een acute oorzaak (&lt; 1 week), dit is geen epilepsie;</a:t>
            </a:r>
          </a:p>
          <a:p>
            <a:pPr algn="l">
              <a:buFont typeface="Arial" panose="020B0604020202020204" pitchFamily="34" charset="0"/>
              <a:buChar char="•"/>
            </a:pPr>
            <a:r>
              <a:rPr lang="nl-NL" b="0" i="0" u="none" strike="noStrike" dirty="0">
                <a:solidFill>
                  <a:srgbClr val="000000"/>
                </a:solidFill>
                <a:effectLst/>
                <a:latin typeface="RO Sans"/>
              </a:rPr>
              <a:t>laat symptomatisch: met een aanwijsbare oorzaak, zoals een langer bestaande hersenbeschadiging;</a:t>
            </a:r>
          </a:p>
          <a:p>
            <a:pPr algn="l">
              <a:buFont typeface="Arial" panose="020B0604020202020204" pitchFamily="34" charset="0"/>
              <a:buChar char="•"/>
            </a:pPr>
            <a:r>
              <a:rPr lang="nl-NL" b="0" i="0" u="none" strike="noStrike" dirty="0">
                <a:solidFill>
                  <a:srgbClr val="000000"/>
                </a:solidFill>
                <a:effectLst/>
                <a:latin typeface="RO Sans"/>
              </a:rPr>
              <a:t>waarschijnlijk symptomatisch: van onbekende en/of verborgen oorsprong (dit heette vroeger cryptogeen);</a:t>
            </a:r>
          </a:p>
          <a:p>
            <a:pPr algn="l">
              <a:buFont typeface="Arial" panose="020B0604020202020204" pitchFamily="34" charset="0"/>
              <a:buChar char="•"/>
            </a:pPr>
            <a:r>
              <a:rPr lang="nl-NL" b="0" i="0" u="none" strike="noStrike" dirty="0" err="1">
                <a:solidFill>
                  <a:srgbClr val="000000"/>
                </a:solidFill>
                <a:effectLst/>
                <a:latin typeface="RO Sans"/>
              </a:rPr>
              <a:t>idiopatisch</a:t>
            </a:r>
            <a:r>
              <a:rPr lang="nl-NL" b="0" i="0" u="none" strike="noStrike" dirty="0">
                <a:solidFill>
                  <a:srgbClr val="000000"/>
                </a:solidFill>
                <a:effectLst/>
                <a:latin typeface="RO Sans"/>
              </a:rPr>
              <a:t>: zonder aanwijsbare oorzaak en mogelijk met een genetische achtergrond.</a:t>
            </a:r>
          </a:p>
          <a:p>
            <a:pPr algn="l">
              <a:buFont typeface="Arial" panose="020B0604020202020204" pitchFamily="34" charset="0"/>
              <a:buNone/>
            </a:pPr>
            <a:endParaRPr lang="nl-NL" b="0" i="0" u="none" strike="noStrike" dirty="0">
              <a:solidFill>
                <a:srgbClr val="000000"/>
              </a:solidFill>
              <a:effectLst/>
              <a:latin typeface="RO Sans"/>
            </a:endParaRPr>
          </a:p>
          <a:p>
            <a:endParaRPr lang="nl-NL" dirty="0"/>
          </a:p>
        </p:txBody>
      </p:sp>
      <p:sp>
        <p:nvSpPr>
          <p:cNvPr id="4" name="Tijdelijke aanduiding voor dianummer 3"/>
          <p:cNvSpPr>
            <a:spLocks noGrp="1"/>
          </p:cNvSpPr>
          <p:nvPr>
            <p:ph type="sldNum" sz="quarter" idx="5"/>
          </p:nvPr>
        </p:nvSpPr>
        <p:spPr/>
        <p:txBody>
          <a:bodyPr/>
          <a:lstStyle/>
          <a:p>
            <a:fld id="{83A0484C-6149-46B5-95A1-364EA45EECD9}" type="slidenum">
              <a:rPr lang="nl-NL" smtClean="0"/>
              <a:t>6</a:t>
            </a:fld>
            <a:endParaRPr lang="nl-NL"/>
          </a:p>
        </p:txBody>
      </p:sp>
    </p:spTree>
    <p:extLst>
      <p:ext uri="{BB962C8B-B14F-4D97-AF65-F5344CB8AC3E}">
        <p14:creationId xmlns:p14="http://schemas.microsoft.com/office/powerpoint/2010/main" val="2807699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None/>
            </a:pPr>
            <a:endParaRPr lang="nl-NL" b="0" i="0" u="none" strike="noStrike" dirty="0">
              <a:solidFill>
                <a:srgbClr val="000000"/>
              </a:solidFill>
              <a:effectLst/>
              <a:latin typeface="RO Sans"/>
            </a:endParaRPr>
          </a:p>
          <a:p>
            <a:pPr algn="l"/>
            <a:r>
              <a:rPr lang="nl-NL" b="0" i="0" u="none" strike="noStrike" dirty="0">
                <a:solidFill>
                  <a:srgbClr val="000000"/>
                </a:solidFill>
                <a:effectLst/>
                <a:latin typeface="RO Sans"/>
              </a:rPr>
              <a:t>Een epileptische aanval is een abnormale ontlading in de hersenen, die tijdelijk de normale hersenfunctie onderbreekt. Epilepsie wordt onderverdeeld in:</a:t>
            </a:r>
          </a:p>
          <a:p>
            <a:pPr algn="l">
              <a:buFont typeface="Arial" panose="020B0604020202020204" pitchFamily="34" charset="0"/>
              <a:buNone/>
            </a:pPr>
            <a:r>
              <a:rPr lang="nl-NL" b="0" i="0" u="none" strike="noStrike" dirty="0">
                <a:solidFill>
                  <a:srgbClr val="000000"/>
                </a:solidFill>
                <a:effectLst/>
                <a:latin typeface="RO Sans"/>
              </a:rPr>
              <a:t>focale epilepsie (=</a:t>
            </a:r>
            <a:r>
              <a:rPr lang="nl-NL" b="0" i="0" u="none" strike="noStrike" dirty="0" err="1">
                <a:solidFill>
                  <a:srgbClr val="000000"/>
                </a:solidFill>
                <a:effectLst/>
                <a:latin typeface="RO Sans"/>
              </a:rPr>
              <a:t>lokalisatiegebonden</a:t>
            </a:r>
            <a:r>
              <a:rPr lang="nl-NL" b="0" i="0" u="none" strike="noStrike" dirty="0">
                <a:solidFill>
                  <a:srgbClr val="000000"/>
                </a:solidFill>
                <a:effectLst/>
                <a:latin typeface="RO Sans"/>
              </a:rPr>
              <a:t> of voorheen partiële epilepsie);</a:t>
            </a:r>
          </a:p>
          <a:p>
            <a:pPr algn="l">
              <a:buFont typeface="Arial" panose="020B0604020202020204" pitchFamily="34" charset="0"/>
              <a:buChar char="•"/>
            </a:pPr>
            <a:r>
              <a:rPr lang="nl-NL" b="0" i="0" u="none" strike="noStrike" dirty="0">
                <a:solidFill>
                  <a:srgbClr val="000000"/>
                </a:solidFill>
                <a:effectLst/>
                <a:latin typeface="RO Sans"/>
              </a:rPr>
              <a:t>gegeneraliseerde epilepsie;</a:t>
            </a:r>
          </a:p>
          <a:p>
            <a:pPr algn="l">
              <a:buFont typeface="Arial" panose="020B0604020202020204" pitchFamily="34" charset="0"/>
              <a:buChar char="•"/>
            </a:pPr>
            <a:r>
              <a:rPr lang="nl-NL" b="0" i="0" u="none" strike="noStrike" dirty="0">
                <a:solidFill>
                  <a:srgbClr val="000000"/>
                </a:solidFill>
                <a:effectLst/>
                <a:latin typeface="RO Sans"/>
              </a:rPr>
              <a:t>epilepsie waarvan niet vaststaat of zij </a:t>
            </a:r>
            <a:r>
              <a:rPr lang="nl-NL" b="0" i="0" u="none" strike="noStrike" dirty="0" err="1">
                <a:solidFill>
                  <a:srgbClr val="000000"/>
                </a:solidFill>
                <a:effectLst/>
                <a:latin typeface="RO Sans"/>
              </a:rPr>
              <a:t>lokalisatiegebonden</a:t>
            </a:r>
            <a:r>
              <a:rPr lang="nl-NL" b="0" i="0" u="none" strike="noStrike" dirty="0">
                <a:solidFill>
                  <a:srgbClr val="000000"/>
                </a:solidFill>
                <a:effectLst/>
                <a:latin typeface="RO Sans"/>
              </a:rPr>
              <a:t> of gegeneraliseerd is;</a:t>
            </a:r>
          </a:p>
          <a:p>
            <a:pPr algn="l">
              <a:buFont typeface="Arial" panose="020B0604020202020204" pitchFamily="34" charset="0"/>
              <a:buChar char="•"/>
            </a:pPr>
            <a:r>
              <a:rPr lang="nl-NL" b="0" i="0" u="none" strike="noStrike" dirty="0">
                <a:solidFill>
                  <a:srgbClr val="000000"/>
                </a:solidFill>
                <a:effectLst/>
                <a:latin typeface="RO Sans"/>
              </a:rPr>
              <a:t>speciale epilepsiesyndromen.</a:t>
            </a:r>
          </a:p>
          <a:p>
            <a:pPr algn="l">
              <a:buFont typeface="Arial" panose="020B0604020202020204" pitchFamily="34" charset="0"/>
              <a:buNone/>
            </a:pPr>
            <a:endParaRPr lang="nl-NL" b="0" i="0" u="none" strike="noStrike" dirty="0">
              <a:solidFill>
                <a:srgbClr val="000000"/>
              </a:solidFill>
              <a:effectLst/>
              <a:latin typeface="RO Sans"/>
            </a:endParaRPr>
          </a:p>
          <a:p>
            <a:pPr algn="l"/>
            <a:r>
              <a:rPr lang="nl-NL" b="0" i="0" u="none" strike="noStrike" dirty="0">
                <a:solidFill>
                  <a:srgbClr val="000000"/>
                </a:solidFill>
                <a:effectLst/>
                <a:latin typeface="RO Sans"/>
              </a:rPr>
              <a:t>Bij </a:t>
            </a:r>
            <a:r>
              <a:rPr lang="nl-NL" b="0" i="1" u="none" strike="noStrike" dirty="0">
                <a:solidFill>
                  <a:srgbClr val="000000"/>
                </a:solidFill>
                <a:effectLst/>
                <a:latin typeface="RO Sans"/>
              </a:rPr>
              <a:t>focale epilepsie</a:t>
            </a:r>
            <a:r>
              <a:rPr lang="nl-NL" b="0" i="0" u="none" strike="noStrike" dirty="0">
                <a:solidFill>
                  <a:srgbClr val="000000"/>
                </a:solidFill>
                <a:effectLst/>
                <a:latin typeface="RO Sans"/>
              </a:rPr>
              <a:t> is de oorsprong in elk geval plaatselijk, in een deel van een hersenhemisfeer gelegen. Er is sprake van lokale hersenbeschadiging, dat wil zeggen een symptomatische vorm zoals na een CVA. Afhankelijk van waar zich de epileptische haard bevindt verschillen de aanvallen van karakter. De aanvallen bij focale epilepsie behoeven zich niet te beperken tot de disfunctie van één hersengebied, maar kunnen zich uitbreiden en zelfs leiden tot een secundair gegeneraliseerde tonisch-</a:t>
            </a:r>
            <a:r>
              <a:rPr lang="nl-NL" b="0" i="0" u="none" strike="noStrike" dirty="0" err="1">
                <a:solidFill>
                  <a:srgbClr val="000000"/>
                </a:solidFill>
                <a:effectLst/>
                <a:latin typeface="RO Sans"/>
              </a:rPr>
              <a:t>klonische</a:t>
            </a:r>
            <a:r>
              <a:rPr lang="nl-NL" b="0" i="0" u="none" strike="noStrike" dirty="0">
                <a:solidFill>
                  <a:srgbClr val="000000"/>
                </a:solidFill>
                <a:effectLst/>
                <a:latin typeface="RO Sans"/>
              </a:rPr>
              <a:t> aanval.</a:t>
            </a:r>
          </a:p>
          <a:p>
            <a:pPr algn="l"/>
            <a:endParaRPr lang="nl-NL" b="0" i="0" u="none" strike="noStrike" dirty="0">
              <a:solidFill>
                <a:srgbClr val="000000"/>
              </a:solidFill>
              <a:effectLst/>
              <a:latin typeface="RO Sans"/>
            </a:endParaRPr>
          </a:p>
          <a:p>
            <a:pPr algn="l"/>
            <a:r>
              <a:rPr lang="nl-NL" b="0" i="0" u="none" strike="noStrike" dirty="0">
                <a:solidFill>
                  <a:srgbClr val="000000"/>
                </a:solidFill>
                <a:effectLst/>
                <a:latin typeface="RO Sans"/>
              </a:rPr>
              <a:t>Bij </a:t>
            </a:r>
            <a:r>
              <a:rPr lang="nl-NL" b="0" i="1" u="none" strike="noStrike" dirty="0">
                <a:solidFill>
                  <a:srgbClr val="000000"/>
                </a:solidFill>
                <a:effectLst/>
                <a:latin typeface="RO Sans"/>
              </a:rPr>
              <a:t>gegeneraliseerde epilepsie</a:t>
            </a:r>
            <a:r>
              <a:rPr lang="nl-NL" b="0" i="0" u="none" strike="noStrike" dirty="0">
                <a:solidFill>
                  <a:srgbClr val="000000"/>
                </a:solidFill>
                <a:effectLst/>
                <a:latin typeface="RO Sans"/>
              </a:rPr>
              <a:t> kunnen zich bij eenzelfde patiënt één of verschillende gegeneraliseerde aanvalsvormen voordoen. Er kan sprake zijn van absences, </a:t>
            </a:r>
            <a:r>
              <a:rPr lang="nl-NL" b="0" i="0" u="none" strike="noStrike" dirty="0" err="1">
                <a:solidFill>
                  <a:srgbClr val="000000"/>
                </a:solidFill>
                <a:effectLst/>
                <a:latin typeface="RO Sans"/>
              </a:rPr>
              <a:t>myoklonische</a:t>
            </a:r>
            <a:r>
              <a:rPr lang="nl-NL" b="0" i="0" u="none" strike="noStrike" dirty="0">
                <a:solidFill>
                  <a:srgbClr val="000000"/>
                </a:solidFill>
                <a:effectLst/>
                <a:latin typeface="RO Sans"/>
              </a:rPr>
              <a:t> aanvallen, </a:t>
            </a:r>
            <a:r>
              <a:rPr lang="nl-NL" b="0" i="0" u="none" strike="noStrike" dirty="0" err="1">
                <a:solidFill>
                  <a:srgbClr val="000000"/>
                </a:solidFill>
                <a:effectLst/>
                <a:latin typeface="RO Sans"/>
              </a:rPr>
              <a:t>klonische</a:t>
            </a:r>
            <a:r>
              <a:rPr lang="nl-NL" b="0" i="0" u="none" strike="noStrike" dirty="0">
                <a:solidFill>
                  <a:srgbClr val="000000"/>
                </a:solidFill>
                <a:effectLst/>
                <a:latin typeface="RO Sans"/>
              </a:rPr>
              <a:t> aanvallen, tonische aanvallen, tonisch-</a:t>
            </a:r>
            <a:r>
              <a:rPr lang="nl-NL" b="0" i="0" u="none" strike="noStrike" dirty="0" err="1">
                <a:solidFill>
                  <a:srgbClr val="000000"/>
                </a:solidFill>
                <a:effectLst/>
                <a:latin typeface="RO Sans"/>
              </a:rPr>
              <a:t>klonische</a:t>
            </a:r>
            <a:r>
              <a:rPr lang="nl-NL" b="0" i="0" u="none" strike="noStrike" dirty="0">
                <a:solidFill>
                  <a:srgbClr val="000000"/>
                </a:solidFill>
                <a:effectLst/>
                <a:latin typeface="RO Sans"/>
              </a:rPr>
              <a:t> aanvallen, of valaanvallen. Welke aanvalstypen zich voordoen en op welke leeftijd de epilepsie debuteert, wordt bepaald door het type epilepsie of epilepsiesyndroom.</a:t>
            </a:r>
          </a:p>
          <a:p>
            <a:pPr algn="l"/>
            <a:endParaRPr lang="nl-NL" b="0" i="0" u="none" strike="noStrike" dirty="0">
              <a:solidFill>
                <a:srgbClr val="000000"/>
              </a:solidFill>
              <a:effectLst/>
              <a:latin typeface="RO Sans"/>
            </a:endParaRPr>
          </a:p>
          <a:p>
            <a:pPr algn="l"/>
            <a:r>
              <a:rPr lang="nl-NL" b="0" i="0" u="none" strike="noStrike" dirty="0">
                <a:solidFill>
                  <a:srgbClr val="000000"/>
                </a:solidFill>
                <a:effectLst/>
                <a:latin typeface="RO Sans"/>
              </a:rPr>
              <a:t>Epileptische aanvallen worden vaak onderverdeeld naar oorzaak:</a:t>
            </a:r>
          </a:p>
          <a:p>
            <a:pPr algn="l">
              <a:buFont typeface="Arial" panose="020B0604020202020204" pitchFamily="34" charset="0"/>
              <a:buChar char="•"/>
            </a:pPr>
            <a:r>
              <a:rPr lang="nl-NL" b="0" i="0" u="none" strike="noStrike" dirty="0">
                <a:solidFill>
                  <a:srgbClr val="000000"/>
                </a:solidFill>
                <a:effectLst/>
                <a:latin typeface="RO Sans"/>
              </a:rPr>
              <a:t>acuut symptomatisch: met een acute oorzaak (&lt; 1 week), dit is geen epilepsie;</a:t>
            </a:r>
          </a:p>
          <a:p>
            <a:pPr algn="l">
              <a:buFont typeface="Arial" panose="020B0604020202020204" pitchFamily="34" charset="0"/>
              <a:buChar char="•"/>
            </a:pPr>
            <a:r>
              <a:rPr lang="nl-NL" b="0" i="0" u="none" strike="noStrike" dirty="0">
                <a:solidFill>
                  <a:srgbClr val="000000"/>
                </a:solidFill>
                <a:effectLst/>
                <a:latin typeface="RO Sans"/>
              </a:rPr>
              <a:t>laat symptomatisch: met een aanwijsbare oorzaak, zoals een langer bestaande hersenbeschadiging;</a:t>
            </a:r>
          </a:p>
          <a:p>
            <a:pPr algn="l">
              <a:buFont typeface="Arial" panose="020B0604020202020204" pitchFamily="34" charset="0"/>
              <a:buChar char="•"/>
            </a:pPr>
            <a:r>
              <a:rPr lang="nl-NL" b="0" i="0" u="none" strike="noStrike" dirty="0">
                <a:solidFill>
                  <a:srgbClr val="000000"/>
                </a:solidFill>
                <a:effectLst/>
                <a:latin typeface="RO Sans"/>
              </a:rPr>
              <a:t>waarschijnlijk symptomatisch: van onbekende en/of verborgen oorsprong (dit heette vroeger cryptogeen);</a:t>
            </a:r>
          </a:p>
          <a:p>
            <a:pPr algn="l">
              <a:buFont typeface="Arial" panose="020B0604020202020204" pitchFamily="34" charset="0"/>
              <a:buChar char="•"/>
            </a:pPr>
            <a:r>
              <a:rPr lang="nl-NL" b="0" i="0" u="none" strike="noStrike" dirty="0" err="1">
                <a:solidFill>
                  <a:srgbClr val="000000"/>
                </a:solidFill>
                <a:effectLst/>
                <a:latin typeface="RO Sans"/>
              </a:rPr>
              <a:t>idiopatisch</a:t>
            </a:r>
            <a:r>
              <a:rPr lang="nl-NL" b="0" i="0" u="none" strike="noStrike" dirty="0">
                <a:solidFill>
                  <a:srgbClr val="000000"/>
                </a:solidFill>
                <a:effectLst/>
                <a:latin typeface="RO Sans"/>
              </a:rPr>
              <a:t>: zonder aanwijsbare oorzaak en mogelijk met een genetische achtergrond.</a:t>
            </a:r>
          </a:p>
          <a:p>
            <a:pPr algn="l">
              <a:buFont typeface="Arial" panose="020B0604020202020204" pitchFamily="34" charset="0"/>
              <a:buChar char="•"/>
            </a:pPr>
            <a:endParaRPr lang="nl-NL" b="0" i="0" u="none" strike="noStrike" dirty="0">
              <a:solidFill>
                <a:srgbClr val="000000"/>
              </a:solidFill>
              <a:effectLst/>
              <a:latin typeface="RO Sans"/>
            </a:endParaRPr>
          </a:p>
          <a:p>
            <a:pPr algn="l">
              <a:buFont typeface="Arial" panose="020B0604020202020204" pitchFamily="34" charset="0"/>
              <a:buChar char="•"/>
            </a:pPr>
            <a:endParaRPr lang="nl-NL" b="0" i="0" u="none" strike="noStrike" dirty="0">
              <a:solidFill>
                <a:srgbClr val="000000"/>
              </a:solidFill>
              <a:effectLst/>
              <a:latin typeface="RO Sans"/>
            </a:endParaRPr>
          </a:p>
          <a:p>
            <a:pPr algn="l">
              <a:buFont typeface="Arial" panose="020B0604020202020204" pitchFamily="34" charset="0"/>
              <a:buNone/>
            </a:pPr>
            <a:endParaRPr lang="nl-NL" b="0" i="0" u="none" strike="noStrike" dirty="0">
              <a:solidFill>
                <a:srgbClr val="000000"/>
              </a:solidFill>
              <a:effectLst/>
              <a:latin typeface="RO Sans"/>
            </a:endParaRPr>
          </a:p>
          <a:p>
            <a:endParaRPr lang="nl-NL" dirty="0"/>
          </a:p>
        </p:txBody>
      </p:sp>
      <p:sp>
        <p:nvSpPr>
          <p:cNvPr id="4" name="Tijdelijke aanduiding voor dianummer 3"/>
          <p:cNvSpPr>
            <a:spLocks noGrp="1"/>
          </p:cNvSpPr>
          <p:nvPr>
            <p:ph type="sldNum" sz="quarter" idx="5"/>
          </p:nvPr>
        </p:nvSpPr>
        <p:spPr/>
        <p:txBody>
          <a:bodyPr/>
          <a:lstStyle/>
          <a:p>
            <a:fld id="{83A0484C-6149-46B5-95A1-364EA45EECD9}" type="slidenum">
              <a:rPr lang="nl-NL" smtClean="0"/>
              <a:t>7</a:t>
            </a:fld>
            <a:endParaRPr lang="nl-NL"/>
          </a:p>
        </p:txBody>
      </p:sp>
    </p:spTree>
    <p:extLst>
      <p:ext uri="{BB962C8B-B14F-4D97-AF65-F5344CB8AC3E}">
        <p14:creationId xmlns:p14="http://schemas.microsoft.com/office/powerpoint/2010/main" val="2400511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u="none" strike="noStrike" dirty="0">
                <a:solidFill>
                  <a:srgbClr val="000000"/>
                </a:solidFill>
                <a:effectLst/>
                <a:latin typeface="RO Sans"/>
              </a:rPr>
              <a:t>Een epileptische aanval veroorzaakt meestal een veranderd bewustzijn, abnormale sensaties, focale onvrijwillige bewegingen, of convulsies (wijdverbreide krachtige onvrijwillige contracties van de willekeurige spieren).</a:t>
            </a:r>
          </a:p>
          <a:p>
            <a:pPr algn="l"/>
            <a:r>
              <a:rPr lang="nl-NL" b="0" i="1" u="none" strike="noStrike" dirty="0">
                <a:solidFill>
                  <a:srgbClr val="000000"/>
                </a:solidFill>
                <a:effectLst/>
                <a:latin typeface="RO Sans"/>
              </a:rPr>
              <a:t>Focale aanvallen</a:t>
            </a:r>
            <a:r>
              <a:rPr lang="nl-NL" b="0" i="0" u="none" strike="noStrike" dirty="0">
                <a:solidFill>
                  <a:srgbClr val="000000"/>
                </a:solidFill>
                <a:effectLst/>
                <a:latin typeface="RO Sans"/>
              </a:rPr>
              <a:t> uiten zich als motorische, (</a:t>
            </a:r>
            <a:r>
              <a:rPr lang="nl-NL" b="0" i="0" u="none" strike="noStrike" dirty="0" err="1">
                <a:solidFill>
                  <a:srgbClr val="000000"/>
                </a:solidFill>
                <a:effectLst/>
                <a:latin typeface="RO Sans"/>
              </a:rPr>
              <a:t>somato</a:t>
            </a:r>
            <a:r>
              <a:rPr lang="nl-NL" b="0" i="0" u="none" strike="noStrike" dirty="0">
                <a:solidFill>
                  <a:srgbClr val="000000"/>
                </a:solidFill>
                <a:effectLst/>
                <a:latin typeface="RO Sans"/>
              </a:rPr>
              <a:t>)sensorische, autonome, of hogere-cerebrale-functie-/ psychische verschijnselen.</a:t>
            </a:r>
          </a:p>
          <a:p>
            <a:pPr algn="l"/>
            <a:r>
              <a:rPr lang="nl-NL" b="0" i="0" u="none" strike="noStrike" dirty="0">
                <a:solidFill>
                  <a:srgbClr val="000000"/>
                </a:solidFill>
                <a:effectLst/>
                <a:latin typeface="RO Sans"/>
              </a:rPr>
              <a:t>Bij </a:t>
            </a:r>
            <a:r>
              <a:rPr lang="nl-NL" b="0" i="1" u="none" strike="noStrike" dirty="0">
                <a:solidFill>
                  <a:srgbClr val="000000"/>
                </a:solidFill>
                <a:effectLst/>
                <a:latin typeface="RO Sans"/>
              </a:rPr>
              <a:t>gegeneraliseerde aanvallen</a:t>
            </a:r>
            <a:r>
              <a:rPr lang="nl-NL" b="0" i="0" u="none" strike="noStrike" dirty="0">
                <a:solidFill>
                  <a:srgbClr val="000000"/>
                </a:solidFill>
                <a:effectLst/>
                <a:latin typeface="RO Sans"/>
              </a:rPr>
              <a:t> is er altijd een verstoring van het bewustzijn. Bij absences zijn er kortdurende aanvallen van bewustzijnsverlies. Bij </a:t>
            </a:r>
            <a:r>
              <a:rPr lang="nl-NL" b="0" i="0" u="none" strike="noStrike" dirty="0" err="1">
                <a:solidFill>
                  <a:srgbClr val="000000"/>
                </a:solidFill>
                <a:effectLst/>
                <a:latin typeface="RO Sans"/>
              </a:rPr>
              <a:t>myoklonische</a:t>
            </a:r>
            <a:r>
              <a:rPr lang="nl-NL" b="0" i="0" u="none" strike="noStrike" dirty="0">
                <a:solidFill>
                  <a:srgbClr val="000000"/>
                </a:solidFill>
                <a:effectLst/>
                <a:latin typeface="RO Sans"/>
              </a:rPr>
              <a:t> aanvallen zijn er met name spierschokken in de benen; </a:t>
            </a:r>
            <a:r>
              <a:rPr lang="nl-NL" b="0" i="0" u="none" strike="noStrike" dirty="0" err="1">
                <a:solidFill>
                  <a:srgbClr val="000000"/>
                </a:solidFill>
                <a:effectLst/>
                <a:latin typeface="RO Sans"/>
              </a:rPr>
              <a:t>klonische</a:t>
            </a:r>
            <a:r>
              <a:rPr lang="nl-NL" b="0" i="0" u="none" strike="noStrike" dirty="0">
                <a:solidFill>
                  <a:srgbClr val="000000"/>
                </a:solidFill>
                <a:effectLst/>
                <a:latin typeface="RO Sans"/>
              </a:rPr>
              <a:t> aanvallen beginnen gelijk met schokken in armen en benen; bij tonische aanvallen spierverkramping; bij tonisch-</a:t>
            </a:r>
            <a:r>
              <a:rPr lang="nl-NL" b="0" i="0" u="none" strike="noStrike" dirty="0" err="1">
                <a:solidFill>
                  <a:srgbClr val="000000"/>
                </a:solidFill>
                <a:effectLst/>
                <a:latin typeface="RO Sans"/>
              </a:rPr>
              <a:t>klonische</a:t>
            </a:r>
            <a:r>
              <a:rPr lang="nl-NL" b="0" i="0" u="none" strike="noStrike" dirty="0">
                <a:solidFill>
                  <a:srgbClr val="000000"/>
                </a:solidFill>
                <a:effectLst/>
                <a:latin typeface="RO Sans"/>
              </a:rPr>
              <a:t> aanvallen spierverkramping en schokken. Valaanvallen treden op door verslapping van spieren.</a:t>
            </a:r>
          </a:p>
          <a:p>
            <a:endParaRPr lang="nl-NL" dirty="0"/>
          </a:p>
        </p:txBody>
      </p:sp>
      <p:sp>
        <p:nvSpPr>
          <p:cNvPr id="4" name="Tijdelijke aanduiding voor dianummer 3"/>
          <p:cNvSpPr>
            <a:spLocks noGrp="1"/>
          </p:cNvSpPr>
          <p:nvPr>
            <p:ph type="sldNum" sz="quarter" idx="5"/>
          </p:nvPr>
        </p:nvSpPr>
        <p:spPr/>
        <p:txBody>
          <a:bodyPr/>
          <a:lstStyle/>
          <a:p>
            <a:fld id="{83A0484C-6149-46B5-95A1-364EA45EECD9}" type="slidenum">
              <a:rPr lang="nl-NL" smtClean="0"/>
              <a:t>8</a:t>
            </a:fld>
            <a:endParaRPr lang="nl-NL"/>
          </a:p>
        </p:txBody>
      </p:sp>
    </p:spTree>
    <p:extLst>
      <p:ext uri="{BB962C8B-B14F-4D97-AF65-F5344CB8AC3E}">
        <p14:creationId xmlns:p14="http://schemas.microsoft.com/office/powerpoint/2010/main" val="1160717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Font typeface="Arial" panose="020B0604020202020204" pitchFamily="34" charset="0"/>
              <a:buNone/>
            </a:pPr>
            <a:endParaRPr lang="nl-NL" dirty="0" smtClean="0">
              <a:latin typeface="Ubuntu"/>
            </a:endParaRPr>
          </a:p>
          <a:p>
            <a:pPr>
              <a:buFont typeface="Arial" panose="020B0604020202020204" pitchFamily="34" charset="0"/>
              <a:buNone/>
            </a:pPr>
            <a:r>
              <a:rPr lang="nl-NL" dirty="0" smtClean="0">
                <a:latin typeface="Ubuntu"/>
              </a:rPr>
              <a:t>- </a:t>
            </a:r>
            <a:r>
              <a:rPr lang="nl-NL" dirty="0">
                <a:latin typeface="Ubuntu"/>
              </a:rPr>
              <a:t>absence: kortdurende aanvallen van bewustzijnsverlies</a:t>
            </a:r>
            <a:br>
              <a:rPr lang="nl-NL" dirty="0">
                <a:latin typeface="Ubuntu"/>
              </a:rPr>
            </a:br>
            <a:r>
              <a:rPr lang="nl-NL" dirty="0">
                <a:latin typeface="Ubuntu"/>
              </a:rPr>
              <a:t>- </a:t>
            </a:r>
            <a:r>
              <a:rPr lang="nl-NL" dirty="0" err="1">
                <a:latin typeface="Ubuntu"/>
              </a:rPr>
              <a:t>myoklonische</a:t>
            </a:r>
            <a:r>
              <a:rPr lang="nl-NL" dirty="0">
                <a:latin typeface="Ubuntu"/>
              </a:rPr>
              <a:t> aanval: m.n. spierschokken in benen </a:t>
            </a:r>
          </a:p>
          <a:p>
            <a:pPr>
              <a:buFont typeface="Arial" panose="020B0604020202020204" pitchFamily="34" charset="0"/>
              <a:buChar char="•"/>
            </a:pPr>
            <a:r>
              <a:rPr lang="nl-NL" dirty="0" err="1">
                <a:latin typeface="Ubuntu"/>
              </a:rPr>
              <a:t>Klonische</a:t>
            </a:r>
            <a:r>
              <a:rPr lang="nl-NL" dirty="0">
                <a:latin typeface="Ubuntu"/>
              </a:rPr>
              <a:t> aanval: schokken in armen &amp; benen </a:t>
            </a:r>
          </a:p>
          <a:p>
            <a:pPr>
              <a:buFont typeface="Arial" panose="020B0604020202020204" pitchFamily="34" charset="0"/>
              <a:buChar char="•"/>
            </a:pPr>
            <a:r>
              <a:rPr lang="nl-NL" dirty="0">
                <a:latin typeface="Ubuntu"/>
              </a:rPr>
              <a:t>Tonische aanval: spierverkramping</a:t>
            </a:r>
          </a:p>
          <a:p>
            <a:pPr>
              <a:buFont typeface="Arial" panose="020B0604020202020204" pitchFamily="34" charset="0"/>
              <a:buChar char="•"/>
            </a:pPr>
            <a:r>
              <a:rPr lang="nl-NL" dirty="0">
                <a:latin typeface="Ubuntu"/>
              </a:rPr>
              <a:t>Tonisch-</a:t>
            </a:r>
            <a:r>
              <a:rPr lang="nl-NL" dirty="0" err="1">
                <a:latin typeface="Ubuntu"/>
              </a:rPr>
              <a:t>klonische</a:t>
            </a:r>
            <a:r>
              <a:rPr lang="nl-NL" dirty="0">
                <a:latin typeface="Ubuntu"/>
              </a:rPr>
              <a:t> aanval: spierverkramping en schokken. </a:t>
            </a:r>
          </a:p>
          <a:p>
            <a:pPr>
              <a:buFont typeface="Arial" panose="020B0604020202020204" pitchFamily="34" charset="0"/>
              <a:buChar char="•"/>
            </a:pPr>
            <a:r>
              <a:rPr lang="nl-NL" dirty="0">
                <a:latin typeface="Ubuntu"/>
              </a:rPr>
              <a:t>Valaanvallen door verslapping van spieren </a:t>
            </a:r>
          </a:p>
          <a:p>
            <a:endParaRPr lang="nl-NL" dirty="0"/>
          </a:p>
        </p:txBody>
      </p:sp>
      <p:sp>
        <p:nvSpPr>
          <p:cNvPr id="4" name="Tijdelijke aanduiding voor dianummer 3"/>
          <p:cNvSpPr>
            <a:spLocks noGrp="1"/>
          </p:cNvSpPr>
          <p:nvPr>
            <p:ph type="sldNum" sz="quarter" idx="5"/>
          </p:nvPr>
        </p:nvSpPr>
        <p:spPr/>
        <p:txBody>
          <a:bodyPr/>
          <a:lstStyle/>
          <a:p>
            <a:fld id="{83A0484C-6149-46B5-95A1-364EA45EECD9}" type="slidenum">
              <a:rPr lang="nl-NL" smtClean="0"/>
              <a:t>9</a:t>
            </a:fld>
            <a:endParaRPr lang="nl-NL"/>
          </a:p>
        </p:txBody>
      </p:sp>
    </p:spTree>
    <p:extLst>
      <p:ext uri="{BB962C8B-B14F-4D97-AF65-F5344CB8AC3E}">
        <p14:creationId xmlns:p14="http://schemas.microsoft.com/office/powerpoint/2010/main" val="3500312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Keuze</a:t>
            </a:r>
            <a:r>
              <a:rPr lang="nl-NL" baseline="0" dirty="0" smtClean="0"/>
              <a:t> is afhankelijk van meerdere factoren </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lang="nl-NL" dirty="0" smtClean="0"/>
              <a:t>Hierdoor kan de keuze vallen op een ander anti-epilepticum en niet op het meest effectieve</a:t>
            </a:r>
            <a:r>
              <a:rPr lang="nl-NL" baseline="0" dirty="0" smtClean="0"/>
              <a:t> (</a:t>
            </a:r>
            <a:r>
              <a:rPr lang="nl-NL" baseline="0" dirty="0" err="1" smtClean="0"/>
              <a:t>fk</a:t>
            </a:r>
            <a:r>
              <a:rPr lang="nl-NL"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endParaRPr lang="nl-NL" baseline="0" dirty="0" smtClean="0"/>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lang="nl-NL" dirty="0" smtClean="0"/>
              <a:t>-&gt; Bij falen, vanwege onvoldoende effect of bijwerkingen van het eerste middel, bij voorkeur overgaan op monotherapie met één van de andere middelen; overweeg pas daarna combinatietherapie. Een tweede anti-epilepticum geleidelijk opbouwen tot een adequate of maximaal te verdragen dosis. Indien het tweede anti-epilepticum effectief is, het eerste anti-epilepticum geleidelijk afbouwen.</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3757B591-E0A7-4D60-A777-627E69F28BC7}" type="slidenum">
              <a:rPr lang="nl-NL" smtClean="0"/>
              <a:t>19</a:t>
            </a:fld>
            <a:endParaRPr lang="nl-NL"/>
          </a:p>
        </p:txBody>
      </p:sp>
    </p:spTree>
    <p:extLst>
      <p:ext uri="{BB962C8B-B14F-4D97-AF65-F5344CB8AC3E}">
        <p14:creationId xmlns:p14="http://schemas.microsoft.com/office/powerpoint/2010/main" val="1693663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10/11/2021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10/11/2021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10/11/2021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10/11/2021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10/11/2021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10/11/2021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10/11/2021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10/11/2021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farmacotherapeutischkompas.nl/bladeren/preparaatteksten/v/valproinezuu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farmacotherapeutischkompas.nl/bladeren/preparaatteksten/l/levetiraceta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farmacotherapeutischkompas.nl/bladeren/preparaatteksten/c/carbamazepin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3110" y="1234156"/>
            <a:ext cx="8825658" cy="3329581"/>
          </a:xfrm>
        </p:spPr>
        <p:txBody>
          <a:bodyPr/>
          <a:lstStyle/>
          <a:p>
            <a:r>
              <a:rPr lang="nl-NL" dirty="0" smtClean="0"/>
              <a:t>FTO: epilepsie</a:t>
            </a:r>
            <a:endParaRPr lang="nl-NL" dirty="0"/>
          </a:p>
        </p:txBody>
      </p:sp>
      <p:sp>
        <p:nvSpPr>
          <p:cNvPr id="3" name="Subtitle 2"/>
          <p:cNvSpPr>
            <a:spLocks noGrp="1"/>
          </p:cNvSpPr>
          <p:nvPr>
            <p:ph type="subTitle" idx="1"/>
          </p:nvPr>
        </p:nvSpPr>
        <p:spPr/>
        <p:txBody>
          <a:bodyPr>
            <a:normAutofit/>
          </a:bodyPr>
          <a:lstStyle/>
          <a:p>
            <a:r>
              <a:rPr lang="nl-NL" dirty="0" smtClean="0"/>
              <a:t>Suzanne Arts, SO &amp; Kirsten Hillen, BA</a:t>
            </a:r>
          </a:p>
          <a:p>
            <a:r>
              <a:rPr lang="nl-NL" smtClean="0"/>
              <a:t>11-10-2021</a:t>
            </a:r>
            <a:endParaRPr lang="nl-NL" dirty="0"/>
          </a:p>
        </p:txBody>
      </p:sp>
      <p:pic>
        <p:nvPicPr>
          <p:cNvPr id="1026" name="Picture 2" descr="Logo Archip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1208" y="3221123"/>
            <a:ext cx="285750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156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53E1B-0636-41B5-89C4-4570AC459C9F}"/>
              </a:ext>
            </a:extLst>
          </p:cNvPr>
          <p:cNvSpPr>
            <a:spLocks noGrp="1"/>
          </p:cNvSpPr>
          <p:nvPr>
            <p:ph type="title"/>
          </p:nvPr>
        </p:nvSpPr>
        <p:spPr/>
        <p:txBody>
          <a:bodyPr/>
          <a:lstStyle/>
          <a:p>
            <a:r>
              <a:rPr lang="nl-NL" dirty="0"/>
              <a:t>Inleiding epilepsie (6) </a:t>
            </a:r>
          </a:p>
        </p:txBody>
      </p:sp>
      <p:sp>
        <p:nvSpPr>
          <p:cNvPr id="3" name="Tijdelijke aanduiding voor inhoud 2">
            <a:extLst>
              <a:ext uri="{FF2B5EF4-FFF2-40B4-BE49-F238E27FC236}">
                <a16:creationId xmlns:a16="http://schemas.microsoft.com/office/drawing/2014/main" id="{E0FAEB45-4751-4B3E-BE50-7096CC1F5D4C}"/>
              </a:ext>
            </a:extLst>
          </p:cNvPr>
          <p:cNvSpPr>
            <a:spLocks noGrp="1"/>
          </p:cNvSpPr>
          <p:nvPr>
            <p:ph idx="1"/>
          </p:nvPr>
        </p:nvSpPr>
        <p:spPr>
          <a:xfrm>
            <a:off x="1103312" y="1443322"/>
            <a:ext cx="8946541" cy="4195481"/>
          </a:xfrm>
        </p:spPr>
        <p:txBody>
          <a:bodyPr/>
          <a:lstStyle/>
          <a:p>
            <a:r>
              <a:rPr lang="nl-NL" b="1" dirty="0"/>
              <a:t>Differentiaal diagnose </a:t>
            </a:r>
          </a:p>
        </p:txBody>
      </p:sp>
      <p:graphicFrame>
        <p:nvGraphicFramePr>
          <p:cNvPr id="6" name="Tabel 6">
            <a:extLst>
              <a:ext uri="{FF2B5EF4-FFF2-40B4-BE49-F238E27FC236}">
                <a16:creationId xmlns:a16="http://schemas.microsoft.com/office/drawing/2014/main" id="{609C94AF-966A-4CEE-8014-842F6A1659EF}"/>
              </a:ext>
            </a:extLst>
          </p:cNvPr>
          <p:cNvGraphicFramePr>
            <a:graphicFrameLocks noGrp="1"/>
          </p:cNvGraphicFramePr>
          <p:nvPr>
            <p:extLst/>
          </p:nvPr>
        </p:nvGraphicFramePr>
        <p:xfrm>
          <a:off x="734297" y="2125917"/>
          <a:ext cx="11000508" cy="4419600"/>
        </p:xfrm>
        <a:graphic>
          <a:graphicData uri="http://schemas.openxmlformats.org/drawingml/2006/table">
            <a:tbl>
              <a:tblPr firstRow="1" bandRow="1">
                <a:tableStyleId>{5C22544A-7EE6-4342-B048-85BDC9FD1C3A}</a:tableStyleId>
              </a:tblPr>
              <a:tblGrid>
                <a:gridCol w="3666836">
                  <a:extLst>
                    <a:ext uri="{9D8B030D-6E8A-4147-A177-3AD203B41FA5}">
                      <a16:colId xmlns:a16="http://schemas.microsoft.com/office/drawing/2014/main" val="3721636385"/>
                    </a:ext>
                  </a:extLst>
                </a:gridCol>
                <a:gridCol w="3666836">
                  <a:extLst>
                    <a:ext uri="{9D8B030D-6E8A-4147-A177-3AD203B41FA5}">
                      <a16:colId xmlns:a16="http://schemas.microsoft.com/office/drawing/2014/main" val="2033949719"/>
                    </a:ext>
                  </a:extLst>
                </a:gridCol>
                <a:gridCol w="3666836">
                  <a:extLst>
                    <a:ext uri="{9D8B030D-6E8A-4147-A177-3AD203B41FA5}">
                      <a16:colId xmlns:a16="http://schemas.microsoft.com/office/drawing/2014/main" val="3158624733"/>
                    </a:ext>
                  </a:extLst>
                </a:gridCol>
              </a:tblGrid>
              <a:tr h="370840">
                <a:tc>
                  <a:txBody>
                    <a:bodyPr/>
                    <a:lstStyle/>
                    <a:p>
                      <a:endParaRPr lang="nl-NL" b="1" dirty="0"/>
                    </a:p>
                  </a:txBody>
                  <a:tcPr/>
                </a:tc>
                <a:tc>
                  <a:txBody>
                    <a:bodyPr/>
                    <a:lstStyle/>
                    <a:p>
                      <a:r>
                        <a:rPr lang="nl-NL" dirty="0"/>
                        <a:t>Syncope</a:t>
                      </a:r>
                    </a:p>
                  </a:txBody>
                  <a:tcPr/>
                </a:tc>
                <a:tc>
                  <a:txBody>
                    <a:bodyPr/>
                    <a:lstStyle/>
                    <a:p>
                      <a:r>
                        <a:rPr lang="nl-NL" dirty="0"/>
                        <a:t>Epileptisch insult </a:t>
                      </a:r>
                    </a:p>
                  </a:txBody>
                  <a:tcPr/>
                </a:tc>
                <a:extLst>
                  <a:ext uri="{0D108BD9-81ED-4DB2-BD59-A6C34878D82A}">
                    <a16:rowId xmlns:a16="http://schemas.microsoft.com/office/drawing/2014/main" val="338008472"/>
                  </a:ext>
                </a:extLst>
              </a:tr>
              <a:tr h="370840">
                <a:tc>
                  <a:txBody>
                    <a:bodyPr/>
                    <a:lstStyle/>
                    <a:p>
                      <a:r>
                        <a:rPr lang="nl-NL" b="1" dirty="0"/>
                        <a:t>Aanleiding? </a:t>
                      </a:r>
                    </a:p>
                  </a:txBody>
                  <a:tcPr/>
                </a:tc>
                <a:tc>
                  <a:txBody>
                    <a:bodyPr/>
                    <a:lstStyle/>
                    <a:p>
                      <a:r>
                        <a:rPr lang="nl-NL" dirty="0"/>
                        <a:t>Aanleiding (lang staan, inspanning, emotie)</a:t>
                      </a:r>
                    </a:p>
                  </a:txBody>
                  <a:tcPr/>
                </a:tc>
                <a:tc>
                  <a:txBody>
                    <a:bodyPr/>
                    <a:lstStyle/>
                    <a:p>
                      <a:r>
                        <a:rPr lang="nl-NL" dirty="0"/>
                        <a:t>Geen aanleiding</a:t>
                      </a:r>
                    </a:p>
                  </a:txBody>
                  <a:tcPr/>
                </a:tc>
                <a:extLst>
                  <a:ext uri="{0D108BD9-81ED-4DB2-BD59-A6C34878D82A}">
                    <a16:rowId xmlns:a16="http://schemas.microsoft.com/office/drawing/2014/main" val="2316140118"/>
                  </a:ext>
                </a:extLst>
              </a:tr>
              <a:tr h="370840">
                <a:tc>
                  <a:txBody>
                    <a:bodyPr/>
                    <a:lstStyle/>
                    <a:p>
                      <a:r>
                        <a:rPr lang="nl-NL" b="1" dirty="0"/>
                        <a:t>Begin? </a:t>
                      </a:r>
                    </a:p>
                  </a:txBody>
                  <a:tcPr/>
                </a:tc>
                <a:tc>
                  <a:txBody>
                    <a:bodyPr/>
                    <a:lstStyle/>
                    <a:p>
                      <a:r>
                        <a:rPr lang="nl-NL" dirty="0"/>
                        <a:t>Zweten, misselijkheid, licht gevoel in hoofd/zwart voor ogen, palpitaties, lage RR/P </a:t>
                      </a:r>
                    </a:p>
                  </a:txBody>
                  <a:tcPr/>
                </a:tc>
                <a:tc>
                  <a:txBody>
                    <a:bodyPr/>
                    <a:lstStyle/>
                    <a:p>
                      <a:r>
                        <a:rPr lang="nl-NL" dirty="0" err="1"/>
                        <a:t>Deja</a:t>
                      </a:r>
                      <a:r>
                        <a:rPr lang="nl-NL" dirty="0"/>
                        <a:t> vu gevoel, soms “ </a:t>
                      </a:r>
                      <a:r>
                        <a:rPr lang="nl-NL" dirty="0" err="1"/>
                        <a:t>gastric</a:t>
                      </a:r>
                      <a:r>
                        <a:rPr lang="nl-NL" dirty="0"/>
                        <a:t> </a:t>
                      </a:r>
                      <a:r>
                        <a:rPr lang="nl-NL" dirty="0" err="1"/>
                        <a:t>rising</a:t>
                      </a:r>
                      <a:r>
                        <a:rPr lang="nl-NL" dirty="0"/>
                        <a:t> </a:t>
                      </a:r>
                      <a:r>
                        <a:rPr lang="nl-NL" dirty="0" err="1"/>
                        <a:t>sensation</a:t>
                      </a:r>
                      <a:r>
                        <a:rPr lang="nl-NL" dirty="0"/>
                        <a:t>” </a:t>
                      </a:r>
                    </a:p>
                  </a:txBody>
                  <a:tcPr/>
                </a:tc>
                <a:extLst>
                  <a:ext uri="{0D108BD9-81ED-4DB2-BD59-A6C34878D82A}">
                    <a16:rowId xmlns:a16="http://schemas.microsoft.com/office/drawing/2014/main" val="869990255"/>
                  </a:ext>
                </a:extLst>
              </a:tr>
              <a:tr h="370840">
                <a:tc>
                  <a:txBody>
                    <a:bodyPr/>
                    <a:lstStyle/>
                    <a:p>
                      <a:r>
                        <a:rPr lang="nl-NL" b="1" dirty="0"/>
                        <a:t>Gelaatskleur? </a:t>
                      </a:r>
                    </a:p>
                  </a:txBody>
                  <a:tcPr/>
                </a:tc>
                <a:tc>
                  <a:txBody>
                    <a:bodyPr/>
                    <a:lstStyle/>
                    <a:p>
                      <a:r>
                        <a:rPr lang="nl-NL" dirty="0"/>
                        <a:t>Bleek </a:t>
                      </a:r>
                    </a:p>
                  </a:txBody>
                  <a:tcPr/>
                </a:tc>
                <a:tc>
                  <a:txBody>
                    <a:bodyPr/>
                    <a:lstStyle/>
                    <a:p>
                      <a:r>
                        <a:rPr lang="nl-NL" dirty="0"/>
                        <a:t>Blauw </a:t>
                      </a:r>
                    </a:p>
                  </a:txBody>
                  <a:tcPr/>
                </a:tc>
                <a:extLst>
                  <a:ext uri="{0D108BD9-81ED-4DB2-BD59-A6C34878D82A}">
                    <a16:rowId xmlns:a16="http://schemas.microsoft.com/office/drawing/2014/main" val="1755064056"/>
                  </a:ext>
                </a:extLst>
              </a:tr>
              <a:tr h="370840">
                <a:tc>
                  <a:txBody>
                    <a:bodyPr/>
                    <a:lstStyle/>
                    <a:p>
                      <a:r>
                        <a:rPr lang="nl-NL" b="1" dirty="0"/>
                        <a:t>Duur trekkingen? </a:t>
                      </a:r>
                    </a:p>
                  </a:txBody>
                  <a:tcPr/>
                </a:tc>
                <a:tc>
                  <a:txBody>
                    <a:bodyPr/>
                    <a:lstStyle/>
                    <a:p>
                      <a:r>
                        <a:rPr lang="nl-NL" dirty="0"/>
                        <a:t>Kortdurend </a:t>
                      </a:r>
                    </a:p>
                  </a:txBody>
                  <a:tcPr/>
                </a:tc>
                <a:tc>
                  <a:txBody>
                    <a:bodyPr/>
                    <a:lstStyle/>
                    <a:p>
                      <a:r>
                        <a:rPr lang="nl-NL" dirty="0"/>
                        <a:t>Langdurend </a:t>
                      </a:r>
                    </a:p>
                  </a:txBody>
                  <a:tcPr/>
                </a:tc>
                <a:extLst>
                  <a:ext uri="{0D108BD9-81ED-4DB2-BD59-A6C34878D82A}">
                    <a16:rowId xmlns:a16="http://schemas.microsoft.com/office/drawing/2014/main" val="3847683909"/>
                  </a:ext>
                </a:extLst>
              </a:tr>
              <a:tr h="370840">
                <a:tc>
                  <a:txBody>
                    <a:bodyPr/>
                    <a:lstStyle/>
                    <a:p>
                      <a:r>
                        <a:rPr lang="nl-NL" b="1" dirty="0"/>
                        <a:t>Bewustzijnsverlies? </a:t>
                      </a:r>
                    </a:p>
                  </a:txBody>
                  <a:tcPr/>
                </a:tc>
                <a:tc>
                  <a:txBody>
                    <a:bodyPr/>
                    <a:lstStyle/>
                    <a:p>
                      <a:r>
                        <a:rPr lang="nl-NL" dirty="0"/>
                        <a:t>Kortdurend</a:t>
                      </a:r>
                    </a:p>
                  </a:txBody>
                  <a:tcPr/>
                </a:tc>
                <a:tc>
                  <a:txBody>
                    <a:bodyPr/>
                    <a:lstStyle/>
                    <a:p>
                      <a:r>
                        <a:rPr lang="nl-NL" dirty="0"/>
                        <a:t>Langdurend </a:t>
                      </a:r>
                    </a:p>
                  </a:txBody>
                  <a:tcPr/>
                </a:tc>
                <a:extLst>
                  <a:ext uri="{0D108BD9-81ED-4DB2-BD59-A6C34878D82A}">
                    <a16:rowId xmlns:a16="http://schemas.microsoft.com/office/drawing/2014/main" val="943007293"/>
                  </a:ext>
                </a:extLst>
              </a:tr>
              <a:tr h="370840">
                <a:tc>
                  <a:txBody>
                    <a:bodyPr/>
                    <a:lstStyle/>
                    <a:p>
                      <a:r>
                        <a:rPr lang="nl-NL" b="1" dirty="0"/>
                        <a:t>Symptomen na afloop? </a:t>
                      </a:r>
                    </a:p>
                  </a:txBody>
                  <a:tcPr/>
                </a:tc>
                <a:tc>
                  <a:txBody>
                    <a:bodyPr/>
                    <a:lstStyle/>
                    <a:p>
                      <a:r>
                        <a:rPr lang="nl-NL" dirty="0"/>
                        <a:t>Nadien direct alert</a:t>
                      </a:r>
                    </a:p>
                  </a:txBody>
                  <a:tcPr/>
                </a:tc>
                <a:tc>
                  <a:txBody>
                    <a:bodyPr/>
                    <a:lstStyle/>
                    <a:p>
                      <a:r>
                        <a:rPr lang="nl-NL" dirty="0"/>
                        <a:t>Nadien vaak verward</a:t>
                      </a:r>
                    </a:p>
                  </a:txBody>
                  <a:tcPr/>
                </a:tc>
                <a:extLst>
                  <a:ext uri="{0D108BD9-81ED-4DB2-BD59-A6C34878D82A}">
                    <a16:rowId xmlns:a16="http://schemas.microsoft.com/office/drawing/2014/main" val="131626332"/>
                  </a:ext>
                </a:extLst>
              </a:tr>
              <a:tr h="370840">
                <a:tc>
                  <a:txBody>
                    <a:bodyPr/>
                    <a:lstStyle/>
                    <a:p>
                      <a:r>
                        <a:rPr lang="nl-NL" b="1" dirty="0"/>
                        <a:t>Tongbeet? </a:t>
                      </a:r>
                    </a:p>
                  </a:txBody>
                  <a:tcPr/>
                </a:tc>
                <a:tc>
                  <a:txBody>
                    <a:bodyPr/>
                    <a:lstStyle/>
                    <a:p>
                      <a:r>
                        <a:rPr lang="nl-NL" dirty="0"/>
                        <a:t>Geen tongbeet</a:t>
                      </a:r>
                    </a:p>
                  </a:txBody>
                  <a:tcPr/>
                </a:tc>
                <a:tc>
                  <a:txBody>
                    <a:bodyPr/>
                    <a:lstStyle/>
                    <a:p>
                      <a:r>
                        <a:rPr lang="nl-NL" dirty="0"/>
                        <a:t>Tongbeet (lateraal) </a:t>
                      </a:r>
                    </a:p>
                  </a:txBody>
                  <a:tcPr/>
                </a:tc>
                <a:extLst>
                  <a:ext uri="{0D108BD9-81ED-4DB2-BD59-A6C34878D82A}">
                    <a16:rowId xmlns:a16="http://schemas.microsoft.com/office/drawing/2014/main" val="3233175851"/>
                  </a:ext>
                </a:extLst>
              </a:tr>
              <a:tr h="370840">
                <a:tc>
                  <a:txBody>
                    <a:bodyPr/>
                    <a:lstStyle/>
                    <a:p>
                      <a:r>
                        <a:rPr lang="nl-NL" b="1" dirty="0"/>
                        <a:t>Hoofd/ogen? </a:t>
                      </a:r>
                    </a:p>
                  </a:txBody>
                  <a:tcPr/>
                </a:tc>
                <a:tc>
                  <a:txBody>
                    <a:bodyPr/>
                    <a:lstStyle/>
                    <a:p>
                      <a:r>
                        <a:rPr lang="nl-NL" dirty="0"/>
                        <a:t>- </a:t>
                      </a:r>
                    </a:p>
                  </a:txBody>
                  <a:tcPr/>
                </a:tc>
                <a:tc>
                  <a:txBody>
                    <a:bodyPr/>
                    <a:lstStyle/>
                    <a:p>
                      <a:r>
                        <a:rPr lang="nl-NL" dirty="0"/>
                        <a:t>Wegdraaien van hoofd en ogen (nystagmus) </a:t>
                      </a:r>
                    </a:p>
                  </a:txBody>
                  <a:tcPr/>
                </a:tc>
                <a:extLst>
                  <a:ext uri="{0D108BD9-81ED-4DB2-BD59-A6C34878D82A}">
                    <a16:rowId xmlns:a16="http://schemas.microsoft.com/office/drawing/2014/main" val="2686028382"/>
                  </a:ext>
                </a:extLst>
              </a:tr>
            </a:tbl>
          </a:graphicData>
        </a:graphic>
      </p:graphicFrame>
    </p:spTree>
    <p:extLst>
      <p:ext uri="{BB962C8B-B14F-4D97-AF65-F5344CB8AC3E}">
        <p14:creationId xmlns:p14="http://schemas.microsoft.com/office/powerpoint/2010/main" val="379389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dirty="0" smtClean="0"/>
              <a:t>Casus </a:t>
            </a:r>
            <a:r>
              <a:rPr lang="nl-NL" dirty="0" smtClean="0">
                <a:solidFill>
                  <a:srgbClr val="92D050"/>
                </a:solidFill>
              </a:rPr>
              <a:t>Dhr</a:t>
            </a:r>
            <a:r>
              <a:rPr lang="nl-NL" dirty="0">
                <a:solidFill>
                  <a:srgbClr val="92D050"/>
                </a:solidFill>
              </a:rPr>
              <a:t>. A, 65 jaar</a:t>
            </a:r>
            <a:br>
              <a:rPr lang="nl-NL" dirty="0">
                <a:solidFill>
                  <a:srgbClr val="92D050"/>
                </a:solidFill>
              </a:rPr>
            </a:br>
            <a:endParaRPr lang="nl-NL" dirty="0"/>
          </a:p>
        </p:txBody>
      </p:sp>
      <p:sp>
        <p:nvSpPr>
          <p:cNvPr id="3" name="Content Placeholder 2"/>
          <p:cNvSpPr>
            <a:spLocks noGrp="1"/>
          </p:cNvSpPr>
          <p:nvPr>
            <p:ph idx="1"/>
          </p:nvPr>
        </p:nvSpPr>
        <p:spPr/>
        <p:txBody>
          <a:bodyPr/>
          <a:lstStyle/>
          <a:p>
            <a:r>
              <a:rPr lang="nl-NL" sz="2400" b="1" dirty="0" smtClean="0">
                <a:solidFill>
                  <a:srgbClr val="92D050"/>
                </a:solidFill>
              </a:rPr>
              <a:t>VG:</a:t>
            </a:r>
          </a:p>
          <a:p>
            <a:r>
              <a:rPr lang="nl-NL" dirty="0"/>
              <a:t>Uitgebreide neurocognitieve stoornis door traumatisch hersenletsel met gedragsstoornissen door diverse ongelukken (2019, 2004, 1993). Uitgebreid bekend bij </a:t>
            </a:r>
            <a:r>
              <a:rPr lang="nl-NL" dirty="0" smtClean="0"/>
              <a:t>GGZE.</a:t>
            </a:r>
          </a:p>
          <a:p>
            <a:r>
              <a:rPr lang="nl-NL" dirty="0" smtClean="0"/>
              <a:t>2013 TIA </a:t>
            </a:r>
          </a:p>
          <a:p>
            <a:r>
              <a:rPr lang="nl-NL" dirty="0" smtClean="0"/>
              <a:t>2020-03 </a:t>
            </a:r>
            <a:r>
              <a:rPr lang="nl-NL" dirty="0"/>
              <a:t>Epileptisch insult, scan cerebrum geen nieuwe bevindingen</a:t>
            </a:r>
            <a:r>
              <a:rPr lang="nl-NL" dirty="0" smtClean="0"/>
              <a:t>. </a:t>
            </a:r>
          </a:p>
          <a:p>
            <a:r>
              <a:rPr lang="nl-NL" dirty="0" smtClean="0"/>
              <a:t>DM </a:t>
            </a:r>
          </a:p>
          <a:p>
            <a:r>
              <a:rPr lang="nl-NL" dirty="0" smtClean="0"/>
              <a:t>Trombose</a:t>
            </a:r>
            <a:endParaRPr lang="nl-NL" dirty="0" smtClean="0">
              <a:solidFill>
                <a:srgbClr val="92D050"/>
              </a:solidFill>
            </a:endParaRPr>
          </a:p>
          <a:p>
            <a:endParaRPr lang="nl-NL" dirty="0" smtClean="0">
              <a:solidFill>
                <a:srgbClr val="92D050"/>
              </a:solidFill>
            </a:endParaRPr>
          </a:p>
        </p:txBody>
      </p:sp>
    </p:spTree>
    <p:extLst>
      <p:ext uri="{BB962C8B-B14F-4D97-AF65-F5344CB8AC3E}">
        <p14:creationId xmlns:p14="http://schemas.microsoft.com/office/powerpoint/2010/main" val="2109139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103312" y="452718"/>
            <a:ext cx="8946541" cy="5795681"/>
          </a:xfrm>
        </p:spPr>
        <p:txBody>
          <a:bodyPr>
            <a:normAutofit/>
          </a:bodyPr>
          <a:lstStyle/>
          <a:p>
            <a:pPr marL="0" indent="0">
              <a:buNone/>
            </a:pPr>
            <a:r>
              <a:rPr lang="nl-NL" dirty="0"/>
              <a:t> </a:t>
            </a:r>
            <a:r>
              <a:rPr lang="nl-NL" sz="2400" b="1" dirty="0" smtClean="0"/>
              <a:t>Opname medicatie Augustus 2020</a:t>
            </a:r>
            <a:endParaRPr lang="nl-NL" dirty="0" smtClean="0"/>
          </a:p>
          <a:p>
            <a:pPr marL="0" indent="0">
              <a:buNone/>
            </a:pPr>
            <a:endParaRPr lang="nl-NL" dirty="0" smtClean="0"/>
          </a:p>
          <a:p>
            <a:pPr marL="0" indent="0">
              <a:buNone/>
            </a:pPr>
            <a:r>
              <a:rPr lang="nl-NL" dirty="0" err="1" smtClean="0"/>
              <a:t>Depakine</a:t>
            </a:r>
            <a:r>
              <a:rPr lang="nl-NL" dirty="0" smtClean="0"/>
              <a:t> Chrono 500 </a:t>
            </a:r>
            <a:r>
              <a:rPr lang="nl-NL" dirty="0" err="1" smtClean="0"/>
              <a:t>mga</a:t>
            </a:r>
            <a:r>
              <a:rPr lang="nl-NL" dirty="0" smtClean="0"/>
              <a:t> 2 </a:t>
            </a:r>
            <a:r>
              <a:rPr lang="nl-NL" dirty="0" err="1" smtClean="0"/>
              <a:t>dd</a:t>
            </a:r>
            <a:r>
              <a:rPr lang="nl-NL" dirty="0" smtClean="0"/>
              <a:t> 1</a:t>
            </a:r>
          </a:p>
          <a:p>
            <a:pPr marL="0" indent="0">
              <a:buNone/>
            </a:pPr>
            <a:r>
              <a:rPr lang="nl-NL" dirty="0" smtClean="0"/>
              <a:t>ZN Diazepam 2 mg/ml Klysma 2,5 ml </a:t>
            </a:r>
          </a:p>
          <a:p>
            <a:pPr marL="0" indent="0">
              <a:buNone/>
            </a:pPr>
            <a:r>
              <a:rPr lang="nl-NL" dirty="0" smtClean="0"/>
              <a:t>Haloperidol 0,25 mg 2 </a:t>
            </a:r>
            <a:r>
              <a:rPr lang="nl-NL" dirty="0" err="1" smtClean="0"/>
              <a:t>dd</a:t>
            </a:r>
            <a:r>
              <a:rPr lang="nl-NL" dirty="0" smtClean="0"/>
              <a:t> 2</a:t>
            </a:r>
          </a:p>
          <a:p>
            <a:pPr marL="0" indent="0">
              <a:buNone/>
            </a:pPr>
            <a:r>
              <a:rPr lang="nl-NL" dirty="0" err="1" smtClean="0"/>
              <a:t>Acemap</a:t>
            </a:r>
            <a:r>
              <a:rPr lang="nl-NL" dirty="0" smtClean="0"/>
              <a:t> 10 mg 1x per week</a:t>
            </a:r>
          </a:p>
          <a:p>
            <a:pPr marL="0" indent="0">
              <a:buNone/>
            </a:pPr>
            <a:r>
              <a:rPr lang="nl-NL" dirty="0" smtClean="0"/>
              <a:t>Simvastatine 1dd 20mg</a:t>
            </a:r>
          </a:p>
          <a:p>
            <a:pPr marL="0" indent="0">
              <a:buNone/>
            </a:pPr>
            <a:r>
              <a:rPr lang="nl-NL" dirty="0" smtClean="0"/>
              <a:t>Amlodipine 5mg 1dd 1</a:t>
            </a:r>
          </a:p>
          <a:p>
            <a:pPr marL="0" indent="0">
              <a:buNone/>
            </a:pPr>
            <a:r>
              <a:rPr lang="nl-NL" dirty="0" err="1" smtClean="0"/>
              <a:t>Novorapid</a:t>
            </a:r>
            <a:r>
              <a:rPr lang="nl-NL" dirty="0" smtClean="0"/>
              <a:t> </a:t>
            </a:r>
            <a:r>
              <a:rPr lang="nl-NL" dirty="0" err="1" smtClean="0"/>
              <a:t>zn</a:t>
            </a:r>
            <a:endParaRPr lang="nl-NL" dirty="0" smtClean="0"/>
          </a:p>
          <a:p>
            <a:pPr marL="0" indent="0">
              <a:buNone/>
            </a:pPr>
            <a:r>
              <a:rPr lang="nl-NL" dirty="0" err="1" smtClean="0"/>
              <a:t>Movicolon</a:t>
            </a:r>
            <a:r>
              <a:rPr lang="nl-NL" dirty="0" smtClean="0"/>
              <a:t> 1dd 2</a:t>
            </a:r>
          </a:p>
          <a:p>
            <a:pPr marL="0" indent="0">
              <a:buNone/>
            </a:pPr>
            <a:r>
              <a:rPr lang="nl-NL" dirty="0" err="1" smtClean="0"/>
              <a:t>Pantoprazol</a:t>
            </a:r>
            <a:r>
              <a:rPr lang="nl-NL" dirty="0" smtClean="0"/>
              <a:t> 1dd 40mg</a:t>
            </a:r>
          </a:p>
          <a:p>
            <a:pPr marL="0" indent="0">
              <a:buNone/>
            </a:pPr>
            <a:r>
              <a:rPr lang="nl-NL" dirty="0" smtClean="0"/>
              <a:t>Metformine 1dd 500mg</a:t>
            </a:r>
          </a:p>
          <a:p>
            <a:pPr marL="0" indent="0">
              <a:buNone/>
            </a:pPr>
            <a:r>
              <a:rPr lang="nl-NL" dirty="0" smtClean="0"/>
              <a:t>D-</a:t>
            </a:r>
            <a:r>
              <a:rPr lang="nl-NL" dirty="0" err="1" smtClean="0"/>
              <a:t>Cura</a:t>
            </a:r>
            <a:r>
              <a:rPr lang="nl-NL" dirty="0" smtClean="0"/>
              <a:t> 25000 ie/ml 1 ampul/14 dg</a:t>
            </a:r>
          </a:p>
          <a:p>
            <a:pPr marL="0" indent="0">
              <a:buNone/>
            </a:pPr>
            <a:endParaRPr lang="nl-NL" dirty="0"/>
          </a:p>
        </p:txBody>
      </p:sp>
    </p:spTree>
    <p:extLst>
      <p:ext uri="{BB962C8B-B14F-4D97-AF65-F5344CB8AC3E}">
        <p14:creationId xmlns:p14="http://schemas.microsoft.com/office/powerpoint/2010/main" val="1024211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Beloop</a:t>
            </a:r>
            <a:endParaRPr lang="nl-NL" dirty="0"/>
          </a:p>
        </p:txBody>
      </p:sp>
      <p:sp>
        <p:nvSpPr>
          <p:cNvPr id="3" name="Content Placeholder 2"/>
          <p:cNvSpPr>
            <a:spLocks noGrp="1"/>
          </p:cNvSpPr>
          <p:nvPr>
            <p:ph idx="1"/>
          </p:nvPr>
        </p:nvSpPr>
        <p:spPr/>
        <p:txBody>
          <a:bodyPr>
            <a:normAutofit fontScale="92500" lnSpcReduction="20000"/>
          </a:bodyPr>
          <a:lstStyle/>
          <a:p>
            <a:pPr marL="0" indent="0">
              <a:buNone/>
            </a:pPr>
            <a:r>
              <a:rPr lang="nl-NL" dirty="0" smtClean="0"/>
              <a:t>Dec 2020 </a:t>
            </a:r>
            <a:r>
              <a:rPr lang="nl-NL" dirty="0"/>
              <a:t>G</a:t>
            </a:r>
            <a:r>
              <a:rPr lang="nl-NL" dirty="0" smtClean="0"/>
              <a:t>rote visite besluit om </a:t>
            </a:r>
            <a:r>
              <a:rPr lang="nl-NL" dirty="0" err="1" smtClean="0"/>
              <a:t>Valproïne</a:t>
            </a:r>
            <a:r>
              <a:rPr lang="nl-NL" dirty="0" smtClean="0"/>
              <a:t> spiegel te bepalen </a:t>
            </a:r>
          </a:p>
          <a:p>
            <a:pPr marL="0" indent="0">
              <a:buNone/>
            </a:pPr>
            <a:endParaRPr lang="nl-NL" dirty="0"/>
          </a:p>
          <a:p>
            <a:pPr marL="0" indent="0">
              <a:buNone/>
            </a:pPr>
            <a:r>
              <a:rPr lang="nl-NL" dirty="0" err="1" smtClean="0"/>
              <a:t>Valproine</a:t>
            </a:r>
            <a:r>
              <a:rPr lang="nl-NL" dirty="0" smtClean="0"/>
              <a:t> zuur 37 (50-100)</a:t>
            </a:r>
          </a:p>
          <a:p>
            <a:pPr marL="0" indent="0">
              <a:buNone/>
            </a:pPr>
            <a:endParaRPr lang="nl-NL" dirty="0" smtClean="0"/>
          </a:p>
          <a:p>
            <a:pPr marL="0" indent="0">
              <a:buNone/>
            </a:pPr>
            <a:r>
              <a:rPr lang="nl-NL" dirty="0" smtClean="0"/>
              <a:t>11-3-2021 Stop diazepam klysma </a:t>
            </a:r>
            <a:r>
              <a:rPr lang="nl-NL" dirty="0" err="1" smtClean="0"/>
              <a:t>zn</a:t>
            </a:r>
            <a:r>
              <a:rPr lang="nl-NL" dirty="0" smtClean="0"/>
              <a:t>, </a:t>
            </a:r>
            <a:r>
              <a:rPr lang="nl-NL" dirty="0" err="1" smtClean="0"/>
              <a:t>ivm</a:t>
            </a:r>
            <a:r>
              <a:rPr lang="nl-NL" dirty="0" smtClean="0"/>
              <a:t> wandelen buiten.</a:t>
            </a:r>
          </a:p>
          <a:p>
            <a:pPr marL="0" indent="0">
              <a:buNone/>
            </a:pPr>
            <a:r>
              <a:rPr lang="nl-NL" dirty="0" smtClean="0"/>
              <a:t>Start </a:t>
            </a:r>
            <a:r>
              <a:rPr lang="nl-NL" dirty="0" err="1" smtClean="0"/>
              <a:t>Midazolam</a:t>
            </a:r>
            <a:r>
              <a:rPr lang="nl-NL" dirty="0" smtClean="0"/>
              <a:t> neusspray 1puf in ieder neusgat </a:t>
            </a:r>
            <a:r>
              <a:rPr lang="nl-NL" dirty="0" err="1" smtClean="0"/>
              <a:t>zn</a:t>
            </a:r>
            <a:endParaRPr lang="nl-NL" dirty="0" smtClean="0"/>
          </a:p>
          <a:p>
            <a:pPr marL="0" indent="0">
              <a:buNone/>
            </a:pPr>
            <a:endParaRPr lang="nl-NL" dirty="0"/>
          </a:p>
          <a:p>
            <a:pPr marL="0" indent="0">
              <a:buNone/>
            </a:pPr>
            <a:r>
              <a:rPr lang="nl-NL" dirty="0" smtClean="0"/>
              <a:t>24-3-2021 insult.</a:t>
            </a:r>
          </a:p>
          <a:p>
            <a:pPr marL="0" indent="0">
              <a:buNone/>
            </a:pPr>
            <a:r>
              <a:rPr lang="nl-NL" dirty="0" smtClean="0"/>
              <a:t>Ledematen begonnen te trillen, niet aanspreekbaar. </a:t>
            </a:r>
          </a:p>
          <a:p>
            <a:pPr marL="0" indent="0">
              <a:buNone/>
            </a:pPr>
            <a:endParaRPr lang="nl-NL" dirty="0"/>
          </a:p>
          <a:p>
            <a:pPr marL="0" indent="0">
              <a:buNone/>
            </a:pPr>
            <a:r>
              <a:rPr lang="nl-NL" dirty="0" err="1" smtClean="0"/>
              <a:t>Midazolam</a:t>
            </a:r>
            <a:r>
              <a:rPr lang="nl-NL" dirty="0" smtClean="0"/>
              <a:t> neusspray -&gt; binnen 1 a 2 minuten stop trekkingen en weer bij en erg moe. </a:t>
            </a:r>
          </a:p>
          <a:p>
            <a:pPr marL="0" indent="0">
              <a:buNone/>
            </a:pPr>
            <a:endParaRPr lang="nl-NL" dirty="0" smtClean="0"/>
          </a:p>
        </p:txBody>
      </p:sp>
    </p:spTree>
    <p:extLst>
      <p:ext uri="{BB962C8B-B14F-4D97-AF65-F5344CB8AC3E}">
        <p14:creationId xmlns:p14="http://schemas.microsoft.com/office/powerpoint/2010/main" val="35264661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103312" y="1295400"/>
            <a:ext cx="8946541" cy="4952999"/>
          </a:xfrm>
        </p:spPr>
        <p:txBody>
          <a:bodyPr/>
          <a:lstStyle/>
          <a:p>
            <a:pPr marL="0" indent="0">
              <a:buNone/>
            </a:pPr>
            <a:r>
              <a:rPr lang="nl-NL" dirty="0" smtClean="0"/>
              <a:t>Na aanval 30-3-2021 </a:t>
            </a:r>
            <a:r>
              <a:rPr lang="nl-NL" dirty="0"/>
              <a:t>spiegel </a:t>
            </a:r>
            <a:r>
              <a:rPr lang="nl-NL" dirty="0" err="1"/>
              <a:t>Valproinezuur</a:t>
            </a:r>
            <a:r>
              <a:rPr lang="nl-NL" dirty="0"/>
              <a:t> 28 (50-100</a:t>
            </a:r>
            <a:r>
              <a:rPr lang="nl-NL" dirty="0" smtClean="0"/>
              <a:t>)</a:t>
            </a:r>
          </a:p>
          <a:p>
            <a:pPr marL="0" indent="0">
              <a:buNone/>
            </a:pPr>
            <a:endParaRPr lang="nl-NL" dirty="0"/>
          </a:p>
          <a:p>
            <a:pPr marL="0" indent="0">
              <a:buNone/>
            </a:pPr>
            <a:r>
              <a:rPr lang="nl-NL" sz="2400" b="1" dirty="0"/>
              <a:t>Overleg </a:t>
            </a:r>
            <a:r>
              <a:rPr lang="nl-NL" sz="2400" b="1" dirty="0" smtClean="0"/>
              <a:t>neuroloog</a:t>
            </a:r>
          </a:p>
          <a:p>
            <a:pPr marL="0" indent="0">
              <a:buNone/>
            </a:pPr>
            <a:endParaRPr lang="nl-NL" sz="2400" dirty="0"/>
          </a:p>
          <a:p>
            <a:r>
              <a:rPr lang="nl-NL" dirty="0" smtClean="0"/>
              <a:t>Ophogen </a:t>
            </a:r>
            <a:r>
              <a:rPr lang="nl-NL" dirty="0" err="1" smtClean="0"/>
              <a:t>Depakine</a:t>
            </a:r>
            <a:r>
              <a:rPr lang="nl-NL" dirty="0" smtClean="0"/>
              <a:t> naar 2dd 750mg</a:t>
            </a:r>
          </a:p>
          <a:p>
            <a:r>
              <a:rPr lang="nl-NL" dirty="0" smtClean="0"/>
              <a:t>Controle spiegel na 2-3 weken. </a:t>
            </a:r>
          </a:p>
          <a:p>
            <a:endParaRPr lang="nl-NL" dirty="0"/>
          </a:p>
          <a:p>
            <a:endParaRPr lang="nl-NL" dirty="0" smtClean="0"/>
          </a:p>
          <a:p>
            <a:r>
              <a:rPr lang="nl-NL" dirty="0" smtClean="0"/>
              <a:t>Spiegel mei 2021 </a:t>
            </a:r>
            <a:r>
              <a:rPr lang="nl-NL" dirty="0" err="1" smtClean="0"/>
              <a:t>Valproineuur</a:t>
            </a:r>
            <a:r>
              <a:rPr lang="nl-NL" dirty="0" smtClean="0"/>
              <a:t> 64 ( 50-100)</a:t>
            </a:r>
            <a:endParaRPr lang="nl-NL" dirty="0"/>
          </a:p>
        </p:txBody>
      </p:sp>
    </p:spTree>
    <p:extLst>
      <p:ext uri="{BB962C8B-B14F-4D97-AF65-F5344CB8AC3E}">
        <p14:creationId xmlns:p14="http://schemas.microsoft.com/office/powerpoint/2010/main" val="108222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Wanneer doe je een spiegel-bepaling? </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Wanneer </a:t>
            </a:r>
            <a:r>
              <a:rPr lang="nl-NL" dirty="0"/>
              <a:t>epilepsie moeilijk onder controle te krijgen is;</a:t>
            </a:r>
          </a:p>
          <a:p>
            <a:r>
              <a:rPr lang="nl-NL" dirty="0"/>
              <a:t>B</a:t>
            </a:r>
            <a:r>
              <a:rPr lang="nl-NL" dirty="0" smtClean="0"/>
              <a:t>ij </a:t>
            </a:r>
            <a:r>
              <a:rPr lang="nl-NL" dirty="0"/>
              <a:t>twijfel aan de compliance;</a:t>
            </a:r>
          </a:p>
          <a:p>
            <a:r>
              <a:rPr lang="nl-NL" dirty="0"/>
              <a:t>B</a:t>
            </a:r>
            <a:r>
              <a:rPr lang="nl-NL" dirty="0" smtClean="0"/>
              <a:t>ij </a:t>
            </a:r>
            <a:r>
              <a:rPr lang="nl-NL" dirty="0"/>
              <a:t>het vermoeden van bijwerkingen of geneesmiddelinteracties, m.n. bij polyfarmacie;</a:t>
            </a:r>
          </a:p>
          <a:p>
            <a:r>
              <a:rPr lang="nl-NL" dirty="0"/>
              <a:t>B</a:t>
            </a:r>
            <a:r>
              <a:rPr lang="nl-NL" dirty="0" smtClean="0"/>
              <a:t>ij fenytoïne</a:t>
            </a:r>
            <a:r>
              <a:rPr lang="nl-NL" dirty="0"/>
              <a:t> </a:t>
            </a:r>
            <a:r>
              <a:rPr lang="nl-NL" dirty="0" smtClean="0"/>
              <a:t>gebruik;</a:t>
            </a:r>
            <a:endParaRPr lang="nl-NL" dirty="0"/>
          </a:p>
          <a:p>
            <a:r>
              <a:rPr lang="nl-NL" dirty="0"/>
              <a:t>B</a:t>
            </a:r>
            <a:r>
              <a:rPr lang="nl-NL" dirty="0" smtClean="0"/>
              <a:t>ij </a:t>
            </a:r>
            <a:r>
              <a:rPr lang="nl-NL" dirty="0"/>
              <a:t>relevante </a:t>
            </a:r>
            <a:r>
              <a:rPr lang="nl-NL" dirty="0" err="1"/>
              <a:t>comorbiditeit</a:t>
            </a:r>
            <a:r>
              <a:rPr lang="nl-NL" dirty="0"/>
              <a:t> en comedicatie.</a:t>
            </a:r>
          </a:p>
          <a:p>
            <a:endParaRPr lang="nl-NL" dirty="0" smtClean="0"/>
          </a:p>
          <a:p>
            <a:r>
              <a:rPr lang="nl-NL" dirty="0" err="1" smtClean="0"/>
              <a:t>I.p</a:t>
            </a:r>
            <a:r>
              <a:rPr lang="nl-NL" dirty="0" smtClean="0"/>
              <a:t>. geen periodieke spiegel bepalen bij een goed ingestelde patiënt (volgens NVN richtlijn) </a:t>
            </a:r>
          </a:p>
          <a:p>
            <a:r>
              <a:rPr lang="nl-NL" dirty="0" smtClean="0"/>
              <a:t>Vraag: wat zijn de overwegingen om dit wel periodiek te controleren? </a:t>
            </a:r>
          </a:p>
        </p:txBody>
      </p:sp>
    </p:spTree>
    <p:extLst>
      <p:ext uri="{BB962C8B-B14F-4D97-AF65-F5344CB8AC3E}">
        <p14:creationId xmlns:p14="http://schemas.microsoft.com/office/powerpoint/2010/main" val="49237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Formularium – Aanvalsbehandeling Epilepsie</a:t>
            </a:r>
            <a:endParaRPr lang="nl-NL" dirty="0"/>
          </a:p>
        </p:txBody>
      </p:sp>
      <p:sp>
        <p:nvSpPr>
          <p:cNvPr id="3" name="Content Placeholder 2"/>
          <p:cNvSpPr>
            <a:spLocks noGrp="1"/>
          </p:cNvSpPr>
          <p:nvPr>
            <p:ph idx="1"/>
          </p:nvPr>
        </p:nvSpPr>
        <p:spPr>
          <a:xfrm>
            <a:off x="1103312" y="1318054"/>
            <a:ext cx="8946541" cy="4930345"/>
          </a:xfrm>
        </p:spPr>
        <p:txBody>
          <a:bodyPr>
            <a:normAutofit/>
          </a:bodyPr>
          <a:lstStyle/>
          <a:p>
            <a:endParaRPr lang="nl-NL" dirty="0" smtClean="0"/>
          </a:p>
          <a:p>
            <a:endParaRPr lang="nl-NL" dirty="0"/>
          </a:p>
          <a:p>
            <a:pPr>
              <a:buFont typeface="Wingdings" panose="05000000000000000000" pitchFamily="2" charset="2"/>
              <a:buChar char="§"/>
            </a:pPr>
            <a:r>
              <a:rPr lang="nl-NL" dirty="0" err="1" smtClean="0"/>
              <a:t>Midazolam</a:t>
            </a:r>
            <a:r>
              <a:rPr lang="nl-NL" dirty="0" smtClean="0"/>
              <a:t> 	5-10 mg in de wangzak druppelen. Mag ook </a:t>
            </a:r>
            <a:r>
              <a:rPr lang="nl-NL" dirty="0" err="1" smtClean="0"/>
              <a:t>sc</a:t>
            </a:r>
            <a:r>
              <a:rPr lang="nl-NL" dirty="0" smtClean="0"/>
              <a:t> of </a:t>
            </a:r>
            <a:r>
              <a:rPr lang="nl-NL" dirty="0" err="1" smtClean="0"/>
              <a:t>im</a:t>
            </a:r>
            <a:r>
              <a:rPr lang="nl-NL" dirty="0" smtClean="0"/>
              <a:t> dan 10 mg </a:t>
            </a:r>
            <a:r>
              <a:rPr lang="nl-NL" dirty="0" err="1" smtClean="0"/>
              <a:t>ivm</a:t>
            </a:r>
            <a:r>
              <a:rPr lang="nl-NL" dirty="0" smtClean="0"/>
              <a:t> 50% </a:t>
            </a:r>
            <a:r>
              <a:rPr lang="nl-NL" dirty="0" err="1" smtClean="0"/>
              <a:t>firstpass</a:t>
            </a:r>
            <a:r>
              <a:rPr lang="nl-NL" dirty="0" smtClean="0"/>
              <a:t> effect</a:t>
            </a:r>
          </a:p>
          <a:p>
            <a:pPr>
              <a:buFont typeface="Wingdings" panose="05000000000000000000" pitchFamily="2" charset="2"/>
              <a:buChar char="§"/>
            </a:pPr>
            <a:endParaRPr lang="nl-NL" dirty="0"/>
          </a:p>
          <a:p>
            <a:pPr>
              <a:buFont typeface="Wingdings" panose="05000000000000000000" pitchFamily="2" charset="2"/>
              <a:buChar char="§"/>
            </a:pPr>
            <a:r>
              <a:rPr lang="nl-NL" dirty="0" err="1" smtClean="0"/>
              <a:t>Clonazepam</a:t>
            </a:r>
            <a:r>
              <a:rPr lang="nl-NL" dirty="0" smtClean="0"/>
              <a:t> 0,5-1mg (=5-10 druppels) in wangslijmvlies druppelen</a:t>
            </a:r>
          </a:p>
          <a:p>
            <a:pPr>
              <a:buFont typeface="Wingdings" panose="05000000000000000000" pitchFamily="2" charset="2"/>
              <a:buChar char="§"/>
            </a:pPr>
            <a:endParaRPr lang="nl-NL" dirty="0"/>
          </a:p>
          <a:p>
            <a:pPr>
              <a:buFont typeface="Wingdings" panose="05000000000000000000" pitchFamily="2" charset="2"/>
              <a:buChar char="§"/>
            </a:pPr>
            <a:r>
              <a:rPr lang="nl-NL" dirty="0" smtClean="0"/>
              <a:t>Diazepam 10 mg, </a:t>
            </a:r>
            <a:r>
              <a:rPr lang="nl-NL" dirty="0" err="1" smtClean="0"/>
              <a:t>zn</a:t>
            </a:r>
            <a:r>
              <a:rPr lang="nl-NL" dirty="0" smtClean="0"/>
              <a:t> 2</a:t>
            </a:r>
            <a:r>
              <a:rPr lang="nl-NL" baseline="30000" dirty="0" smtClean="0"/>
              <a:t>de</a:t>
            </a:r>
            <a:r>
              <a:rPr lang="nl-NL" dirty="0" smtClean="0"/>
              <a:t> </a:t>
            </a:r>
            <a:r>
              <a:rPr lang="nl-NL" dirty="0" err="1" smtClean="0"/>
              <a:t>rectiole</a:t>
            </a:r>
            <a:r>
              <a:rPr lang="nl-NL" dirty="0" smtClean="0"/>
              <a:t> extra, max 30 mg dd.</a:t>
            </a:r>
            <a:endParaRPr lang="nl-NL" dirty="0"/>
          </a:p>
        </p:txBody>
      </p:sp>
    </p:spTree>
    <p:extLst>
      <p:ext uri="{BB962C8B-B14F-4D97-AF65-F5344CB8AC3E}">
        <p14:creationId xmlns:p14="http://schemas.microsoft.com/office/powerpoint/2010/main" val="709500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graphicFrame>
        <p:nvGraphicFramePr>
          <p:cNvPr id="4" name="Tabel 3"/>
          <p:cNvGraphicFramePr>
            <a:graphicFrameLocks noGrp="1"/>
          </p:cNvGraphicFramePr>
          <p:nvPr>
            <p:extLst>
              <p:ext uri="{D42A27DB-BD31-4B8C-83A1-F6EECF244321}">
                <p14:modId xmlns:p14="http://schemas.microsoft.com/office/powerpoint/2010/main" val="1149018354"/>
              </p:ext>
            </p:extLst>
          </p:nvPr>
        </p:nvGraphicFramePr>
        <p:xfrm>
          <a:off x="1512582" y="1853247"/>
          <a:ext cx="8736318" cy="2234628"/>
        </p:xfrm>
        <a:graphic>
          <a:graphicData uri="http://schemas.openxmlformats.org/drawingml/2006/table">
            <a:tbl>
              <a:tblPr firstRow="1" bandRow="1">
                <a:tableStyleId>{F5AB1C69-6EDB-4FF4-983F-18BD219EF322}</a:tableStyleId>
              </a:tblPr>
              <a:tblGrid>
                <a:gridCol w="2912106">
                  <a:extLst>
                    <a:ext uri="{9D8B030D-6E8A-4147-A177-3AD203B41FA5}">
                      <a16:colId xmlns:a16="http://schemas.microsoft.com/office/drawing/2014/main" val="519136516"/>
                    </a:ext>
                  </a:extLst>
                </a:gridCol>
                <a:gridCol w="2912106">
                  <a:extLst>
                    <a:ext uri="{9D8B030D-6E8A-4147-A177-3AD203B41FA5}">
                      <a16:colId xmlns:a16="http://schemas.microsoft.com/office/drawing/2014/main" val="3050367740"/>
                    </a:ext>
                  </a:extLst>
                </a:gridCol>
                <a:gridCol w="2912106">
                  <a:extLst>
                    <a:ext uri="{9D8B030D-6E8A-4147-A177-3AD203B41FA5}">
                      <a16:colId xmlns:a16="http://schemas.microsoft.com/office/drawing/2014/main" val="596949620"/>
                    </a:ext>
                  </a:extLst>
                </a:gridCol>
              </a:tblGrid>
              <a:tr h="467713">
                <a:tc>
                  <a:txBody>
                    <a:bodyPr/>
                    <a:lstStyle/>
                    <a:p>
                      <a:endParaRPr lang="nl-NL" dirty="0"/>
                    </a:p>
                  </a:txBody>
                  <a:tcPr/>
                </a:tc>
                <a:tc>
                  <a:txBody>
                    <a:bodyPr/>
                    <a:lstStyle/>
                    <a:p>
                      <a:r>
                        <a:rPr lang="nl-NL" dirty="0" smtClean="0"/>
                        <a:t>T max </a:t>
                      </a:r>
                      <a:endParaRPr lang="nl-NL" dirty="0"/>
                    </a:p>
                  </a:txBody>
                  <a:tcPr/>
                </a:tc>
                <a:tc>
                  <a:txBody>
                    <a:bodyPr/>
                    <a:lstStyle/>
                    <a:p>
                      <a:r>
                        <a:rPr lang="nl-NL" dirty="0" smtClean="0"/>
                        <a:t>T ½ </a:t>
                      </a:r>
                      <a:endParaRPr lang="nl-NL" dirty="0"/>
                    </a:p>
                  </a:txBody>
                  <a:tcPr/>
                </a:tc>
                <a:extLst>
                  <a:ext uri="{0D108BD9-81ED-4DB2-BD59-A6C34878D82A}">
                    <a16:rowId xmlns:a16="http://schemas.microsoft.com/office/drawing/2014/main" val="2879823196"/>
                  </a:ext>
                </a:extLst>
              </a:tr>
              <a:tr h="818497">
                <a:tc>
                  <a:txBody>
                    <a:bodyPr/>
                    <a:lstStyle/>
                    <a:p>
                      <a:r>
                        <a:rPr lang="nl-NL" dirty="0" err="1" smtClean="0"/>
                        <a:t>Midazolam</a:t>
                      </a:r>
                      <a:r>
                        <a:rPr lang="nl-NL" dirty="0" smtClean="0"/>
                        <a:t> </a:t>
                      </a:r>
                      <a:endParaRPr lang="nl-NL" dirty="0"/>
                    </a:p>
                  </a:txBody>
                  <a:tcPr/>
                </a:tc>
                <a:tc>
                  <a:txBody>
                    <a:bodyPr/>
                    <a:lstStyle/>
                    <a:p>
                      <a:r>
                        <a:rPr lang="nl-NL" dirty="0" smtClean="0"/>
                        <a:t>½ tot 1 ½ uur </a:t>
                      </a:r>
                      <a:endParaRPr lang="nl-NL" dirty="0"/>
                    </a:p>
                  </a:txBody>
                  <a:tcPr/>
                </a:tc>
                <a:tc>
                  <a:txBody>
                    <a:bodyPr/>
                    <a:lstStyle/>
                    <a:p>
                      <a:r>
                        <a:rPr lang="nl-NL" dirty="0" smtClean="0"/>
                        <a:t>jong volwassenen 1 ½ tot 2 ½ uur</a:t>
                      </a:r>
                      <a:endParaRPr lang="nl-NL" dirty="0"/>
                    </a:p>
                  </a:txBody>
                  <a:tcPr/>
                </a:tc>
                <a:extLst>
                  <a:ext uri="{0D108BD9-81ED-4DB2-BD59-A6C34878D82A}">
                    <a16:rowId xmlns:a16="http://schemas.microsoft.com/office/drawing/2014/main" val="1876104591"/>
                  </a:ext>
                </a:extLst>
              </a:tr>
              <a:tr h="474209">
                <a:tc>
                  <a:txBody>
                    <a:bodyPr/>
                    <a:lstStyle/>
                    <a:p>
                      <a:r>
                        <a:rPr lang="nl-NL" dirty="0" err="1" smtClean="0"/>
                        <a:t>Clonazepam</a:t>
                      </a:r>
                      <a:r>
                        <a:rPr lang="nl-NL" dirty="0" smtClean="0"/>
                        <a:t> </a:t>
                      </a:r>
                      <a:endParaRPr lang="nl-NL" dirty="0"/>
                    </a:p>
                  </a:txBody>
                  <a:tcPr/>
                </a:tc>
                <a:tc>
                  <a:txBody>
                    <a:bodyPr/>
                    <a:lstStyle/>
                    <a:p>
                      <a:r>
                        <a:rPr lang="nl-NL" dirty="0" smtClean="0"/>
                        <a:t>1-4 uur</a:t>
                      </a:r>
                      <a:endParaRPr lang="nl-NL" dirty="0"/>
                    </a:p>
                  </a:txBody>
                  <a:tcPr/>
                </a:tc>
                <a:tc>
                  <a:txBody>
                    <a:bodyPr/>
                    <a:lstStyle/>
                    <a:p>
                      <a:r>
                        <a:rPr lang="nl-NL" dirty="0" smtClean="0"/>
                        <a:t>30-40 uur</a:t>
                      </a:r>
                      <a:endParaRPr lang="nl-NL" dirty="0"/>
                    </a:p>
                  </a:txBody>
                  <a:tcPr/>
                </a:tc>
                <a:extLst>
                  <a:ext uri="{0D108BD9-81ED-4DB2-BD59-A6C34878D82A}">
                    <a16:rowId xmlns:a16="http://schemas.microsoft.com/office/drawing/2014/main" val="1144682229"/>
                  </a:ext>
                </a:extLst>
              </a:tr>
              <a:tr h="474209">
                <a:tc>
                  <a:txBody>
                    <a:bodyPr/>
                    <a:lstStyle/>
                    <a:p>
                      <a:r>
                        <a:rPr lang="nl-NL" dirty="0" smtClean="0"/>
                        <a:t>Diazepam </a:t>
                      </a:r>
                      <a:endParaRPr lang="nl-NL" dirty="0"/>
                    </a:p>
                  </a:txBody>
                  <a:tcPr/>
                </a:tc>
                <a:tc>
                  <a:txBody>
                    <a:bodyPr/>
                    <a:lstStyle/>
                    <a:p>
                      <a:r>
                        <a:rPr lang="nl-NL" dirty="0" smtClean="0"/>
                        <a:t>Tablet ½ -1 ½ uur</a:t>
                      </a:r>
                      <a:endParaRPr lang="nl-NL" dirty="0"/>
                    </a:p>
                  </a:txBody>
                  <a:tcPr/>
                </a:tc>
                <a:tc>
                  <a:txBody>
                    <a:bodyPr/>
                    <a:lstStyle/>
                    <a:p>
                      <a:r>
                        <a:rPr lang="nl-NL" dirty="0" smtClean="0"/>
                        <a:t>20-42 uur</a:t>
                      </a:r>
                      <a:endParaRPr lang="nl-NL" dirty="0"/>
                    </a:p>
                  </a:txBody>
                  <a:tcPr/>
                </a:tc>
                <a:extLst>
                  <a:ext uri="{0D108BD9-81ED-4DB2-BD59-A6C34878D82A}">
                    <a16:rowId xmlns:a16="http://schemas.microsoft.com/office/drawing/2014/main" val="2049161676"/>
                  </a:ext>
                </a:extLst>
              </a:tr>
            </a:tbl>
          </a:graphicData>
        </a:graphic>
      </p:graphicFrame>
    </p:spTree>
    <p:extLst>
      <p:ext uri="{BB962C8B-B14F-4D97-AF65-F5344CB8AC3E}">
        <p14:creationId xmlns:p14="http://schemas.microsoft.com/office/powerpoint/2010/main" val="2785474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Voorstel Formularium – Aanvalsbehandeling epilepsie</a:t>
            </a:r>
            <a:endParaRPr lang="nl-NL" dirty="0"/>
          </a:p>
        </p:txBody>
      </p:sp>
      <p:sp>
        <p:nvSpPr>
          <p:cNvPr id="3" name="Tijdelijke aanduiding voor inhoud 2"/>
          <p:cNvSpPr>
            <a:spLocks noGrp="1"/>
          </p:cNvSpPr>
          <p:nvPr>
            <p:ph idx="1"/>
          </p:nvPr>
        </p:nvSpPr>
        <p:spPr/>
        <p:txBody>
          <a:bodyPr/>
          <a:lstStyle/>
          <a:p>
            <a:r>
              <a:rPr lang="nl-NL" dirty="0" smtClean="0"/>
              <a:t>Overwegen optie </a:t>
            </a:r>
            <a:r>
              <a:rPr lang="nl-NL" dirty="0" err="1" smtClean="0"/>
              <a:t>Midazolam</a:t>
            </a:r>
            <a:r>
              <a:rPr lang="nl-NL" dirty="0" smtClean="0"/>
              <a:t> neusspray bij bewoners die veel buiten wandelen ( onder begeleiding)</a:t>
            </a:r>
          </a:p>
          <a:p>
            <a:endParaRPr lang="nl-NL" dirty="0" smtClean="0"/>
          </a:p>
          <a:p>
            <a:r>
              <a:rPr lang="nl-NL" dirty="0" smtClean="0"/>
              <a:t>Verwijderen </a:t>
            </a:r>
            <a:r>
              <a:rPr lang="nl-NL" dirty="0" err="1" smtClean="0"/>
              <a:t>Clonazepam</a:t>
            </a:r>
            <a:r>
              <a:rPr lang="nl-NL" dirty="0" smtClean="0"/>
              <a:t> uit </a:t>
            </a:r>
            <a:r>
              <a:rPr lang="nl-NL" dirty="0"/>
              <a:t>f</a:t>
            </a:r>
            <a:r>
              <a:rPr lang="nl-NL" dirty="0" smtClean="0"/>
              <a:t>ormularium</a:t>
            </a:r>
          </a:p>
          <a:p>
            <a:pPr marL="0" indent="0">
              <a:buNone/>
            </a:pPr>
            <a:r>
              <a:rPr lang="nl-NL" dirty="0"/>
              <a:t>	</a:t>
            </a:r>
            <a:r>
              <a:rPr lang="nl-NL" dirty="0" smtClean="0"/>
              <a:t>	Heeft een lange halfwaardetijd </a:t>
            </a:r>
          </a:p>
          <a:p>
            <a:pPr marL="0" indent="0">
              <a:buNone/>
            </a:pPr>
            <a:r>
              <a:rPr lang="nl-NL" dirty="0"/>
              <a:t>	</a:t>
            </a:r>
            <a:r>
              <a:rPr lang="nl-NL" dirty="0" smtClean="0"/>
              <a:t>	Niet in werkvoorraad</a:t>
            </a:r>
          </a:p>
          <a:p>
            <a:pPr marL="0" indent="0">
              <a:buNone/>
            </a:pPr>
            <a:endParaRPr lang="nl-NL" dirty="0"/>
          </a:p>
          <a:p>
            <a:pPr marL="0" indent="0">
              <a:buNone/>
            </a:pPr>
            <a:endParaRPr lang="nl-NL" dirty="0" smtClean="0"/>
          </a:p>
        </p:txBody>
      </p:sp>
    </p:spTree>
    <p:extLst>
      <p:ext uri="{BB962C8B-B14F-4D97-AF65-F5344CB8AC3E}">
        <p14:creationId xmlns:p14="http://schemas.microsoft.com/office/powerpoint/2010/main" val="572569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Formularium – Onderhoudsmedicatie 1 </a:t>
            </a:r>
            <a:endParaRPr lang="nl-NL" dirty="0"/>
          </a:p>
        </p:txBody>
      </p:sp>
      <p:sp>
        <p:nvSpPr>
          <p:cNvPr id="3" name="Tijdelijke aanduiding voor inhoud 2"/>
          <p:cNvSpPr>
            <a:spLocks noGrp="1"/>
          </p:cNvSpPr>
          <p:nvPr>
            <p:ph idx="1"/>
          </p:nvPr>
        </p:nvSpPr>
        <p:spPr/>
        <p:txBody>
          <a:bodyPr>
            <a:normAutofit fontScale="77500" lnSpcReduction="20000"/>
          </a:bodyPr>
          <a:lstStyle/>
          <a:p>
            <a:pPr marL="0" indent="0">
              <a:buNone/>
            </a:pPr>
            <a:r>
              <a:rPr lang="nl-NL" b="1" dirty="0" smtClean="0"/>
              <a:t>ALGEMEEN BELEID</a:t>
            </a:r>
            <a:endParaRPr lang="nl-NL" b="1" dirty="0"/>
          </a:p>
          <a:p>
            <a:r>
              <a:rPr lang="nl-NL" dirty="0" smtClean="0"/>
              <a:t> Onderhoudsbehandeling </a:t>
            </a:r>
            <a:r>
              <a:rPr lang="nl-NL" b="1" u="sng" dirty="0" smtClean="0"/>
              <a:t>ALTIJD I.O.M. NEUROLOOG</a:t>
            </a:r>
          </a:p>
          <a:p>
            <a:pPr marL="0" indent="0">
              <a:buNone/>
            </a:pPr>
            <a:r>
              <a:rPr lang="nl-NL" dirty="0" smtClean="0"/>
              <a:t>	Wel </a:t>
            </a:r>
            <a:r>
              <a:rPr lang="nl-NL" dirty="0"/>
              <a:t>of niet starten met </a:t>
            </a:r>
            <a:r>
              <a:rPr lang="nl-NL" dirty="0" smtClean="0"/>
              <a:t>onderhoudsbehandeling i.o.m. patiënt/familie </a:t>
            </a:r>
          </a:p>
          <a:p>
            <a:pPr marL="457200" lvl="1" indent="0">
              <a:buNone/>
            </a:pPr>
            <a:r>
              <a:rPr lang="nl-NL" dirty="0" smtClean="0"/>
              <a:t>Keuze afhankelijk van: </a:t>
            </a:r>
          </a:p>
          <a:p>
            <a:pPr lvl="1"/>
            <a:r>
              <a:rPr lang="nl-NL" dirty="0" smtClean="0"/>
              <a:t>Type epilepsie of epilepsiesyndroom </a:t>
            </a:r>
          </a:p>
          <a:p>
            <a:pPr lvl="1"/>
            <a:r>
              <a:rPr lang="nl-NL" dirty="0" smtClean="0"/>
              <a:t>Ernst en frequentie van aanvallen </a:t>
            </a:r>
          </a:p>
          <a:p>
            <a:pPr lvl="1"/>
            <a:r>
              <a:rPr lang="nl-NL" dirty="0" smtClean="0"/>
              <a:t>Prognose </a:t>
            </a:r>
          </a:p>
          <a:p>
            <a:pPr lvl="1"/>
            <a:r>
              <a:rPr lang="nl-NL" dirty="0" smtClean="0"/>
              <a:t>Leefpatroon van de patiënt </a:t>
            </a:r>
          </a:p>
          <a:p>
            <a:pPr lvl="1"/>
            <a:r>
              <a:rPr lang="nl-NL" dirty="0"/>
              <a:t>V</a:t>
            </a:r>
            <a:r>
              <a:rPr lang="nl-NL" dirty="0" smtClean="0"/>
              <a:t>oor- </a:t>
            </a:r>
            <a:r>
              <a:rPr lang="nl-NL" dirty="0"/>
              <a:t>en nadelen van de medicamenteuze </a:t>
            </a:r>
            <a:r>
              <a:rPr lang="nl-NL" dirty="0" smtClean="0"/>
              <a:t>behandeling</a:t>
            </a:r>
            <a:br>
              <a:rPr lang="nl-NL" dirty="0" smtClean="0"/>
            </a:br>
            <a:endParaRPr lang="nl-NL" dirty="0" smtClean="0"/>
          </a:p>
          <a:p>
            <a:r>
              <a:rPr lang="nl-NL" dirty="0" smtClean="0"/>
              <a:t>Monotherapie 1</a:t>
            </a:r>
            <a:r>
              <a:rPr lang="nl-NL" baseline="30000" dirty="0" smtClean="0"/>
              <a:t>ste</a:t>
            </a:r>
            <a:r>
              <a:rPr lang="nl-NL" dirty="0" smtClean="0"/>
              <a:t>  keuze middel (bij ouderen voorkeur voor </a:t>
            </a:r>
            <a:r>
              <a:rPr lang="nl-NL" dirty="0" err="1"/>
              <a:t>L</a:t>
            </a:r>
            <a:r>
              <a:rPr lang="nl-NL" dirty="0" err="1" smtClean="0"/>
              <a:t>amotrigine</a:t>
            </a:r>
            <a:r>
              <a:rPr lang="nl-NL" dirty="0" smtClean="0"/>
              <a:t> en </a:t>
            </a:r>
            <a:r>
              <a:rPr lang="nl-NL" dirty="0" err="1"/>
              <a:t>L</a:t>
            </a:r>
            <a:r>
              <a:rPr lang="nl-NL" dirty="0" err="1" smtClean="0"/>
              <a:t>evetiracetam</a:t>
            </a:r>
            <a:r>
              <a:rPr lang="nl-NL" dirty="0" smtClean="0"/>
              <a:t>) </a:t>
            </a:r>
            <a:br>
              <a:rPr lang="nl-NL" dirty="0" smtClean="0"/>
            </a:br>
            <a:r>
              <a:rPr lang="nl-NL" dirty="0" smtClean="0"/>
              <a:t/>
            </a:r>
            <a:br>
              <a:rPr lang="nl-NL" dirty="0" smtClean="0"/>
            </a:br>
            <a:r>
              <a:rPr lang="nl-NL" dirty="0" smtClean="0">
                <a:sym typeface="Wingdings" panose="05000000000000000000" pitchFamily="2" charset="2"/>
              </a:rPr>
              <a:t></a:t>
            </a:r>
            <a:r>
              <a:rPr lang="nl-NL" dirty="0" smtClean="0"/>
              <a:t> stap over op ander 1</a:t>
            </a:r>
            <a:r>
              <a:rPr lang="nl-NL" baseline="30000" dirty="0" smtClean="0"/>
              <a:t>ste</a:t>
            </a:r>
            <a:r>
              <a:rPr lang="nl-NL" dirty="0" smtClean="0"/>
              <a:t> keuze middel bij falen, onvoldoende effect of bijwerkingen</a:t>
            </a:r>
            <a:br>
              <a:rPr lang="nl-NL" dirty="0" smtClean="0"/>
            </a:br>
            <a:r>
              <a:rPr lang="nl-NL" dirty="0" smtClean="0"/>
              <a:t> </a:t>
            </a:r>
            <a:br>
              <a:rPr lang="nl-NL" dirty="0" smtClean="0"/>
            </a:br>
            <a:r>
              <a:rPr lang="nl-NL" dirty="0" smtClean="0">
                <a:sym typeface="Wingdings" panose="05000000000000000000" pitchFamily="2" charset="2"/>
              </a:rPr>
              <a:t></a:t>
            </a:r>
            <a:r>
              <a:rPr lang="nl-NL" dirty="0" smtClean="0"/>
              <a:t> combinatietherapie</a:t>
            </a:r>
            <a:endParaRPr lang="nl-NL" dirty="0"/>
          </a:p>
        </p:txBody>
      </p:sp>
    </p:spTree>
    <p:extLst>
      <p:ext uri="{BB962C8B-B14F-4D97-AF65-F5344CB8AC3E}">
        <p14:creationId xmlns:p14="http://schemas.microsoft.com/office/powerpoint/2010/main" val="19905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Inhoud FTO</a:t>
            </a:r>
            <a:endParaRPr lang="nl-NL" dirty="0"/>
          </a:p>
        </p:txBody>
      </p:sp>
      <p:sp>
        <p:nvSpPr>
          <p:cNvPr id="3" name="Content Placeholder 2"/>
          <p:cNvSpPr>
            <a:spLocks noGrp="1"/>
          </p:cNvSpPr>
          <p:nvPr>
            <p:ph idx="1"/>
          </p:nvPr>
        </p:nvSpPr>
        <p:spPr/>
        <p:txBody>
          <a:bodyPr/>
          <a:lstStyle/>
          <a:p>
            <a:r>
              <a:rPr lang="nl-NL" dirty="0" smtClean="0"/>
              <a:t>Leerdoelen</a:t>
            </a:r>
          </a:p>
          <a:p>
            <a:r>
              <a:rPr lang="nl-NL" dirty="0" smtClean="0"/>
              <a:t>Nieuwe bronnen</a:t>
            </a:r>
          </a:p>
          <a:p>
            <a:r>
              <a:rPr lang="nl-NL" dirty="0" smtClean="0"/>
              <a:t>Inleiding epilepsie</a:t>
            </a:r>
          </a:p>
          <a:p>
            <a:r>
              <a:rPr lang="nl-NL" dirty="0" smtClean="0"/>
              <a:t>Casus</a:t>
            </a:r>
          </a:p>
          <a:p>
            <a:r>
              <a:rPr lang="nl-NL" dirty="0" smtClean="0"/>
              <a:t>Formularium</a:t>
            </a:r>
          </a:p>
          <a:p>
            <a:r>
              <a:rPr lang="nl-NL" dirty="0" smtClean="0"/>
              <a:t>Voorstel voor wijziging formularium</a:t>
            </a:r>
          </a:p>
          <a:p>
            <a:r>
              <a:rPr lang="nl-NL" dirty="0" smtClean="0"/>
              <a:t>Voorschrijfgedrag artsen </a:t>
            </a:r>
          </a:p>
          <a:p>
            <a:r>
              <a:rPr lang="nl-NL" dirty="0" smtClean="0"/>
              <a:t>Discussie / vragen?</a:t>
            </a:r>
          </a:p>
          <a:p>
            <a:r>
              <a:rPr lang="nl-NL" dirty="0" smtClean="0"/>
              <a:t>Bronnen</a:t>
            </a:r>
            <a:endParaRPr lang="nl-NL" dirty="0"/>
          </a:p>
        </p:txBody>
      </p:sp>
    </p:spTree>
    <p:extLst>
      <p:ext uri="{BB962C8B-B14F-4D97-AF65-F5344CB8AC3E}">
        <p14:creationId xmlns:p14="http://schemas.microsoft.com/office/powerpoint/2010/main" val="41034081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52718"/>
            <a:ext cx="10415392" cy="1400530"/>
          </a:xfrm>
        </p:spPr>
        <p:txBody>
          <a:bodyPr/>
          <a:lstStyle/>
          <a:p>
            <a:r>
              <a:rPr lang="nl-NL" dirty="0" smtClean="0"/>
              <a:t>Formularium - Onderhoudsmedicatie</a:t>
            </a:r>
            <a:br>
              <a:rPr lang="nl-NL" dirty="0" smtClean="0"/>
            </a:br>
            <a:r>
              <a:rPr lang="nl-NL" dirty="0" smtClean="0"/>
              <a:t>2</a:t>
            </a:r>
            <a:r>
              <a:rPr lang="nl-NL" dirty="0"/>
              <a:t/>
            </a:r>
            <a:br>
              <a:rPr lang="nl-NL" dirty="0"/>
            </a:br>
            <a:endParaRPr lang="nl-NL" dirty="0"/>
          </a:p>
        </p:txBody>
      </p:sp>
      <p:sp>
        <p:nvSpPr>
          <p:cNvPr id="3" name="Tijdelijke aanduiding voor inhoud 2"/>
          <p:cNvSpPr>
            <a:spLocks noGrp="1"/>
          </p:cNvSpPr>
          <p:nvPr>
            <p:ph idx="1"/>
          </p:nvPr>
        </p:nvSpPr>
        <p:spPr/>
        <p:txBody>
          <a:bodyPr/>
          <a:lstStyle/>
          <a:p>
            <a:r>
              <a:rPr lang="nl-NL" b="1" u="sng" dirty="0">
                <a:hlinkClick r:id="rId2"/>
              </a:rPr>
              <a:t>Valproïnezuur</a:t>
            </a:r>
            <a:endParaRPr lang="nl-NL" b="1" dirty="0"/>
          </a:p>
          <a:p>
            <a:r>
              <a:rPr lang="nl-NL" dirty="0"/>
              <a:t>Dosering 10-20 mg/kg in 2 doses, wekelijks verhogen met 5-10 mg/kg tot het gewenste therapeutische effect.</a:t>
            </a:r>
          </a:p>
          <a:p>
            <a:r>
              <a:rPr lang="nl-NL" dirty="0"/>
              <a:t>Start dosis 300mg 2dd, onderhoudsdosering tenminste 500mg 2dd op geleide van bijwerkingen.</a:t>
            </a:r>
          </a:p>
          <a:p>
            <a:r>
              <a:rPr lang="nl-NL" dirty="0"/>
              <a:t>De maximale dosering kan tussen verschillende patiënten variëren. Zie lab onderzoek</a:t>
            </a:r>
            <a:r>
              <a:rPr lang="nl-NL" dirty="0" smtClean="0"/>
              <a:t>.</a:t>
            </a:r>
          </a:p>
          <a:p>
            <a:pPr marL="0" indent="0">
              <a:buNone/>
            </a:pPr>
            <a:endParaRPr lang="nl-NL" dirty="0"/>
          </a:p>
          <a:p>
            <a:endParaRPr lang="nl-NL" dirty="0"/>
          </a:p>
        </p:txBody>
      </p:sp>
    </p:spTree>
    <p:extLst>
      <p:ext uri="{BB962C8B-B14F-4D97-AF65-F5344CB8AC3E}">
        <p14:creationId xmlns:p14="http://schemas.microsoft.com/office/powerpoint/2010/main" val="6408365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el 24"/>
          <p:cNvSpPr>
            <a:spLocks noGrp="1"/>
          </p:cNvSpPr>
          <p:nvPr>
            <p:ph type="title"/>
          </p:nvPr>
        </p:nvSpPr>
        <p:spPr>
          <a:xfrm>
            <a:off x="476250" y="452718"/>
            <a:ext cx="9867899" cy="1400530"/>
          </a:xfrm>
        </p:spPr>
        <p:txBody>
          <a:bodyPr/>
          <a:lstStyle/>
          <a:p>
            <a:r>
              <a:rPr lang="nl-NL" dirty="0" smtClean="0"/>
              <a:t>Formularium - Onderhoudsmedicatie </a:t>
            </a:r>
            <a:r>
              <a:rPr lang="nl-NL" dirty="0"/>
              <a:t>3</a:t>
            </a:r>
          </a:p>
        </p:txBody>
      </p:sp>
      <p:sp>
        <p:nvSpPr>
          <p:cNvPr id="26" name="Tijdelijke aanduiding voor inhoud 25"/>
          <p:cNvSpPr>
            <a:spLocks noGrp="1"/>
          </p:cNvSpPr>
          <p:nvPr>
            <p:ph idx="1"/>
          </p:nvPr>
        </p:nvSpPr>
        <p:spPr/>
        <p:txBody>
          <a:bodyPr/>
          <a:lstStyle/>
          <a:p>
            <a:r>
              <a:rPr lang="nl-NL" b="1" u="sng" dirty="0" err="1">
                <a:hlinkClick r:id="rId2"/>
              </a:rPr>
              <a:t>Levetiracetam</a:t>
            </a:r>
            <a:endParaRPr lang="nl-NL" dirty="0"/>
          </a:p>
          <a:p>
            <a:r>
              <a:rPr lang="nl-NL" dirty="0"/>
              <a:t>Start met 2 </a:t>
            </a:r>
            <a:r>
              <a:rPr lang="nl-NL" dirty="0" err="1"/>
              <a:t>dd</a:t>
            </a:r>
            <a:r>
              <a:rPr lang="nl-NL" dirty="0"/>
              <a:t> 250 mg, na 2 weken verhogen tot therapeutische dosering van 2 </a:t>
            </a:r>
            <a:r>
              <a:rPr lang="nl-NL" dirty="0" err="1"/>
              <a:t>dd</a:t>
            </a:r>
            <a:r>
              <a:rPr lang="nl-NL" dirty="0"/>
              <a:t> 500 mg; indien nodig iedere 2 weken met 2 </a:t>
            </a:r>
            <a:r>
              <a:rPr lang="nl-NL" dirty="0" err="1"/>
              <a:t>dd</a:t>
            </a:r>
            <a:r>
              <a:rPr lang="nl-NL" dirty="0"/>
              <a:t> 250 mg verhogen tot maximaal 2 </a:t>
            </a:r>
            <a:r>
              <a:rPr lang="nl-NL" dirty="0" err="1"/>
              <a:t>dd</a:t>
            </a:r>
            <a:r>
              <a:rPr lang="nl-NL" dirty="0"/>
              <a:t> 1500 mg.</a:t>
            </a:r>
          </a:p>
          <a:p>
            <a:r>
              <a:rPr lang="nl-NL" dirty="0" err="1"/>
              <a:t>Clcr</a:t>
            </a:r>
            <a:r>
              <a:rPr lang="nl-NL" dirty="0"/>
              <a:t> 50–79 ml/min: 2 </a:t>
            </a:r>
            <a:r>
              <a:rPr lang="nl-NL" dirty="0" err="1"/>
              <a:t>dd</a:t>
            </a:r>
            <a:r>
              <a:rPr lang="nl-NL" dirty="0"/>
              <a:t> 500–1000 mg,</a:t>
            </a:r>
          </a:p>
          <a:p>
            <a:r>
              <a:rPr lang="nl-NL" dirty="0" err="1"/>
              <a:t>Clcr</a:t>
            </a:r>
            <a:r>
              <a:rPr lang="nl-NL" dirty="0"/>
              <a:t> 30–49 ml/min: 2 </a:t>
            </a:r>
            <a:r>
              <a:rPr lang="nl-NL" dirty="0" err="1"/>
              <a:t>dd</a:t>
            </a:r>
            <a:r>
              <a:rPr lang="nl-NL" dirty="0"/>
              <a:t> 250–750 mg,</a:t>
            </a:r>
          </a:p>
          <a:p>
            <a:r>
              <a:rPr lang="nl-NL" dirty="0" err="1"/>
              <a:t>Clcr</a:t>
            </a:r>
            <a:r>
              <a:rPr lang="nl-NL" dirty="0"/>
              <a:t> &lt; 30 ml/min: 2 </a:t>
            </a:r>
            <a:r>
              <a:rPr lang="nl-NL" dirty="0" err="1"/>
              <a:t>dd</a:t>
            </a:r>
            <a:r>
              <a:rPr lang="nl-NL" dirty="0"/>
              <a:t> 250–500 mg.</a:t>
            </a:r>
          </a:p>
          <a:p>
            <a:r>
              <a:rPr lang="nl-NL" dirty="0"/>
              <a:t>Bij ernstige leverfunctiestoornis in combinatie met een creatinineklaring &lt; 60 ml/min: onderhoudsdosering </a:t>
            </a:r>
            <a:r>
              <a:rPr lang="nl-NL" dirty="0" smtClean="0"/>
              <a:t>halveren.</a:t>
            </a:r>
            <a:endParaRPr lang="nl-NL" dirty="0"/>
          </a:p>
          <a:p>
            <a:endParaRPr lang="nl-NL" dirty="0"/>
          </a:p>
        </p:txBody>
      </p:sp>
    </p:spTree>
    <p:extLst>
      <p:ext uri="{BB962C8B-B14F-4D97-AF65-F5344CB8AC3E}">
        <p14:creationId xmlns:p14="http://schemas.microsoft.com/office/powerpoint/2010/main" val="11166583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5301" y="452718"/>
            <a:ext cx="9791700" cy="1400530"/>
          </a:xfrm>
        </p:spPr>
        <p:txBody>
          <a:bodyPr/>
          <a:lstStyle/>
          <a:p>
            <a:r>
              <a:rPr lang="nl-NL" dirty="0" smtClean="0"/>
              <a:t>Formularium - Onderhoudsmedicatie </a:t>
            </a:r>
            <a:r>
              <a:rPr lang="nl-NL" dirty="0"/>
              <a:t>4</a:t>
            </a:r>
          </a:p>
        </p:txBody>
      </p:sp>
      <p:sp>
        <p:nvSpPr>
          <p:cNvPr id="3" name="Tijdelijke aanduiding voor inhoud 2"/>
          <p:cNvSpPr>
            <a:spLocks noGrp="1"/>
          </p:cNvSpPr>
          <p:nvPr>
            <p:ph idx="1"/>
          </p:nvPr>
        </p:nvSpPr>
        <p:spPr/>
        <p:txBody>
          <a:bodyPr/>
          <a:lstStyle/>
          <a:p>
            <a:r>
              <a:rPr lang="nl-NL" b="1" u="sng" dirty="0">
                <a:hlinkClick r:id="rId2"/>
              </a:rPr>
              <a:t>Carbamazepine</a:t>
            </a:r>
            <a:endParaRPr lang="nl-NL" dirty="0"/>
          </a:p>
          <a:p>
            <a:r>
              <a:rPr lang="nl-NL" dirty="0"/>
              <a:t>Dosering </a:t>
            </a:r>
            <a:r>
              <a:rPr lang="nl-NL" dirty="0" err="1"/>
              <a:t>retard</a:t>
            </a:r>
            <a:r>
              <a:rPr lang="nl-NL" dirty="0"/>
              <a:t> start 2dd 100-200 mg, geleidelijk verhogen tot gewoonlijk 2dd 400 mg (max. 1200 mg). </a:t>
            </a:r>
            <a:endParaRPr lang="nl-NL" dirty="0" smtClean="0"/>
          </a:p>
          <a:p>
            <a:r>
              <a:rPr lang="nl-NL" dirty="0" smtClean="0"/>
              <a:t>Preparaat </a:t>
            </a:r>
            <a:r>
              <a:rPr lang="nl-NL" dirty="0"/>
              <a:t>zonder gereguleerde afgifte; doseerinterval aanpassen. </a:t>
            </a:r>
            <a:endParaRPr lang="nl-NL" dirty="0" smtClean="0"/>
          </a:p>
          <a:p>
            <a:r>
              <a:rPr lang="nl-NL" dirty="0" smtClean="0"/>
              <a:t>Controleer </a:t>
            </a:r>
            <a:r>
              <a:rPr lang="nl-NL" dirty="0"/>
              <a:t>regelmatig bloedbeeld, leverfunctie en </a:t>
            </a:r>
            <a:r>
              <a:rPr lang="nl-NL" dirty="0" smtClean="0"/>
              <a:t>Na - concentratie</a:t>
            </a:r>
            <a:r>
              <a:rPr lang="nl-NL" dirty="0"/>
              <a:t>. Zie lab onderzoek. </a:t>
            </a:r>
            <a:endParaRPr lang="nl-NL" dirty="0" smtClean="0"/>
          </a:p>
          <a:p>
            <a:r>
              <a:rPr lang="nl-NL" dirty="0" smtClean="0"/>
              <a:t>Zie </a:t>
            </a:r>
            <a:r>
              <a:rPr lang="nl-NL" dirty="0"/>
              <a:t>ook reden van voorschrijven melden op recept.</a:t>
            </a:r>
          </a:p>
          <a:p>
            <a:endParaRPr lang="nl-NL" dirty="0"/>
          </a:p>
        </p:txBody>
      </p:sp>
    </p:spTree>
    <p:extLst>
      <p:ext uri="{BB962C8B-B14F-4D97-AF65-F5344CB8AC3E}">
        <p14:creationId xmlns:p14="http://schemas.microsoft.com/office/powerpoint/2010/main" val="1364718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Voorstel Formularium – Onderhoudsmedicatie epilepsie</a:t>
            </a:r>
            <a:endParaRPr lang="nl-NL" dirty="0"/>
          </a:p>
        </p:txBody>
      </p:sp>
      <p:sp>
        <p:nvSpPr>
          <p:cNvPr id="3" name="Tijdelijke aanduiding voor inhoud 2"/>
          <p:cNvSpPr>
            <a:spLocks noGrp="1"/>
          </p:cNvSpPr>
          <p:nvPr>
            <p:ph idx="1"/>
          </p:nvPr>
        </p:nvSpPr>
        <p:spPr/>
        <p:txBody>
          <a:bodyPr/>
          <a:lstStyle/>
          <a:p>
            <a:r>
              <a:rPr lang="nl-NL" b="1" dirty="0" smtClean="0">
                <a:solidFill>
                  <a:schemeClr val="accent1"/>
                </a:solidFill>
              </a:rPr>
              <a:t>Toevoegen </a:t>
            </a:r>
            <a:r>
              <a:rPr lang="nl-NL" b="1" dirty="0" err="1" smtClean="0">
                <a:solidFill>
                  <a:schemeClr val="accent1"/>
                </a:solidFill>
              </a:rPr>
              <a:t>Lamotrigine</a:t>
            </a:r>
            <a:endParaRPr lang="nl-NL" b="1" dirty="0">
              <a:solidFill>
                <a:schemeClr val="accent1"/>
              </a:solidFill>
            </a:endParaRPr>
          </a:p>
          <a:p>
            <a:pPr lvl="1"/>
            <a:r>
              <a:rPr lang="nl-NL" dirty="0"/>
              <a:t>begindosering 25 mg 1×/dag gedurende 2 weken, daarna 50 mg 1×/dag gedurende 2 weken. Verder per 1–2 weken met max. 50–100 mg verhogen tot een onderhoudsdosering van 100–200 mg per dag in 1 of 2 giften, zo nodig tot 500 mg per dag. </a:t>
            </a:r>
          </a:p>
          <a:p>
            <a:pPr lvl="1"/>
            <a:r>
              <a:rPr lang="nl-NL" dirty="0"/>
              <a:t>Bij matige leverinsufficiëntie (</a:t>
            </a:r>
            <a:r>
              <a:rPr lang="nl-NL" dirty="0" smtClean="0"/>
              <a:t>Child-</a:t>
            </a:r>
            <a:r>
              <a:rPr lang="nl-NL" dirty="0" err="1" smtClean="0"/>
              <a:t>Pugh</a:t>
            </a:r>
            <a:r>
              <a:rPr lang="nl-NL" dirty="0" smtClean="0"/>
              <a:t> graad B) </a:t>
            </a:r>
            <a:r>
              <a:rPr lang="nl-NL" dirty="0"/>
              <a:t>de </a:t>
            </a:r>
            <a:r>
              <a:rPr lang="nl-NL" dirty="0" smtClean="0"/>
              <a:t>start-, titreer- en onderhoudsdoseringen </a:t>
            </a:r>
            <a:r>
              <a:rPr lang="nl-NL" dirty="0"/>
              <a:t>met de helft verlagen; bij ernstige leverinsufficiëntie (</a:t>
            </a:r>
            <a:r>
              <a:rPr lang="nl-NL" dirty="0" smtClean="0"/>
              <a:t>Child-</a:t>
            </a:r>
            <a:r>
              <a:rPr lang="nl-NL" dirty="0" err="1" smtClean="0"/>
              <a:t>Pugh</a:t>
            </a:r>
            <a:r>
              <a:rPr lang="nl-NL" dirty="0" smtClean="0"/>
              <a:t> graad C) </a:t>
            </a:r>
            <a:r>
              <a:rPr lang="nl-NL" dirty="0"/>
              <a:t>met 75%. </a:t>
            </a:r>
          </a:p>
          <a:p>
            <a:pPr lvl="1"/>
            <a:r>
              <a:rPr lang="nl-NL" dirty="0"/>
              <a:t>Bij een verminderde nierfunctie kunnen lagere onderhoudsdoseringen effectief zijn.</a:t>
            </a:r>
          </a:p>
        </p:txBody>
      </p:sp>
    </p:spTree>
    <p:extLst>
      <p:ext uri="{BB962C8B-B14F-4D97-AF65-F5344CB8AC3E}">
        <p14:creationId xmlns:p14="http://schemas.microsoft.com/office/powerpoint/2010/main" val="2165762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V</a:t>
            </a:r>
            <a:r>
              <a:rPr lang="nl-NL" dirty="0" smtClean="0"/>
              <a:t>ragen over voorstellen?</a:t>
            </a:r>
            <a:endParaRPr lang="nl-NL" dirty="0"/>
          </a:p>
        </p:txBody>
      </p:sp>
      <p:sp>
        <p:nvSpPr>
          <p:cNvPr id="3" name="Content Placeholder 2"/>
          <p:cNvSpPr>
            <a:spLocks noGrp="1"/>
          </p:cNvSpPr>
          <p:nvPr>
            <p:ph idx="1"/>
          </p:nvPr>
        </p:nvSpPr>
        <p:spPr/>
        <p:txBody>
          <a:bodyPr/>
          <a:lstStyle/>
          <a:p>
            <a:endParaRPr lang="nl-NL"/>
          </a:p>
        </p:txBody>
      </p:sp>
    </p:spTree>
    <p:extLst>
      <p:ext uri="{BB962C8B-B14F-4D97-AF65-F5344CB8AC3E}">
        <p14:creationId xmlns:p14="http://schemas.microsoft.com/office/powerpoint/2010/main" val="13363322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Voorschrijfgedrag artsen (1)</a:t>
            </a:r>
            <a:endParaRPr lang="nl-NL" dirty="0"/>
          </a:p>
        </p:txBody>
      </p:sp>
      <p:sp>
        <p:nvSpPr>
          <p:cNvPr id="3" name="Tijdelijke aanduiding voor inhoud 2"/>
          <p:cNvSpPr>
            <a:spLocks noGrp="1"/>
          </p:cNvSpPr>
          <p:nvPr>
            <p:ph idx="1"/>
          </p:nvPr>
        </p:nvSpPr>
        <p:spPr/>
        <p:txBody>
          <a:bodyPr/>
          <a:lstStyle/>
          <a:p>
            <a:endParaRPr lang="nl-NL"/>
          </a:p>
        </p:txBody>
      </p:sp>
      <p:graphicFrame>
        <p:nvGraphicFramePr>
          <p:cNvPr id="6" name="Tijdelijke aanduiding voor inhoud 3"/>
          <p:cNvGraphicFramePr>
            <a:graphicFrameLocks/>
          </p:cNvGraphicFramePr>
          <p:nvPr>
            <p:extLst>
              <p:ext uri="{D42A27DB-BD31-4B8C-83A1-F6EECF244321}">
                <p14:modId xmlns:p14="http://schemas.microsoft.com/office/powerpoint/2010/main" val="3761140005"/>
              </p:ext>
            </p:extLst>
          </p:nvPr>
        </p:nvGraphicFramePr>
        <p:xfrm>
          <a:off x="646111" y="1659052"/>
          <a:ext cx="10620368" cy="4618367"/>
        </p:xfrm>
        <a:graphic>
          <a:graphicData uri="http://schemas.openxmlformats.org/drawingml/2006/table">
            <a:tbl>
              <a:tblPr firstRow="1" bandRow="1">
                <a:tableStyleId>{5C22544A-7EE6-4342-B048-85BDC9FD1C3A}</a:tableStyleId>
              </a:tblPr>
              <a:tblGrid>
                <a:gridCol w="1854518">
                  <a:extLst>
                    <a:ext uri="{9D8B030D-6E8A-4147-A177-3AD203B41FA5}">
                      <a16:colId xmlns:a16="http://schemas.microsoft.com/office/drawing/2014/main" val="8742088"/>
                    </a:ext>
                  </a:extLst>
                </a:gridCol>
                <a:gridCol w="1170056">
                  <a:extLst>
                    <a:ext uri="{9D8B030D-6E8A-4147-A177-3AD203B41FA5}">
                      <a16:colId xmlns:a16="http://schemas.microsoft.com/office/drawing/2014/main" val="106518300"/>
                    </a:ext>
                  </a:extLst>
                </a:gridCol>
                <a:gridCol w="1123769">
                  <a:extLst>
                    <a:ext uri="{9D8B030D-6E8A-4147-A177-3AD203B41FA5}">
                      <a16:colId xmlns:a16="http://schemas.microsoft.com/office/drawing/2014/main" val="1751004810"/>
                    </a:ext>
                  </a:extLst>
                </a:gridCol>
                <a:gridCol w="4573475">
                  <a:extLst>
                    <a:ext uri="{9D8B030D-6E8A-4147-A177-3AD203B41FA5}">
                      <a16:colId xmlns:a16="http://schemas.microsoft.com/office/drawing/2014/main" val="1395380121"/>
                    </a:ext>
                  </a:extLst>
                </a:gridCol>
                <a:gridCol w="1898550">
                  <a:extLst>
                    <a:ext uri="{9D8B030D-6E8A-4147-A177-3AD203B41FA5}">
                      <a16:colId xmlns:a16="http://schemas.microsoft.com/office/drawing/2014/main" val="2866062910"/>
                    </a:ext>
                  </a:extLst>
                </a:gridCol>
              </a:tblGrid>
              <a:tr h="457847">
                <a:tc>
                  <a:txBody>
                    <a:bodyPr/>
                    <a:lstStyle/>
                    <a:p>
                      <a:r>
                        <a:rPr lang="nl-NL" sz="1500" b="1" dirty="0" smtClean="0">
                          <a:latin typeface="+mj-lt"/>
                        </a:rPr>
                        <a:t>Medicijn</a:t>
                      </a:r>
                      <a:endParaRPr lang="nl-NL" sz="1500" b="1" dirty="0">
                        <a:latin typeface="+mj-lt"/>
                      </a:endParaRPr>
                    </a:p>
                  </a:txBody>
                  <a:tcPr/>
                </a:tc>
                <a:tc>
                  <a:txBody>
                    <a:bodyPr/>
                    <a:lstStyle/>
                    <a:p>
                      <a:pPr algn="l"/>
                      <a:r>
                        <a:rPr lang="nl-NL" sz="1500" dirty="0" smtClean="0">
                          <a:latin typeface="+mj-lt"/>
                        </a:rPr>
                        <a:t>Prijs</a:t>
                      </a:r>
                      <a:endParaRPr lang="nl-NL" sz="1500" dirty="0">
                        <a:latin typeface="+mj-lt"/>
                      </a:endParaRPr>
                    </a:p>
                  </a:txBody>
                  <a:tcPr/>
                </a:tc>
                <a:tc>
                  <a:txBody>
                    <a:bodyPr/>
                    <a:lstStyle/>
                    <a:p>
                      <a:r>
                        <a:rPr lang="nl-NL" sz="1500" dirty="0" smtClean="0">
                          <a:latin typeface="+mj-lt"/>
                        </a:rPr>
                        <a:t>eenheid</a:t>
                      </a:r>
                      <a:endParaRPr lang="nl-NL" sz="1500" dirty="0">
                        <a:latin typeface="+mj-lt"/>
                      </a:endParaRPr>
                    </a:p>
                  </a:txBody>
                  <a:tcPr/>
                </a:tc>
                <a:tc>
                  <a:txBody>
                    <a:bodyPr/>
                    <a:lstStyle/>
                    <a:p>
                      <a:r>
                        <a:rPr lang="nl-NL" sz="1500" dirty="0" smtClean="0">
                          <a:latin typeface="+mj-lt"/>
                        </a:rPr>
                        <a:t>Type</a:t>
                      </a:r>
                      <a:r>
                        <a:rPr lang="nl-NL" sz="1500" baseline="0" dirty="0" smtClean="0">
                          <a:latin typeface="+mj-lt"/>
                        </a:rPr>
                        <a:t> medicijn</a:t>
                      </a:r>
                      <a:endParaRPr lang="nl-NL" sz="1500" dirty="0">
                        <a:latin typeface="+mj-lt"/>
                      </a:endParaRPr>
                    </a:p>
                  </a:txBody>
                  <a:tcPr/>
                </a:tc>
                <a:tc>
                  <a:txBody>
                    <a:bodyPr/>
                    <a:lstStyle/>
                    <a:p>
                      <a:pPr algn="ctr"/>
                      <a:r>
                        <a:rPr lang="nl-NL" sz="1500" b="1" dirty="0" smtClean="0">
                          <a:latin typeface="+mj-lt"/>
                        </a:rPr>
                        <a:t>Aantal</a:t>
                      </a:r>
                      <a:r>
                        <a:rPr lang="nl-NL" sz="1500" b="1" baseline="0" dirty="0" smtClean="0">
                          <a:latin typeface="+mj-lt"/>
                        </a:rPr>
                        <a:t> </a:t>
                      </a:r>
                      <a:endParaRPr lang="nl-NL" sz="1500" b="1" dirty="0">
                        <a:latin typeface="+mj-lt"/>
                      </a:endParaRPr>
                    </a:p>
                  </a:txBody>
                  <a:tcPr/>
                </a:tc>
                <a:extLst>
                  <a:ext uri="{0D108BD9-81ED-4DB2-BD59-A6C34878D82A}">
                    <a16:rowId xmlns:a16="http://schemas.microsoft.com/office/drawing/2014/main" val="1380419553"/>
                  </a:ext>
                </a:extLst>
              </a:tr>
              <a:tr h="304347">
                <a:tc>
                  <a:txBody>
                    <a:bodyPr/>
                    <a:lstStyle/>
                    <a:p>
                      <a:r>
                        <a:rPr lang="nl-NL" sz="1500" b="1" dirty="0" err="1" smtClean="0">
                          <a:latin typeface="+mj-lt"/>
                        </a:rPr>
                        <a:t>Midazolam</a:t>
                      </a:r>
                      <a:endParaRPr lang="nl-NL" sz="1500" b="1" dirty="0">
                        <a:latin typeface="+mj-lt"/>
                      </a:endParaRPr>
                    </a:p>
                  </a:txBody>
                  <a:tcPr/>
                </a:tc>
                <a:tc>
                  <a:txBody>
                    <a:bodyPr/>
                    <a:lstStyle/>
                    <a:p>
                      <a:pPr algn="l"/>
                      <a:endParaRPr lang="nl-NL" sz="1500" dirty="0">
                        <a:latin typeface="+mj-lt"/>
                      </a:endParaRPr>
                    </a:p>
                  </a:txBody>
                  <a:tcPr/>
                </a:tc>
                <a:tc>
                  <a:txBody>
                    <a:bodyPr/>
                    <a:lstStyle/>
                    <a:p>
                      <a:endParaRPr lang="nl-NL" sz="1500">
                        <a:latin typeface="+mj-lt"/>
                      </a:endParaRPr>
                    </a:p>
                  </a:txBody>
                  <a:tcPr/>
                </a:tc>
                <a:tc>
                  <a:txBody>
                    <a:bodyPr/>
                    <a:lstStyle/>
                    <a:p>
                      <a:endParaRPr lang="nl-NL" sz="1500" dirty="0">
                        <a:latin typeface="+mj-lt"/>
                      </a:endParaRPr>
                    </a:p>
                  </a:txBody>
                  <a:tcPr/>
                </a:tc>
                <a:tc>
                  <a:txBody>
                    <a:bodyPr/>
                    <a:lstStyle/>
                    <a:p>
                      <a:pPr algn="ctr"/>
                      <a:r>
                        <a:rPr lang="nl-NL" sz="1500" b="1" dirty="0" smtClean="0">
                          <a:latin typeface="+mj-lt"/>
                        </a:rPr>
                        <a:t>39</a:t>
                      </a:r>
                      <a:endParaRPr lang="nl-NL" sz="1500" b="1" dirty="0">
                        <a:latin typeface="+mj-lt"/>
                      </a:endParaRPr>
                    </a:p>
                  </a:txBody>
                  <a:tcPr/>
                </a:tc>
                <a:extLst>
                  <a:ext uri="{0D108BD9-81ED-4DB2-BD59-A6C34878D82A}">
                    <a16:rowId xmlns:a16="http://schemas.microsoft.com/office/drawing/2014/main" val="2271744790"/>
                  </a:ext>
                </a:extLst>
              </a:tr>
              <a:tr h="304347">
                <a:tc>
                  <a:txBody>
                    <a:bodyPr/>
                    <a:lstStyle/>
                    <a:p>
                      <a:endParaRPr lang="nl-NL" sz="1500" b="1" dirty="0">
                        <a:latin typeface="+mj-lt"/>
                      </a:endParaRPr>
                    </a:p>
                  </a:txBody>
                  <a:tcPr/>
                </a:tc>
                <a:tc gridSpan="2">
                  <a:txBody>
                    <a:bodyPr/>
                    <a:lstStyle/>
                    <a:p>
                      <a:pPr algn="l" fontAlgn="b"/>
                      <a:r>
                        <a:rPr lang="nl-NL" sz="1500" b="0" i="0" u="none" strike="noStrike">
                          <a:solidFill>
                            <a:srgbClr val="000000"/>
                          </a:solidFill>
                          <a:effectLst/>
                          <a:latin typeface="+mj-lt"/>
                        </a:rPr>
                        <a:t>variabele prijs</a:t>
                      </a:r>
                    </a:p>
                  </a:txBody>
                  <a:tcPr marL="9525" marR="9525" marT="9525" marB="0" anchor="b"/>
                </a:tc>
                <a:tc hMerge="1">
                  <a:txBody>
                    <a:bodyPr/>
                    <a:lstStyle/>
                    <a:p>
                      <a:endParaRPr lang="nl-NL"/>
                    </a:p>
                  </a:txBody>
                  <a:tcPr/>
                </a:tc>
                <a:tc>
                  <a:txBody>
                    <a:bodyPr/>
                    <a:lstStyle/>
                    <a:p>
                      <a:pPr algn="l" fontAlgn="b"/>
                      <a:r>
                        <a:rPr lang="nl-NL" sz="1500" b="0" i="0" u="none" strike="noStrike" dirty="0">
                          <a:solidFill>
                            <a:srgbClr val="000000"/>
                          </a:solidFill>
                          <a:effectLst/>
                          <a:latin typeface="+mj-lt"/>
                        </a:rPr>
                        <a:t>neusspray zo </a:t>
                      </a:r>
                      <a:r>
                        <a:rPr lang="nl-NL" sz="1500" b="0" i="0" u="none" strike="noStrike" dirty="0" smtClean="0">
                          <a:solidFill>
                            <a:srgbClr val="000000"/>
                          </a:solidFill>
                          <a:effectLst/>
                          <a:latin typeface="+mj-lt"/>
                        </a:rPr>
                        <a:t>nodig</a:t>
                      </a:r>
                      <a:endParaRPr lang="nl-NL" sz="1500" b="0" i="0" u="none" strike="noStrike" dirty="0">
                        <a:solidFill>
                          <a:srgbClr val="000000"/>
                        </a:solidFill>
                        <a:effectLst/>
                        <a:latin typeface="+mj-lt"/>
                      </a:endParaRPr>
                    </a:p>
                  </a:txBody>
                  <a:tcPr marL="9525" marR="9525" marT="9525" marB="0" anchor="b"/>
                </a:tc>
                <a:tc>
                  <a:txBody>
                    <a:bodyPr/>
                    <a:lstStyle/>
                    <a:p>
                      <a:pPr algn="ctr" fontAlgn="b"/>
                      <a:r>
                        <a:rPr lang="nl-NL" sz="1500" b="0" i="0" u="none" strike="noStrike" dirty="0">
                          <a:solidFill>
                            <a:srgbClr val="000000"/>
                          </a:solidFill>
                          <a:effectLst/>
                          <a:latin typeface="+mj-lt"/>
                        </a:rPr>
                        <a:t>18</a:t>
                      </a:r>
                    </a:p>
                  </a:txBody>
                  <a:tcPr marL="9525" marR="9525" marT="9525" marB="0" anchor="b"/>
                </a:tc>
                <a:extLst>
                  <a:ext uri="{0D108BD9-81ED-4DB2-BD59-A6C34878D82A}">
                    <a16:rowId xmlns:a16="http://schemas.microsoft.com/office/drawing/2014/main" val="2813084502"/>
                  </a:ext>
                </a:extLst>
              </a:tr>
              <a:tr h="304347">
                <a:tc>
                  <a:txBody>
                    <a:bodyPr/>
                    <a:lstStyle/>
                    <a:p>
                      <a:endParaRPr lang="nl-NL" sz="1500" b="1">
                        <a:latin typeface="+mj-lt"/>
                      </a:endParaRPr>
                    </a:p>
                  </a:txBody>
                  <a:tcPr/>
                </a:tc>
                <a:tc>
                  <a:txBody>
                    <a:bodyPr/>
                    <a:lstStyle/>
                    <a:p>
                      <a:pPr algn="l" fontAlgn="b"/>
                      <a:r>
                        <a:rPr lang="nl-NL" sz="1500" b="0" i="0" u="none" strike="noStrike">
                          <a:solidFill>
                            <a:srgbClr val="000000"/>
                          </a:solidFill>
                          <a:effectLst/>
                          <a:latin typeface="+mj-lt"/>
                        </a:rPr>
                        <a:t>0,41</a:t>
                      </a:r>
                    </a:p>
                  </a:txBody>
                  <a:tcPr marL="9525" marR="9525" marT="9525" marB="0" anchor="b"/>
                </a:tc>
                <a:tc>
                  <a:txBody>
                    <a:bodyPr/>
                    <a:lstStyle/>
                    <a:p>
                      <a:pPr algn="l" fontAlgn="b"/>
                      <a:r>
                        <a:rPr lang="nl-NL" sz="1500" b="0" i="0" u="none" strike="noStrike" dirty="0">
                          <a:solidFill>
                            <a:srgbClr val="000000"/>
                          </a:solidFill>
                          <a:effectLst/>
                          <a:latin typeface="+mj-lt"/>
                        </a:rPr>
                        <a:t>ampul</a:t>
                      </a:r>
                    </a:p>
                  </a:txBody>
                  <a:tcPr marL="9525" marR="9525" marT="9525" marB="0" anchor="b"/>
                </a:tc>
                <a:tc>
                  <a:txBody>
                    <a:bodyPr/>
                    <a:lstStyle/>
                    <a:p>
                      <a:pPr algn="l" fontAlgn="b"/>
                      <a:r>
                        <a:rPr lang="nl-NL" sz="1500" b="0" i="0" u="none" strike="noStrike">
                          <a:solidFill>
                            <a:srgbClr val="000000"/>
                          </a:solidFill>
                          <a:effectLst/>
                          <a:latin typeface="+mj-lt"/>
                        </a:rPr>
                        <a:t>injectievloeistof zo nodig (sc of in wangzak)</a:t>
                      </a:r>
                    </a:p>
                  </a:txBody>
                  <a:tcPr marL="9525" marR="9525" marT="9525" marB="0" anchor="b"/>
                </a:tc>
                <a:tc>
                  <a:txBody>
                    <a:bodyPr/>
                    <a:lstStyle/>
                    <a:p>
                      <a:pPr algn="ctr" fontAlgn="b"/>
                      <a:r>
                        <a:rPr lang="nl-NL" sz="1500" b="0" i="0" u="none" strike="noStrike" dirty="0">
                          <a:solidFill>
                            <a:srgbClr val="000000"/>
                          </a:solidFill>
                          <a:effectLst/>
                          <a:latin typeface="+mj-lt"/>
                        </a:rPr>
                        <a:t>21</a:t>
                      </a:r>
                    </a:p>
                  </a:txBody>
                  <a:tcPr marL="9525" marR="9525" marT="9525" marB="0" anchor="b"/>
                </a:tc>
                <a:extLst>
                  <a:ext uri="{0D108BD9-81ED-4DB2-BD59-A6C34878D82A}">
                    <a16:rowId xmlns:a16="http://schemas.microsoft.com/office/drawing/2014/main" val="1788170529"/>
                  </a:ext>
                </a:extLst>
              </a:tr>
              <a:tr h="217326">
                <a:tc>
                  <a:txBody>
                    <a:bodyPr/>
                    <a:lstStyle/>
                    <a:p>
                      <a:r>
                        <a:rPr lang="nl-NL" sz="1500" b="1" dirty="0" err="1" smtClean="0">
                          <a:latin typeface="+mj-lt"/>
                        </a:rPr>
                        <a:t>Clonazepam</a:t>
                      </a:r>
                      <a:endParaRPr lang="nl-NL" sz="1500" b="1" dirty="0">
                        <a:latin typeface="+mj-lt"/>
                      </a:endParaRPr>
                    </a:p>
                  </a:txBody>
                  <a:tcPr/>
                </a:tc>
                <a:tc>
                  <a:txBody>
                    <a:bodyPr/>
                    <a:lstStyle/>
                    <a:p>
                      <a:pPr algn="l" fontAlgn="b"/>
                      <a:endParaRPr lang="nl-NL" sz="1500" b="0" i="0" u="none" strike="noStrike">
                        <a:solidFill>
                          <a:srgbClr val="000000"/>
                        </a:solidFill>
                        <a:effectLst/>
                        <a:latin typeface="+mj-lt"/>
                      </a:endParaRPr>
                    </a:p>
                  </a:txBody>
                  <a:tcPr marL="9525" marR="9525" marT="9525" marB="0" anchor="b"/>
                </a:tc>
                <a:tc>
                  <a:txBody>
                    <a:bodyPr/>
                    <a:lstStyle/>
                    <a:p>
                      <a:pPr algn="l" fontAlgn="b"/>
                      <a:endParaRPr lang="nl-NL" sz="1500" b="0" i="0" u="none" strike="noStrike">
                        <a:solidFill>
                          <a:srgbClr val="000000"/>
                        </a:solidFill>
                        <a:effectLst/>
                        <a:latin typeface="+mj-lt"/>
                      </a:endParaRPr>
                    </a:p>
                  </a:txBody>
                  <a:tcPr marL="9525" marR="9525" marT="9525" marB="0" anchor="b"/>
                </a:tc>
                <a:tc>
                  <a:txBody>
                    <a:bodyPr/>
                    <a:lstStyle/>
                    <a:p>
                      <a:pPr algn="l" fontAlgn="b"/>
                      <a:endParaRPr lang="nl-NL" sz="1500" b="0" i="0" u="none" strike="noStrike">
                        <a:solidFill>
                          <a:srgbClr val="000000"/>
                        </a:solidFill>
                        <a:effectLst/>
                        <a:latin typeface="+mj-lt"/>
                      </a:endParaRPr>
                    </a:p>
                  </a:txBody>
                  <a:tcPr marL="9525" marR="9525" marT="9525" marB="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nl-NL" sz="1500" b="1" i="0" u="none" strike="noStrike" kern="1200" dirty="0" smtClean="0">
                          <a:solidFill>
                            <a:srgbClr val="000000"/>
                          </a:solidFill>
                          <a:effectLst/>
                          <a:latin typeface="+mn-lt"/>
                          <a:ea typeface="+mn-ea"/>
                          <a:cs typeface="+mn-cs"/>
                        </a:rPr>
                        <a:t>10 vast, 6 ZN</a:t>
                      </a:r>
                    </a:p>
                  </a:txBody>
                  <a:tcPr marL="9525" marR="9525" marT="9525" marB="0" anchor="b"/>
                </a:tc>
                <a:extLst>
                  <a:ext uri="{0D108BD9-81ED-4DB2-BD59-A6C34878D82A}">
                    <a16:rowId xmlns:a16="http://schemas.microsoft.com/office/drawing/2014/main" val="2585413155"/>
                  </a:ext>
                </a:extLst>
              </a:tr>
              <a:tr h="304347">
                <a:tc>
                  <a:txBody>
                    <a:bodyPr/>
                    <a:lstStyle/>
                    <a:p>
                      <a:endParaRPr lang="nl-NL" sz="1500" b="1" dirty="0">
                        <a:latin typeface="+mj-lt"/>
                      </a:endParaRPr>
                    </a:p>
                  </a:txBody>
                  <a:tcPr/>
                </a:tc>
                <a:tc>
                  <a:txBody>
                    <a:bodyPr/>
                    <a:lstStyle/>
                    <a:p>
                      <a:pPr algn="l" fontAlgn="b"/>
                      <a:r>
                        <a:rPr lang="nl-NL" sz="1500" b="0" i="0" u="none" strike="noStrike">
                          <a:solidFill>
                            <a:srgbClr val="000000"/>
                          </a:solidFill>
                          <a:effectLst/>
                          <a:latin typeface="+mj-lt"/>
                        </a:rPr>
                        <a:t>0,67</a:t>
                      </a:r>
                    </a:p>
                  </a:txBody>
                  <a:tcPr marL="9525" marR="9525" marT="9525" marB="0" anchor="b"/>
                </a:tc>
                <a:tc>
                  <a:txBody>
                    <a:bodyPr/>
                    <a:lstStyle/>
                    <a:p>
                      <a:pPr algn="l" fontAlgn="b"/>
                      <a:r>
                        <a:rPr lang="nl-NL" sz="1500" b="0" i="0" u="none" strike="noStrike">
                          <a:solidFill>
                            <a:srgbClr val="000000"/>
                          </a:solidFill>
                          <a:effectLst/>
                          <a:latin typeface="+mj-lt"/>
                        </a:rPr>
                        <a:t>tablet</a:t>
                      </a:r>
                    </a:p>
                  </a:txBody>
                  <a:tcPr marL="9525" marR="9525" marT="9525" marB="0" anchor="b"/>
                </a:tc>
                <a:tc>
                  <a:txBody>
                    <a:bodyPr/>
                    <a:lstStyle/>
                    <a:p>
                      <a:pPr algn="l" fontAlgn="b"/>
                      <a:r>
                        <a:rPr lang="nl-NL" sz="1500" b="0" i="0" u="none" strike="noStrike">
                          <a:solidFill>
                            <a:srgbClr val="000000"/>
                          </a:solidFill>
                          <a:effectLst/>
                          <a:latin typeface="+mj-lt"/>
                        </a:rPr>
                        <a:t>Clonazepam 0,5mg tablet</a:t>
                      </a:r>
                    </a:p>
                  </a:txBody>
                  <a:tcPr marL="9525" marR="9525" marT="9525" marB="0" anchor="b"/>
                </a:tc>
                <a:tc>
                  <a:txBody>
                    <a:bodyPr/>
                    <a:lstStyle/>
                    <a:p>
                      <a:pPr algn="ctr" fontAlgn="b"/>
                      <a:r>
                        <a:rPr lang="nl-NL" sz="1500" b="0" i="0" u="none" strike="noStrike" dirty="0">
                          <a:solidFill>
                            <a:srgbClr val="000000"/>
                          </a:solidFill>
                          <a:effectLst/>
                          <a:latin typeface="+mj-lt"/>
                        </a:rPr>
                        <a:t>1</a:t>
                      </a:r>
                    </a:p>
                  </a:txBody>
                  <a:tcPr marL="9525" marR="9525" marT="9525" marB="0" anchor="b"/>
                </a:tc>
                <a:extLst>
                  <a:ext uri="{0D108BD9-81ED-4DB2-BD59-A6C34878D82A}">
                    <a16:rowId xmlns:a16="http://schemas.microsoft.com/office/drawing/2014/main" val="2231237371"/>
                  </a:ext>
                </a:extLst>
              </a:tr>
              <a:tr h="304347">
                <a:tc>
                  <a:txBody>
                    <a:bodyPr/>
                    <a:lstStyle/>
                    <a:p>
                      <a:endParaRPr lang="nl-NL" sz="1500" b="1">
                        <a:latin typeface="+mj-lt"/>
                      </a:endParaRPr>
                    </a:p>
                  </a:txBody>
                  <a:tcPr/>
                </a:tc>
                <a:tc>
                  <a:txBody>
                    <a:bodyPr/>
                    <a:lstStyle/>
                    <a:p>
                      <a:pPr algn="l" fontAlgn="b"/>
                      <a:r>
                        <a:rPr lang="nl-NL" sz="1500" b="0" i="0" u="none" strike="noStrike">
                          <a:solidFill>
                            <a:srgbClr val="000000"/>
                          </a:solidFill>
                          <a:effectLst/>
                          <a:latin typeface="+mj-lt"/>
                        </a:rPr>
                        <a:t>0,14</a:t>
                      </a:r>
                    </a:p>
                  </a:txBody>
                  <a:tcPr marL="9525" marR="9525" marT="9525" marB="0" anchor="b"/>
                </a:tc>
                <a:tc>
                  <a:txBody>
                    <a:bodyPr/>
                    <a:lstStyle/>
                    <a:p>
                      <a:pPr algn="l" fontAlgn="b"/>
                      <a:r>
                        <a:rPr lang="nl-NL" sz="1500" b="0" i="0" u="none" strike="noStrike">
                          <a:solidFill>
                            <a:srgbClr val="000000"/>
                          </a:solidFill>
                          <a:effectLst/>
                          <a:latin typeface="+mj-lt"/>
                        </a:rPr>
                        <a:t>tablet</a:t>
                      </a:r>
                    </a:p>
                  </a:txBody>
                  <a:tcPr marL="9525" marR="9525" marT="9525" marB="0" anchor="b"/>
                </a:tc>
                <a:tc>
                  <a:txBody>
                    <a:bodyPr/>
                    <a:lstStyle/>
                    <a:p>
                      <a:pPr algn="l" fontAlgn="b"/>
                      <a:r>
                        <a:rPr lang="nl-NL" sz="1500" b="0" i="0" u="none" strike="noStrike">
                          <a:solidFill>
                            <a:srgbClr val="000000"/>
                          </a:solidFill>
                          <a:effectLst/>
                          <a:latin typeface="+mj-lt"/>
                        </a:rPr>
                        <a:t>Rivotril 0,5mg tablet</a:t>
                      </a:r>
                    </a:p>
                  </a:txBody>
                  <a:tcPr marL="9525" marR="9525" marT="9525" marB="0" anchor="b"/>
                </a:tc>
                <a:tc>
                  <a:txBody>
                    <a:bodyPr/>
                    <a:lstStyle/>
                    <a:p>
                      <a:pPr algn="ctr" fontAlgn="b"/>
                      <a:endParaRPr lang="nl-NL" sz="1500" b="1"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3114899723"/>
                  </a:ext>
                </a:extLst>
              </a:tr>
              <a:tr h="304347">
                <a:tc>
                  <a:txBody>
                    <a:bodyPr/>
                    <a:lstStyle/>
                    <a:p>
                      <a:endParaRPr lang="nl-NL" sz="1500" b="1">
                        <a:latin typeface="+mj-lt"/>
                      </a:endParaRPr>
                    </a:p>
                  </a:txBody>
                  <a:tcPr/>
                </a:tc>
                <a:tc>
                  <a:txBody>
                    <a:bodyPr/>
                    <a:lstStyle/>
                    <a:p>
                      <a:pPr algn="l" fontAlgn="b"/>
                      <a:r>
                        <a:rPr lang="nl-NL" sz="1500" b="0" i="0" u="none" strike="noStrike">
                          <a:solidFill>
                            <a:srgbClr val="000000"/>
                          </a:solidFill>
                          <a:effectLst/>
                          <a:latin typeface="+mj-lt"/>
                        </a:rPr>
                        <a:t>1,00</a:t>
                      </a:r>
                    </a:p>
                  </a:txBody>
                  <a:tcPr marL="9525" marR="9525" marT="9525" marB="0" anchor="b"/>
                </a:tc>
                <a:tc>
                  <a:txBody>
                    <a:bodyPr/>
                    <a:lstStyle/>
                    <a:p>
                      <a:pPr algn="l" fontAlgn="b"/>
                      <a:r>
                        <a:rPr lang="nl-NL" sz="1500" b="0" i="0" u="none" strike="noStrike">
                          <a:solidFill>
                            <a:srgbClr val="000000"/>
                          </a:solidFill>
                          <a:effectLst/>
                          <a:latin typeface="+mj-lt"/>
                        </a:rPr>
                        <a:t>10 ml</a:t>
                      </a:r>
                    </a:p>
                  </a:txBody>
                  <a:tcPr marL="9525" marR="9525" marT="9525" marB="0" anchor="b"/>
                </a:tc>
                <a:tc>
                  <a:txBody>
                    <a:bodyPr/>
                    <a:lstStyle/>
                    <a:p>
                      <a:pPr algn="l" fontAlgn="b"/>
                      <a:r>
                        <a:rPr lang="nl-NL" sz="1500" b="0" i="0" u="none" strike="noStrike" dirty="0" err="1">
                          <a:solidFill>
                            <a:srgbClr val="000000"/>
                          </a:solidFill>
                          <a:effectLst/>
                          <a:latin typeface="+mj-lt"/>
                        </a:rPr>
                        <a:t>Rivotril</a:t>
                      </a:r>
                      <a:r>
                        <a:rPr lang="nl-NL" sz="1500" b="0" i="0" u="none" strike="noStrike" dirty="0">
                          <a:solidFill>
                            <a:srgbClr val="000000"/>
                          </a:solidFill>
                          <a:effectLst/>
                          <a:latin typeface="+mj-lt"/>
                        </a:rPr>
                        <a:t> 2,5mg/ml druppels</a:t>
                      </a:r>
                    </a:p>
                  </a:txBody>
                  <a:tcPr marL="9525" marR="9525" marT="9525" marB="0" anchor="b"/>
                </a:tc>
                <a:tc>
                  <a:txBody>
                    <a:bodyPr/>
                    <a:lstStyle/>
                    <a:p>
                      <a:pPr algn="ctr" fontAlgn="b"/>
                      <a:endParaRPr lang="nl-NL" sz="1500" b="1"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1815758716"/>
                  </a:ext>
                </a:extLst>
              </a:tr>
              <a:tr h="304347">
                <a:tc>
                  <a:txBody>
                    <a:bodyPr/>
                    <a:lstStyle/>
                    <a:p>
                      <a:endParaRPr lang="nl-NL" sz="1500" b="1" dirty="0">
                        <a:latin typeface="+mj-lt"/>
                      </a:endParaRPr>
                    </a:p>
                  </a:txBody>
                  <a:tcPr/>
                </a:tc>
                <a:tc>
                  <a:txBody>
                    <a:bodyPr/>
                    <a:lstStyle/>
                    <a:p>
                      <a:pPr algn="l" fontAlgn="b"/>
                      <a:r>
                        <a:rPr lang="nl-NL" sz="1500" b="0" i="0" u="none" strike="noStrike" dirty="0">
                          <a:solidFill>
                            <a:srgbClr val="000000"/>
                          </a:solidFill>
                          <a:effectLst/>
                          <a:latin typeface="+mj-lt"/>
                        </a:rPr>
                        <a:t>0,18</a:t>
                      </a:r>
                    </a:p>
                  </a:txBody>
                  <a:tcPr marL="9525" marR="9525" marT="9525" marB="0" anchor="b"/>
                </a:tc>
                <a:tc>
                  <a:txBody>
                    <a:bodyPr/>
                    <a:lstStyle/>
                    <a:p>
                      <a:pPr algn="l" fontAlgn="b"/>
                      <a:r>
                        <a:rPr lang="nl-NL" sz="1500" b="0" i="0" u="none" strike="noStrike" dirty="0">
                          <a:solidFill>
                            <a:srgbClr val="000000"/>
                          </a:solidFill>
                          <a:effectLst/>
                          <a:latin typeface="+mj-lt"/>
                        </a:rPr>
                        <a:t>tablet</a:t>
                      </a:r>
                    </a:p>
                  </a:txBody>
                  <a:tcPr marL="9525" marR="9525" marT="9525" marB="0" anchor="b"/>
                </a:tc>
                <a:tc>
                  <a:txBody>
                    <a:bodyPr/>
                    <a:lstStyle/>
                    <a:p>
                      <a:pPr algn="l" fontAlgn="b"/>
                      <a:r>
                        <a:rPr lang="nl-NL" sz="1500" b="0" i="0" u="none" strike="noStrike" dirty="0" err="1">
                          <a:solidFill>
                            <a:srgbClr val="000000"/>
                          </a:solidFill>
                          <a:effectLst/>
                          <a:latin typeface="+mj-lt"/>
                        </a:rPr>
                        <a:t>Rivotril</a:t>
                      </a:r>
                      <a:r>
                        <a:rPr lang="nl-NL" sz="1500" b="0" i="0" u="none" strike="noStrike" dirty="0">
                          <a:solidFill>
                            <a:srgbClr val="000000"/>
                          </a:solidFill>
                          <a:effectLst/>
                          <a:latin typeface="+mj-lt"/>
                        </a:rPr>
                        <a:t> 2mg tablet</a:t>
                      </a:r>
                    </a:p>
                  </a:txBody>
                  <a:tcPr marL="9525" marR="9525" marT="9525" marB="0" anchor="b"/>
                </a:tc>
                <a:tc>
                  <a:txBody>
                    <a:bodyPr/>
                    <a:lstStyle/>
                    <a:p>
                      <a:pPr algn="ctr" fontAlgn="b"/>
                      <a:endParaRPr lang="nl-NL" sz="15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2632398097"/>
                  </a:ext>
                </a:extLst>
              </a:tr>
              <a:tr h="304347">
                <a:tc>
                  <a:txBody>
                    <a:bodyPr/>
                    <a:lstStyle/>
                    <a:p>
                      <a:r>
                        <a:rPr lang="nl-NL" sz="1500" b="1" dirty="0" smtClean="0">
                          <a:latin typeface="+mj-lt"/>
                        </a:rPr>
                        <a:t>Diazepam</a:t>
                      </a:r>
                      <a:endParaRPr lang="nl-NL" sz="1500" b="1" dirty="0">
                        <a:latin typeface="+mj-lt"/>
                      </a:endParaRPr>
                    </a:p>
                  </a:txBody>
                  <a:tcPr/>
                </a:tc>
                <a:tc>
                  <a:txBody>
                    <a:bodyPr/>
                    <a:lstStyle/>
                    <a:p>
                      <a:pPr algn="l" fontAlgn="b"/>
                      <a:endParaRPr lang="nl-NL" sz="1500" b="0" i="0" u="none" strike="noStrike" dirty="0">
                        <a:solidFill>
                          <a:srgbClr val="000000"/>
                        </a:solidFill>
                        <a:effectLst/>
                        <a:latin typeface="+mj-lt"/>
                      </a:endParaRPr>
                    </a:p>
                  </a:txBody>
                  <a:tcPr marL="9525" marR="9525" marT="9525" marB="0" anchor="b"/>
                </a:tc>
                <a:tc>
                  <a:txBody>
                    <a:bodyPr/>
                    <a:lstStyle/>
                    <a:p>
                      <a:pPr algn="l" fontAlgn="b"/>
                      <a:endParaRPr lang="nl-NL" sz="1500" b="0" i="0" u="none" strike="noStrike" dirty="0">
                        <a:solidFill>
                          <a:srgbClr val="000000"/>
                        </a:solidFill>
                        <a:effectLst/>
                        <a:latin typeface="+mj-lt"/>
                      </a:endParaRPr>
                    </a:p>
                  </a:txBody>
                  <a:tcPr marL="9525" marR="9525" marT="9525" marB="0" anchor="b"/>
                </a:tc>
                <a:tc>
                  <a:txBody>
                    <a:bodyPr/>
                    <a:lstStyle/>
                    <a:p>
                      <a:pPr algn="l" fontAlgn="b"/>
                      <a:endParaRPr lang="nl-NL" sz="1500" b="0" i="0" u="none" strike="noStrike" dirty="0">
                        <a:solidFill>
                          <a:srgbClr val="000000"/>
                        </a:solidFill>
                        <a:effectLst/>
                        <a:latin typeface="+mj-lt"/>
                      </a:endParaRPr>
                    </a:p>
                  </a:txBody>
                  <a:tcPr marL="9525" marR="9525" marT="9525" marB="0" anchor="b"/>
                </a:tc>
                <a:tc>
                  <a:txBody>
                    <a:bodyPr/>
                    <a:lstStyle/>
                    <a:p>
                      <a:pPr algn="ctr" fontAlgn="b"/>
                      <a:r>
                        <a:rPr lang="nl-NL" sz="1500" b="1" i="0" u="none" strike="noStrike" dirty="0" smtClean="0">
                          <a:solidFill>
                            <a:srgbClr val="000000"/>
                          </a:solidFill>
                          <a:effectLst/>
                          <a:latin typeface="+mj-lt"/>
                        </a:rPr>
                        <a:t>2 ZN</a:t>
                      </a:r>
                      <a:endParaRPr lang="nl-NL" sz="15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307174022"/>
                  </a:ext>
                </a:extLst>
              </a:tr>
              <a:tr h="304347">
                <a:tc>
                  <a:txBody>
                    <a:bodyPr/>
                    <a:lstStyle/>
                    <a:p>
                      <a:r>
                        <a:rPr lang="nl-NL" sz="1500" b="1" baseline="0" dirty="0" smtClean="0">
                          <a:latin typeface="+mj-lt"/>
                        </a:rPr>
                        <a:t> </a:t>
                      </a:r>
                      <a:endParaRPr lang="nl-NL" sz="1500" b="1" dirty="0">
                        <a:latin typeface="+mj-lt"/>
                      </a:endParaRPr>
                    </a:p>
                  </a:txBody>
                  <a:tcPr/>
                </a:tc>
                <a:tc>
                  <a:txBody>
                    <a:bodyPr/>
                    <a:lstStyle/>
                    <a:p>
                      <a:pPr algn="l" fontAlgn="b"/>
                      <a:endParaRPr lang="nl-NL" sz="1500" b="0" i="0" u="none" strike="noStrike" dirty="0">
                        <a:solidFill>
                          <a:srgbClr val="000000"/>
                        </a:solidFill>
                        <a:effectLst/>
                        <a:latin typeface="+mj-lt"/>
                      </a:endParaRPr>
                    </a:p>
                  </a:txBody>
                  <a:tcPr marL="9525" marR="9525" marT="9525" marB="0" anchor="b"/>
                </a:tc>
                <a:tc>
                  <a:txBody>
                    <a:bodyPr/>
                    <a:lstStyle/>
                    <a:p>
                      <a:pPr algn="l" fontAlgn="b"/>
                      <a:r>
                        <a:rPr lang="nl-NL" sz="1500" b="0" i="0" u="none" strike="noStrike" dirty="0" err="1" smtClean="0">
                          <a:solidFill>
                            <a:srgbClr val="000000"/>
                          </a:solidFill>
                          <a:effectLst/>
                          <a:latin typeface="+mj-lt"/>
                        </a:rPr>
                        <a:t>rectiole</a:t>
                      </a:r>
                      <a:endParaRPr lang="nl-NL" sz="1500" b="0" i="0" u="none" strike="noStrike" dirty="0">
                        <a:solidFill>
                          <a:srgbClr val="000000"/>
                        </a:solidFill>
                        <a:effectLst/>
                        <a:latin typeface="+mj-lt"/>
                      </a:endParaRPr>
                    </a:p>
                  </a:txBody>
                  <a:tcPr marL="9525" marR="9525" marT="9525" marB="0" anchor="b"/>
                </a:tc>
                <a:tc>
                  <a:txBody>
                    <a:bodyPr/>
                    <a:lstStyle/>
                    <a:p>
                      <a:pPr algn="l" fontAlgn="b"/>
                      <a:r>
                        <a:rPr lang="nl-NL" sz="1500" b="0" i="0" u="none" strike="noStrike" dirty="0" smtClean="0">
                          <a:solidFill>
                            <a:srgbClr val="000000"/>
                          </a:solidFill>
                          <a:effectLst/>
                          <a:latin typeface="+mj-lt"/>
                        </a:rPr>
                        <a:t>Diazepam </a:t>
                      </a:r>
                      <a:r>
                        <a:rPr lang="nl-NL" sz="1500" b="0" i="0" u="none" strike="noStrike" dirty="0" err="1" smtClean="0">
                          <a:solidFill>
                            <a:srgbClr val="000000"/>
                          </a:solidFill>
                          <a:effectLst/>
                          <a:latin typeface="+mj-lt"/>
                        </a:rPr>
                        <a:t>rectiole</a:t>
                      </a:r>
                      <a:r>
                        <a:rPr lang="nl-NL" sz="1500" b="0" i="0" u="none" strike="noStrike" dirty="0" smtClean="0">
                          <a:solidFill>
                            <a:srgbClr val="000000"/>
                          </a:solidFill>
                          <a:effectLst/>
                          <a:latin typeface="+mj-lt"/>
                        </a:rPr>
                        <a:t> 5mg</a:t>
                      </a:r>
                      <a:endParaRPr lang="nl-NL" sz="1500" b="0" i="0" u="none" strike="noStrike" dirty="0">
                        <a:solidFill>
                          <a:srgbClr val="000000"/>
                        </a:solidFill>
                        <a:effectLst/>
                        <a:latin typeface="+mj-lt"/>
                      </a:endParaRPr>
                    </a:p>
                  </a:txBody>
                  <a:tcPr marL="9525" marR="9525" marT="9525" marB="0" anchor="b"/>
                </a:tc>
                <a:tc>
                  <a:txBody>
                    <a:bodyPr/>
                    <a:lstStyle/>
                    <a:p>
                      <a:pPr algn="ctr" fontAlgn="b"/>
                      <a:endParaRPr lang="nl-NL" sz="15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2650552949"/>
                  </a:ext>
                </a:extLst>
              </a:tr>
              <a:tr h="304347">
                <a:tc>
                  <a:txBody>
                    <a:bodyPr/>
                    <a:lstStyle/>
                    <a:p>
                      <a:endParaRPr lang="nl-NL" sz="1500" b="1" dirty="0">
                        <a:latin typeface="+mj-lt"/>
                      </a:endParaRPr>
                    </a:p>
                  </a:txBody>
                  <a:tcPr/>
                </a:tc>
                <a:tc>
                  <a:txBody>
                    <a:bodyPr/>
                    <a:lstStyle/>
                    <a:p>
                      <a:pPr algn="l" fontAlgn="b"/>
                      <a:endParaRPr lang="nl-NL" sz="1500" b="0" i="0" u="none" strike="noStrike" dirty="0">
                        <a:solidFill>
                          <a:srgbClr val="000000"/>
                        </a:solidFill>
                        <a:effectLst/>
                        <a:latin typeface="+mj-lt"/>
                      </a:endParaRPr>
                    </a:p>
                  </a:txBody>
                  <a:tcPr marL="9525" marR="9525" marT="9525" marB="0" anchor="b"/>
                </a:tc>
                <a:tc>
                  <a:txBody>
                    <a:bodyPr/>
                    <a:lstStyle/>
                    <a:p>
                      <a:pPr algn="l" fontAlgn="b"/>
                      <a:r>
                        <a:rPr lang="nl-NL" sz="1500" b="0" i="0" u="none" strike="noStrike" dirty="0" err="1" smtClean="0">
                          <a:solidFill>
                            <a:srgbClr val="000000"/>
                          </a:solidFill>
                          <a:effectLst/>
                          <a:latin typeface="+mj-lt"/>
                        </a:rPr>
                        <a:t>rectiole</a:t>
                      </a:r>
                      <a:r>
                        <a:rPr lang="nl-NL" sz="1500" b="0" i="0" u="none" strike="noStrike" dirty="0" smtClean="0">
                          <a:solidFill>
                            <a:srgbClr val="000000"/>
                          </a:solidFill>
                          <a:effectLst/>
                          <a:latin typeface="+mj-lt"/>
                        </a:rPr>
                        <a:t> </a:t>
                      </a:r>
                      <a:endParaRPr lang="nl-NL" sz="1500" b="0" i="0" u="none" strike="noStrike" dirty="0">
                        <a:solidFill>
                          <a:srgbClr val="000000"/>
                        </a:solidFill>
                        <a:effectLst/>
                        <a:latin typeface="+mj-lt"/>
                      </a:endParaRPr>
                    </a:p>
                  </a:txBody>
                  <a:tcPr marL="9525" marR="9525" marT="9525" marB="0" anchor="b"/>
                </a:tc>
                <a:tc>
                  <a:txBody>
                    <a:bodyPr/>
                    <a:lstStyle/>
                    <a:p>
                      <a:pPr algn="l" fontAlgn="b"/>
                      <a:r>
                        <a:rPr lang="nl-NL" sz="1500" b="0" i="0" u="none" strike="noStrike" dirty="0" smtClean="0">
                          <a:solidFill>
                            <a:srgbClr val="000000"/>
                          </a:solidFill>
                          <a:effectLst/>
                          <a:latin typeface="+mj-lt"/>
                        </a:rPr>
                        <a:t>Diazepam </a:t>
                      </a:r>
                      <a:r>
                        <a:rPr lang="nl-NL" sz="1500" b="0" i="0" u="none" strike="noStrike" dirty="0" err="1" smtClean="0">
                          <a:solidFill>
                            <a:srgbClr val="000000"/>
                          </a:solidFill>
                          <a:effectLst/>
                          <a:latin typeface="+mj-lt"/>
                        </a:rPr>
                        <a:t>rectiole</a:t>
                      </a:r>
                      <a:r>
                        <a:rPr lang="nl-NL" sz="1500" b="0" i="0" u="none" strike="noStrike" dirty="0" smtClean="0">
                          <a:solidFill>
                            <a:srgbClr val="000000"/>
                          </a:solidFill>
                          <a:effectLst/>
                          <a:latin typeface="+mj-lt"/>
                        </a:rPr>
                        <a:t> 10mg </a:t>
                      </a:r>
                      <a:endParaRPr lang="nl-NL" sz="1500" b="0" i="0" u="none" strike="noStrike" dirty="0">
                        <a:solidFill>
                          <a:srgbClr val="000000"/>
                        </a:solidFill>
                        <a:effectLst/>
                        <a:latin typeface="+mj-lt"/>
                      </a:endParaRPr>
                    </a:p>
                  </a:txBody>
                  <a:tcPr marL="9525" marR="9525" marT="9525" marB="0" anchor="b"/>
                </a:tc>
                <a:tc>
                  <a:txBody>
                    <a:bodyPr/>
                    <a:lstStyle/>
                    <a:p>
                      <a:pPr algn="ctr" fontAlgn="b"/>
                      <a:endParaRPr lang="nl-NL" sz="15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3800847059"/>
                  </a:ext>
                </a:extLst>
              </a:tr>
              <a:tr h="304347">
                <a:tc>
                  <a:txBody>
                    <a:bodyPr/>
                    <a:lstStyle/>
                    <a:p>
                      <a:endParaRPr lang="nl-NL" sz="1500" b="1" dirty="0">
                        <a:latin typeface="+mj-lt"/>
                      </a:endParaRPr>
                    </a:p>
                  </a:txBody>
                  <a:tcPr/>
                </a:tc>
                <a:tc>
                  <a:txBody>
                    <a:bodyPr/>
                    <a:lstStyle/>
                    <a:p>
                      <a:pPr algn="l" fontAlgn="b"/>
                      <a:endParaRPr lang="nl-NL" sz="1500" b="0" i="0" u="none" strike="noStrike" dirty="0">
                        <a:solidFill>
                          <a:srgbClr val="000000"/>
                        </a:solidFill>
                        <a:effectLst/>
                        <a:latin typeface="+mj-lt"/>
                      </a:endParaRPr>
                    </a:p>
                  </a:txBody>
                  <a:tcPr marL="9525" marR="9525" marT="9525" marB="0" anchor="b"/>
                </a:tc>
                <a:tc>
                  <a:txBody>
                    <a:bodyPr/>
                    <a:lstStyle/>
                    <a:p>
                      <a:pPr algn="l" fontAlgn="b"/>
                      <a:r>
                        <a:rPr lang="nl-NL" sz="1500" b="0" i="0" u="none" strike="noStrike" dirty="0" err="1" smtClean="0">
                          <a:solidFill>
                            <a:srgbClr val="000000"/>
                          </a:solidFill>
                          <a:effectLst/>
                          <a:latin typeface="+mj-lt"/>
                        </a:rPr>
                        <a:t>rectiole</a:t>
                      </a:r>
                      <a:endParaRPr lang="nl-NL" sz="1500" b="0" i="0" u="none" strike="noStrike" dirty="0">
                        <a:solidFill>
                          <a:srgbClr val="000000"/>
                        </a:solidFill>
                        <a:effectLst/>
                        <a:latin typeface="+mj-lt"/>
                      </a:endParaRPr>
                    </a:p>
                  </a:txBody>
                  <a:tcPr marL="9525" marR="9525" marT="9525" marB="0" anchor="b"/>
                </a:tc>
                <a:tc>
                  <a:txBody>
                    <a:bodyPr/>
                    <a:lstStyle/>
                    <a:p>
                      <a:pPr algn="l" fontAlgn="b"/>
                      <a:r>
                        <a:rPr lang="nl-NL" sz="1500" b="0" i="0" u="none" strike="noStrike" dirty="0" err="1" smtClean="0">
                          <a:solidFill>
                            <a:srgbClr val="000000"/>
                          </a:solidFill>
                          <a:effectLst/>
                          <a:latin typeface="+mj-lt"/>
                        </a:rPr>
                        <a:t>Stesolid</a:t>
                      </a:r>
                      <a:r>
                        <a:rPr lang="nl-NL" sz="1500" b="0" i="0" u="none" strike="noStrike" dirty="0" smtClean="0">
                          <a:solidFill>
                            <a:srgbClr val="000000"/>
                          </a:solidFill>
                          <a:effectLst/>
                          <a:latin typeface="+mj-lt"/>
                        </a:rPr>
                        <a:t> </a:t>
                      </a:r>
                      <a:r>
                        <a:rPr lang="nl-NL" sz="1500" b="0" i="0" u="none" strike="noStrike" dirty="0" err="1" smtClean="0">
                          <a:solidFill>
                            <a:srgbClr val="000000"/>
                          </a:solidFill>
                          <a:effectLst/>
                          <a:latin typeface="+mj-lt"/>
                        </a:rPr>
                        <a:t>rectiole</a:t>
                      </a:r>
                      <a:r>
                        <a:rPr lang="nl-NL" sz="1500" b="0" i="0" u="none" strike="noStrike" baseline="0" dirty="0" smtClean="0">
                          <a:solidFill>
                            <a:srgbClr val="000000"/>
                          </a:solidFill>
                          <a:effectLst/>
                          <a:latin typeface="+mj-lt"/>
                        </a:rPr>
                        <a:t> 5mg </a:t>
                      </a:r>
                      <a:endParaRPr lang="nl-NL" sz="1500" b="0" i="0" u="none" strike="noStrike" dirty="0">
                        <a:solidFill>
                          <a:srgbClr val="000000"/>
                        </a:solidFill>
                        <a:effectLst/>
                        <a:latin typeface="+mj-lt"/>
                      </a:endParaRPr>
                    </a:p>
                  </a:txBody>
                  <a:tcPr marL="9525" marR="9525" marT="9525" marB="0" anchor="b"/>
                </a:tc>
                <a:tc>
                  <a:txBody>
                    <a:bodyPr/>
                    <a:lstStyle/>
                    <a:p>
                      <a:pPr algn="ctr" fontAlgn="b"/>
                      <a:endParaRPr lang="nl-NL" sz="15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830478999"/>
                  </a:ext>
                </a:extLst>
              </a:tr>
              <a:tr h="304347">
                <a:tc>
                  <a:txBody>
                    <a:bodyPr/>
                    <a:lstStyle/>
                    <a:p>
                      <a:endParaRPr lang="nl-NL" sz="1500" b="1" dirty="0">
                        <a:latin typeface="+mj-lt"/>
                      </a:endParaRPr>
                    </a:p>
                  </a:txBody>
                  <a:tcPr/>
                </a:tc>
                <a:tc>
                  <a:txBody>
                    <a:bodyPr/>
                    <a:lstStyle/>
                    <a:p>
                      <a:pPr algn="l" fontAlgn="b"/>
                      <a:endParaRPr lang="nl-NL" sz="1500" b="0" i="0" u="none" strike="noStrike" dirty="0">
                        <a:solidFill>
                          <a:srgbClr val="000000"/>
                        </a:solidFill>
                        <a:effectLst/>
                        <a:latin typeface="+mj-lt"/>
                      </a:endParaRPr>
                    </a:p>
                  </a:txBody>
                  <a:tcPr marL="9525" marR="9525" marT="9525" marB="0" anchor="b"/>
                </a:tc>
                <a:tc>
                  <a:txBody>
                    <a:bodyPr/>
                    <a:lstStyle/>
                    <a:p>
                      <a:pPr algn="l" fontAlgn="b"/>
                      <a:r>
                        <a:rPr lang="nl-NL" sz="1500" b="0" i="0" u="none" strike="noStrike" dirty="0" err="1" smtClean="0">
                          <a:solidFill>
                            <a:srgbClr val="000000"/>
                          </a:solidFill>
                          <a:effectLst/>
                          <a:latin typeface="+mj-lt"/>
                        </a:rPr>
                        <a:t>rectiole</a:t>
                      </a:r>
                      <a:r>
                        <a:rPr lang="nl-NL" sz="1500" b="0" i="0" u="none" strike="noStrike" dirty="0" smtClean="0">
                          <a:solidFill>
                            <a:srgbClr val="000000"/>
                          </a:solidFill>
                          <a:effectLst/>
                          <a:latin typeface="+mj-lt"/>
                        </a:rPr>
                        <a:t> </a:t>
                      </a:r>
                      <a:endParaRPr lang="nl-NL" sz="1500" b="0" i="0" u="none" strike="noStrike" dirty="0">
                        <a:solidFill>
                          <a:srgbClr val="000000"/>
                        </a:solidFill>
                        <a:effectLst/>
                        <a:latin typeface="+mj-lt"/>
                      </a:endParaRPr>
                    </a:p>
                  </a:txBody>
                  <a:tcPr marL="9525" marR="9525" marT="9525" marB="0" anchor="b"/>
                </a:tc>
                <a:tc>
                  <a:txBody>
                    <a:bodyPr/>
                    <a:lstStyle/>
                    <a:p>
                      <a:pPr algn="l" fontAlgn="b"/>
                      <a:r>
                        <a:rPr lang="nl-NL" sz="1500" b="0" i="0" u="none" strike="noStrike" dirty="0" err="1" smtClean="0">
                          <a:solidFill>
                            <a:srgbClr val="000000"/>
                          </a:solidFill>
                          <a:effectLst/>
                          <a:latin typeface="+mj-lt"/>
                        </a:rPr>
                        <a:t>Stesolid</a:t>
                      </a:r>
                      <a:r>
                        <a:rPr lang="nl-NL" sz="1500" b="0" i="0" u="none" strike="noStrike" dirty="0" smtClean="0">
                          <a:solidFill>
                            <a:srgbClr val="000000"/>
                          </a:solidFill>
                          <a:effectLst/>
                          <a:latin typeface="+mj-lt"/>
                        </a:rPr>
                        <a:t> </a:t>
                      </a:r>
                      <a:r>
                        <a:rPr lang="nl-NL" sz="1500" b="0" i="0" u="none" strike="noStrike" dirty="0" err="1" smtClean="0">
                          <a:solidFill>
                            <a:srgbClr val="000000"/>
                          </a:solidFill>
                          <a:effectLst/>
                          <a:latin typeface="+mj-lt"/>
                        </a:rPr>
                        <a:t>rectiole</a:t>
                      </a:r>
                      <a:r>
                        <a:rPr lang="nl-NL" sz="1500" b="0" i="0" u="none" strike="noStrike" dirty="0" smtClean="0">
                          <a:solidFill>
                            <a:srgbClr val="000000"/>
                          </a:solidFill>
                          <a:effectLst/>
                          <a:latin typeface="+mj-lt"/>
                        </a:rPr>
                        <a:t> 10mg </a:t>
                      </a:r>
                      <a:endParaRPr lang="nl-NL" sz="1500" b="0" i="0" u="none" strike="noStrike" dirty="0">
                        <a:solidFill>
                          <a:srgbClr val="000000"/>
                        </a:solidFill>
                        <a:effectLst/>
                        <a:latin typeface="+mj-lt"/>
                      </a:endParaRPr>
                    </a:p>
                  </a:txBody>
                  <a:tcPr marL="9525" marR="9525" marT="9525" marB="0" anchor="b"/>
                </a:tc>
                <a:tc>
                  <a:txBody>
                    <a:bodyPr/>
                    <a:lstStyle/>
                    <a:p>
                      <a:pPr algn="ctr" fontAlgn="b"/>
                      <a:endParaRPr lang="nl-NL" sz="15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2712029350"/>
                  </a:ext>
                </a:extLst>
              </a:tr>
            </a:tbl>
          </a:graphicData>
        </a:graphic>
      </p:graphicFrame>
    </p:spTree>
    <p:extLst>
      <p:ext uri="{BB962C8B-B14F-4D97-AF65-F5344CB8AC3E}">
        <p14:creationId xmlns:p14="http://schemas.microsoft.com/office/powerpoint/2010/main" val="224699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127042"/>
            <a:ext cx="9404723" cy="1400530"/>
          </a:xfrm>
        </p:spPr>
        <p:txBody>
          <a:bodyPr/>
          <a:lstStyle/>
          <a:p>
            <a:r>
              <a:rPr lang="nl-NL" dirty="0" smtClean="0"/>
              <a:t>Voorschrijfgedrag artsen (2)</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482501865"/>
              </p:ext>
            </p:extLst>
          </p:nvPr>
        </p:nvGraphicFramePr>
        <p:xfrm>
          <a:off x="488516" y="1045276"/>
          <a:ext cx="10620368" cy="5792522"/>
        </p:xfrm>
        <a:graphic>
          <a:graphicData uri="http://schemas.openxmlformats.org/drawingml/2006/table">
            <a:tbl>
              <a:tblPr firstRow="1" bandRow="1">
                <a:tableStyleId>{5C22544A-7EE6-4342-B048-85BDC9FD1C3A}</a:tableStyleId>
              </a:tblPr>
              <a:tblGrid>
                <a:gridCol w="1854518">
                  <a:extLst>
                    <a:ext uri="{9D8B030D-6E8A-4147-A177-3AD203B41FA5}">
                      <a16:colId xmlns:a16="http://schemas.microsoft.com/office/drawing/2014/main" val="8742088"/>
                    </a:ext>
                  </a:extLst>
                </a:gridCol>
                <a:gridCol w="1170056">
                  <a:extLst>
                    <a:ext uri="{9D8B030D-6E8A-4147-A177-3AD203B41FA5}">
                      <a16:colId xmlns:a16="http://schemas.microsoft.com/office/drawing/2014/main" val="106518300"/>
                    </a:ext>
                  </a:extLst>
                </a:gridCol>
                <a:gridCol w="1123769">
                  <a:extLst>
                    <a:ext uri="{9D8B030D-6E8A-4147-A177-3AD203B41FA5}">
                      <a16:colId xmlns:a16="http://schemas.microsoft.com/office/drawing/2014/main" val="1751004810"/>
                    </a:ext>
                  </a:extLst>
                </a:gridCol>
                <a:gridCol w="4573475">
                  <a:extLst>
                    <a:ext uri="{9D8B030D-6E8A-4147-A177-3AD203B41FA5}">
                      <a16:colId xmlns:a16="http://schemas.microsoft.com/office/drawing/2014/main" val="1395380121"/>
                    </a:ext>
                  </a:extLst>
                </a:gridCol>
                <a:gridCol w="1898550">
                  <a:extLst>
                    <a:ext uri="{9D8B030D-6E8A-4147-A177-3AD203B41FA5}">
                      <a16:colId xmlns:a16="http://schemas.microsoft.com/office/drawing/2014/main" val="2866062910"/>
                    </a:ext>
                  </a:extLst>
                </a:gridCol>
              </a:tblGrid>
              <a:tr h="351842">
                <a:tc>
                  <a:txBody>
                    <a:bodyPr/>
                    <a:lstStyle/>
                    <a:p>
                      <a:r>
                        <a:rPr lang="nl-NL" sz="1500" dirty="0" smtClean="0">
                          <a:latin typeface="+mj-lt"/>
                        </a:rPr>
                        <a:t>Medicijn</a:t>
                      </a:r>
                      <a:endParaRPr lang="nl-NL" sz="1500" dirty="0">
                        <a:latin typeface="+mj-lt"/>
                      </a:endParaRPr>
                    </a:p>
                  </a:txBody>
                  <a:tcPr/>
                </a:tc>
                <a:tc>
                  <a:txBody>
                    <a:bodyPr/>
                    <a:lstStyle/>
                    <a:p>
                      <a:pPr algn="l"/>
                      <a:r>
                        <a:rPr lang="nl-NL" sz="1500" dirty="0" smtClean="0">
                          <a:latin typeface="+mj-lt"/>
                        </a:rPr>
                        <a:t>Prijs</a:t>
                      </a:r>
                      <a:endParaRPr lang="nl-NL" sz="1500" dirty="0">
                        <a:latin typeface="+mj-lt"/>
                      </a:endParaRPr>
                    </a:p>
                  </a:txBody>
                  <a:tcPr/>
                </a:tc>
                <a:tc>
                  <a:txBody>
                    <a:bodyPr/>
                    <a:lstStyle/>
                    <a:p>
                      <a:r>
                        <a:rPr lang="nl-NL" sz="1500" dirty="0" smtClean="0">
                          <a:latin typeface="+mj-lt"/>
                        </a:rPr>
                        <a:t>eenheid</a:t>
                      </a:r>
                      <a:endParaRPr lang="nl-NL" sz="1500" dirty="0">
                        <a:latin typeface="+mj-lt"/>
                      </a:endParaRPr>
                    </a:p>
                  </a:txBody>
                  <a:tcPr/>
                </a:tc>
                <a:tc>
                  <a:txBody>
                    <a:bodyPr/>
                    <a:lstStyle/>
                    <a:p>
                      <a:r>
                        <a:rPr lang="nl-NL" sz="1500" dirty="0" smtClean="0">
                          <a:latin typeface="+mj-lt"/>
                        </a:rPr>
                        <a:t>Type</a:t>
                      </a:r>
                      <a:r>
                        <a:rPr lang="nl-NL" sz="1500" baseline="0" dirty="0" smtClean="0">
                          <a:latin typeface="+mj-lt"/>
                        </a:rPr>
                        <a:t> medicijn</a:t>
                      </a:r>
                      <a:endParaRPr lang="nl-NL" sz="1500" dirty="0">
                        <a:latin typeface="+mj-lt"/>
                      </a:endParaRPr>
                    </a:p>
                  </a:txBody>
                  <a:tcPr/>
                </a:tc>
                <a:tc>
                  <a:txBody>
                    <a:bodyPr/>
                    <a:lstStyle/>
                    <a:p>
                      <a:pPr algn="ctr"/>
                      <a:r>
                        <a:rPr lang="nl-NL" sz="1500" dirty="0" smtClean="0">
                          <a:latin typeface="+mj-lt"/>
                        </a:rPr>
                        <a:t>Aantal</a:t>
                      </a:r>
                      <a:r>
                        <a:rPr lang="nl-NL" sz="1500" baseline="0" dirty="0" smtClean="0">
                          <a:latin typeface="+mj-lt"/>
                        </a:rPr>
                        <a:t> </a:t>
                      </a:r>
                      <a:endParaRPr lang="nl-NL" sz="1500" dirty="0">
                        <a:latin typeface="+mj-lt"/>
                      </a:endParaRPr>
                    </a:p>
                  </a:txBody>
                  <a:tcPr/>
                </a:tc>
                <a:extLst>
                  <a:ext uri="{0D108BD9-81ED-4DB2-BD59-A6C34878D82A}">
                    <a16:rowId xmlns:a16="http://schemas.microsoft.com/office/drawing/2014/main" val="1380419553"/>
                  </a:ext>
                </a:extLst>
              </a:tr>
              <a:tr h="304347">
                <a:tc>
                  <a:txBody>
                    <a:bodyPr/>
                    <a:lstStyle/>
                    <a:p>
                      <a:r>
                        <a:rPr lang="nl-NL" sz="1500" b="1" dirty="0" smtClean="0">
                          <a:latin typeface="+mj-lt"/>
                        </a:rPr>
                        <a:t>Valproïnezuur</a:t>
                      </a:r>
                      <a:endParaRPr lang="nl-NL" sz="1500" b="1" dirty="0">
                        <a:latin typeface="+mj-lt"/>
                      </a:endParaRPr>
                    </a:p>
                  </a:txBody>
                  <a:tcPr/>
                </a:tc>
                <a:tc>
                  <a:txBody>
                    <a:bodyPr/>
                    <a:lstStyle/>
                    <a:p>
                      <a:pPr algn="l" fontAlgn="b"/>
                      <a:endParaRPr lang="nl-NL" sz="1500" b="0" i="0" u="none" strike="noStrike" dirty="0">
                        <a:solidFill>
                          <a:srgbClr val="000000"/>
                        </a:solidFill>
                        <a:effectLst/>
                        <a:latin typeface="+mj-lt"/>
                      </a:endParaRPr>
                    </a:p>
                  </a:txBody>
                  <a:tcPr marL="7881" marR="7881" marT="7881" marB="0" anchor="b"/>
                </a:tc>
                <a:tc>
                  <a:txBody>
                    <a:bodyPr/>
                    <a:lstStyle/>
                    <a:p>
                      <a:pPr algn="l" fontAlgn="b"/>
                      <a:endParaRPr lang="nl-NL" sz="1500" b="0" i="0" u="none" strike="noStrike">
                        <a:solidFill>
                          <a:srgbClr val="000000"/>
                        </a:solidFill>
                        <a:effectLst/>
                        <a:latin typeface="+mj-lt"/>
                      </a:endParaRPr>
                    </a:p>
                  </a:txBody>
                  <a:tcPr marL="7881" marR="7881" marT="7881" marB="0" anchor="b"/>
                </a:tc>
                <a:tc>
                  <a:txBody>
                    <a:bodyPr/>
                    <a:lstStyle/>
                    <a:p>
                      <a:pPr algn="r" fontAlgn="b"/>
                      <a:endParaRPr lang="nl-NL" sz="1500" b="0" i="0" u="none" strike="noStrike" dirty="0">
                        <a:solidFill>
                          <a:srgbClr val="000000"/>
                        </a:solidFill>
                        <a:effectLst/>
                        <a:latin typeface="+mj-lt"/>
                      </a:endParaRPr>
                    </a:p>
                  </a:txBody>
                  <a:tcPr marL="7881" marR="7881" marT="7881" marB="0" anchor="b"/>
                </a:tc>
                <a:tc>
                  <a:txBody>
                    <a:bodyPr/>
                    <a:lstStyle/>
                    <a:p>
                      <a:pPr algn="ctr" fontAlgn="b"/>
                      <a:r>
                        <a:rPr lang="nl-NL" sz="1500" b="1" u="none" strike="noStrike" dirty="0">
                          <a:effectLst/>
                          <a:latin typeface="+mj-lt"/>
                        </a:rPr>
                        <a:t>45</a:t>
                      </a:r>
                      <a:endParaRPr lang="nl-NL" sz="1500" b="1" i="0" u="none" strike="noStrike" dirty="0">
                        <a:solidFill>
                          <a:srgbClr val="000000"/>
                        </a:solidFill>
                        <a:effectLst/>
                        <a:latin typeface="+mj-lt"/>
                      </a:endParaRPr>
                    </a:p>
                  </a:txBody>
                  <a:tcPr marL="7881" marR="7881" marT="7881" marB="0" anchor="b"/>
                </a:tc>
                <a:extLst>
                  <a:ext uri="{0D108BD9-81ED-4DB2-BD59-A6C34878D82A}">
                    <a16:rowId xmlns:a16="http://schemas.microsoft.com/office/drawing/2014/main" val="3923202745"/>
                  </a:ext>
                </a:extLst>
              </a:tr>
              <a:tr h="304347">
                <a:tc>
                  <a:txBody>
                    <a:bodyPr/>
                    <a:lstStyle/>
                    <a:p>
                      <a:endParaRPr lang="nl-NL" sz="1500">
                        <a:latin typeface="+mj-lt"/>
                      </a:endParaRPr>
                    </a:p>
                  </a:txBody>
                  <a:tcPr/>
                </a:tc>
                <a:tc>
                  <a:txBody>
                    <a:bodyPr/>
                    <a:lstStyle/>
                    <a:p>
                      <a:pPr algn="l" fontAlgn="b"/>
                      <a:r>
                        <a:rPr lang="nl-NL" sz="1500" u="none" strike="noStrike">
                          <a:effectLst/>
                          <a:latin typeface="+mj-lt"/>
                        </a:rPr>
                        <a:t>8,00</a:t>
                      </a:r>
                      <a:endParaRPr lang="nl-NL" sz="1500" b="0" i="0" u="none" strike="noStrike">
                        <a:solidFill>
                          <a:srgbClr val="000000"/>
                        </a:solidFill>
                        <a:effectLst/>
                        <a:latin typeface="+mj-lt"/>
                      </a:endParaRPr>
                    </a:p>
                  </a:txBody>
                  <a:tcPr marL="7881" marR="7881" marT="7881" marB="0" anchor="b"/>
                </a:tc>
                <a:tc>
                  <a:txBody>
                    <a:bodyPr/>
                    <a:lstStyle/>
                    <a:p>
                      <a:pPr algn="l" fontAlgn="b"/>
                      <a:r>
                        <a:rPr lang="nl-NL" sz="1500" u="none" strike="noStrike" dirty="0">
                          <a:effectLst/>
                          <a:latin typeface="+mj-lt"/>
                        </a:rPr>
                        <a:t>40 ml</a:t>
                      </a:r>
                      <a:endParaRPr lang="nl-NL" sz="1500" b="0" i="0" u="none" strike="noStrike" dirty="0">
                        <a:solidFill>
                          <a:srgbClr val="000000"/>
                        </a:solidFill>
                        <a:effectLst/>
                        <a:latin typeface="+mj-lt"/>
                      </a:endParaRPr>
                    </a:p>
                  </a:txBody>
                  <a:tcPr marL="7881" marR="7881" marT="7881" marB="0" anchor="b"/>
                </a:tc>
                <a:tc>
                  <a:txBody>
                    <a:bodyPr/>
                    <a:lstStyle/>
                    <a:p>
                      <a:pPr algn="l" fontAlgn="b"/>
                      <a:r>
                        <a:rPr lang="nl-NL" sz="1500" u="none" strike="noStrike" dirty="0" err="1">
                          <a:effectLst/>
                          <a:latin typeface="+mj-lt"/>
                        </a:rPr>
                        <a:t>Depakine</a:t>
                      </a:r>
                      <a:r>
                        <a:rPr lang="nl-NL" sz="1500" u="none" strike="noStrike" dirty="0">
                          <a:effectLst/>
                          <a:latin typeface="+mj-lt"/>
                        </a:rPr>
                        <a:t> 40mg/ml </a:t>
                      </a:r>
                      <a:r>
                        <a:rPr lang="nl-NL" sz="1500" u="none" strike="noStrike" dirty="0" err="1">
                          <a:effectLst/>
                          <a:latin typeface="+mj-lt"/>
                        </a:rPr>
                        <a:t>skvr</a:t>
                      </a:r>
                      <a:r>
                        <a:rPr lang="nl-NL" sz="1500" u="none" strike="noStrike" dirty="0">
                          <a:effectLst/>
                          <a:latin typeface="+mj-lt"/>
                        </a:rPr>
                        <a:t> </a:t>
                      </a:r>
                      <a:r>
                        <a:rPr lang="nl-NL" sz="1500" u="none" strike="noStrike" dirty="0" err="1">
                          <a:effectLst/>
                          <a:latin typeface="+mj-lt"/>
                        </a:rPr>
                        <a:t>str</a:t>
                      </a:r>
                      <a:endParaRPr lang="nl-NL" sz="1500" b="0" i="0" u="none" strike="noStrike" dirty="0">
                        <a:solidFill>
                          <a:srgbClr val="000000"/>
                        </a:solidFill>
                        <a:effectLst/>
                        <a:latin typeface="+mj-lt"/>
                      </a:endParaRPr>
                    </a:p>
                  </a:txBody>
                  <a:tcPr marL="7881" marR="7881" marT="7881" marB="0" anchor="b"/>
                </a:tc>
                <a:tc>
                  <a:txBody>
                    <a:bodyPr/>
                    <a:lstStyle/>
                    <a:p>
                      <a:pPr algn="ctr" fontAlgn="b"/>
                      <a:endParaRPr lang="nl-NL" sz="1500" b="0" i="0" u="none" strike="noStrike">
                        <a:solidFill>
                          <a:srgbClr val="000000"/>
                        </a:solidFill>
                        <a:effectLst/>
                        <a:latin typeface="+mj-lt"/>
                      </a:endParaRPr>
                    </a:p>
                  </a:txBody>
                  <a:tcPr marL="7881" marR="7881" marT="7881" marB="0" anchor="b"/>
                </a:tc>
                <a:extLst>
                  <a:ext uri="{0D108BD9-81ED-4DB2-BD59-A6C34878D82A}">
                    <a16:rowId xmlns:a16="http://schemas.microsoft.com/office/drawing/2014/main" val="3891010784"/>
                  </a:ext>
                </a:extLst>
              </a:tr>
              <a:tr h="304347">
                <a:tc>
                  <a:txBody>
                    <a:bodyPr/>
                    <a:lstStyle/>
                    <a:p>
                      <a:endParaRPr lang="nl-NL" sz="1500">
                        <a:latin typeface="+mj-lt"/>
                      </a:endParaRPr>
                    </a:p>
                  </a:txBody>
                  <a:tcPr/>
                </a:tc>
                <a:tc>
                  <a:txBody>
                    <a:bodyPr/>
                    <a:lstStyle/>
                    <a:p>
                      <a:pPr algn="l" fontAlgn="b"/>
                      <a:r>
                        <a:rPr lang="nl-NL" sz="1500" u="none" strike="noStrike">
                          <a:effectLst/>
                          <a:latin typeface="+mj-lt"/>
                        </a:rPr>
                        <a:t>0,11</a:t>
                      </a:r>
                      <a:endParaRPr lang="nl-NL" sz="1500" b="0" i="0" u="none" strike="noStrike">
                        <a:solidFill>
                          <a:srgbClr val="000000"/>
                        </a:solidFill>
                        <a:effectLst/>
                        <a:latin typeface="+mj-lt"/>
                      </a:endParaRPr>
                    </a:p>
                  </a:txBody>
                  <a:tcPr marL="7881" marR="7881" marT="7881" marB="0" anchor="b"/>
                </a:tc>
                <a:tc>
                  <a:txBody>
                    <a:bodyPr/>
                    <a:lstStyle/>
                    <a:p>
                      <a:pPr algn="l" fontAlgn="b"/>
                      <a:r>
                        <a:rPr lang="nl-NL" sz="1500" u="none" strike="noStrike">
                          <a:effectLst/>
                          <a:latin typeface="+mj-lt"/>
                        </a:rPr>
                        <a:t>sachet</a:t>
                      </a:r>
                      <a:endParaRPr lang="nl-NL" sz="1500" b="0" i="0" u="none" strike="noStrike">
                        <a:solidFill>
                          <a:srgbClr val="000000"/>
                        </a:solidFill>
                        <a:effectLst/>
                        <a:latin typeface="+mj-lt"/>
                      </a:endParaRPr>
                    </a:p>
                  </a:txBody>
                  <a:tcPr marL="7881" marR="7881" marT="7881" marB="0" anchor="b"/>
                </a:tc>
                <a:tc>
                  <a:txBody>
                    <a:bodyPr/>
                    <a:lstStyle/>
                    <a:p>
                      <a:pPr algn="l" fontAlgn="b"/>
                      <a:r>
                        <a:rPr lang="nl-NL" sz="1500" u="none" strike="noStrike" dirty="0" err="1">
                          <a:effectLst/>
                          <a:latin typeface="+mj-lt"/>
                        </a:rPr>
                        <a:t>Depakine</a:t>
                      </a:r>
                      <a:r>
                        <a:rPr lang="nl-NL" sz="1500" u="none" strike="noStrike" dirty="0">
                          <a:effectLst/>
                          <a:latin typeface="+mj-lt"/>
                        </a:rPr>
                        <a:t> </a:t>
                      </a:r>
                      <a:r>
                        <a:rPr lang="nl-NL" sz="1500" u="none" strike="noStrike" dirty="0" err="1">
                          <a:effectLst/>
                          <a:latin typeface="+mj-lt"/>
                        </a:rPr>
                        <a:t>chr</a:t>
                      </a:r>
                      <a:r>
                        <a:rPr lang="nl-NL" sz="1500" u="none" strike="noStrike" dirty="0">
                          <a:effectLst/>
                          <a:latin typeface="+mj-lt"/>
                        </a:rPr>
                        <a:t> 250mg </a:t>
                      </a:r>
                      <a:r>
                        <a:rPr lang="nl-NL" sz="1500" u="none" strike="noStrike" dirty="0" err="1">
                          <a:effectLst/>
                          <a:latin typeface="+mj-lt"/>
                        </a:rPr>
                        <a:t>gran</a:t>
                      </a:r>
                      <a:r>
                        <a:rPr lang="nl-NL" sz="1500" u="none" strike="noStrike" dirty="0">
                          <a:effectLst/>
                          <a:latin typeface="+mj-lt"/>
                        </a:rPr>
                        <a:t> </a:t>
                      </a:r>
                      <a:r>
                        <a:rPr lang="nl-NL" sz="1500" u="none" strike="noStrike" dirty="0" err="1">
                          <a:effectLst/>
                          <a:latin typeface="+mj-lt"/>
                        </a:rPr>
                        <a:t>mga</a:t>
                      </a:r>
                      <a:endParaRPr lang="nl-NL" sz="1500" b="0" i="0" u="none" strike="noStrike" dirty="0">
                        <a:solidFill>
                          <a:srgbClr val="000000"/>
                        </a:solidFill>
                        <a:effectLst/>
                        <a:latin typeface="+mj-lt"/>
                      </a:endParaRPr>
                    </a:p>
                  </a:txBody>
                  <a:tcPr marL="7881" marR="7881" marT="7881" marB="0" anchor="b"/>
                </a:tc>
                <a:tc>
                  <a:txBody>
                    <a:bodyPr/>
                    <a:lstStyle/>
                    <a:p>
                      <a:pPr algn="ctr" fontAlgn="b"/>
                      <a:endParaRPr lang="nl-NL" sz="1500" b="0" i="0" u="none" strike="noStrike">
                        <a:solidFill>
                          <a:srgbClr val="000000"/>
                        </a:solidFill>
                        <a:effectLst/>
                        <a:latin typeface="+mj-lt"/>
                      </a:endParaRPr>
                    </a:p>
                  </a:txBody>
                  <a:tcPr marL="7881" marR="7881" marT="7881" marB="0" anchor="b"/>
                </a:tc>
                <a:extLst>
                  <a:ext uri="{0D108BD9-81ED-4DB2-BD59-A6C34878D82A}">
                    <a16:rowId xmlns:a16="http://schemas.microsoft.com/office/drawing/2014/main" val="4157103202"/>
                  </a:ext>
                </a:extLst>
              </a:tr>
              <a:tr h="304347">
                <a:tc>
                  <a:txBody>
                    <a:bodyPr/>
                    <a:lstStyle/>
                    <a:p>
                      <a:endParaRPr lang="nl-NL" sz="1500">
                        <a:latin typeface="+mj-lt"/>
                      </a:endParaRPr>
                    </a:p>
                  </a:txBody>
                  <a:tcPr/>
                </a:tc>
                <a:tc>
                  <a:txBody>
                    <a:bodyPr/>
                    <a:lstStyle/>
                    <a:p>
                      <a:pPr algn="l" fontAlgn="b"/>
                      <a:r>
                        <a:rPr lang="nl-NL" sz="1500" u="none" strike="noStrike">
                          <a:effectLst/>
                          <a:latin typeface="+mj-lt"/>
                        </a:rPr>
                        <a:t>0,87</a:t>
                      </a:r>
                      <a:endParaRPr lang="nl-NL" sz="1500" b="0" i="0" u="none" strike="noStrike">
                        <a:solidFill>
                          <a:srgbClr val="000000"/>
                        </a:solidFill>
                        <a:effectLst/>
                        <a:latin typeface="+mj-lt"/>
                      </a:endParaRPr>
                    </a:p>
                  </a:txBody>
                  <a:tcPr marL="7881" marR="7881" marT="7881" marB="0" anchor="b"/>
                </a:tc>
                <a:tc>
                  <a:txBody>
                    <a:bodyPr/>
                    <a:lstStyle/>
                    <a:p>
                      <a:pPr algn="l" fontAlgn="b"/>
                      <a:r>
                        <a:rPr lang="nl-NL" sz="1500" u="none" strike="noStrike" dirty="0">
                          <a:effectLst/>
                          <a:latin typeface="+mj-lt"/>
                        </a:rPr>
                        <a:t>sachet</a:t>
                      </a:r>
                      <a:endParaRPr lang="nl-NL" sz="1500" b="0" i="0" u="none" strike="noStrike" dirty="0">
                        <a:solidFill>
                          <a:srgbClr val="000000"/>
                        </a:solidFill>
                        <a:effectLst/>
                        <a:latin typeface="+mj-lt"/>
                      </a:endParaRPr>
                    </a:p>
                  </a:txBody>
                  <a:tcPr marL="7881" marR="7881" marT="7881" marB="0" anchor="b"/>
                </a:tc>
                <a:tc>
                  <a:txBody>
                    <a:bodyPr/>
                    <a:lstStyle/>
                    <a:p>
                      <a:pPr algn="l" fontAlgn="b"/>
                      <a:r>
                        <a:rPr lang="nl-NL" sz="1500" u="none" strike="noStrike" dirty="0" err="1">
                          <a:effectLst/>
                          <a:latin typeface="+mj-lt"/>
                        </a:rPr>
                        <a:t>Depakine</a:t>
                      </a:r>
                      <a:r>
                        <a:rPr lang="nl-NL" sz="1500" u="none" strike="noStrike" dirty="0">
                          <a:effectLst/>
                          <a:latin typeface="+mj-lt"/>
                        </a:rPr>
                        <a:t> </a:t>
                      </a:r>
                      <a:r>
                        <a:rPr lang="nl-NL" sz="1500" u="none" strike="noStrike" dirty="0" err="1">
                          <a:effectLst/>
                          <a:latin typeface="+mj-lt"/>
                        </a:rPr>
                        <a:t>chr</a:t>
                      </a:r>
                      <a:r>
                        <a:rPr lang="nl-NL" sz="1500" u="none" strike="noStrike" dirty="0">
                          <a:effectLst/>
                          <a:latin typeface="+mj-lt"/>
                        </a:rPr>
                        <a:t> 500mg </a:t>
                      </a:r>
                      <a:r>
                        <a:rPr lang="nl-NL" sz="1500" u="none" strike="noStrike" dirty="0" err="1">
                          <a:effectLst/>
                          <a:latin typeface="+mj-lt"/>
                        </a:rPr>
                        <a:t>gran</a:t>
                      </a:r>
                      <a:r>
                        <a:rPr lang="nl-NL" sz="1500" u="none" strike="noStrike" dirty="0">
                          <a:effectLst/>
                          <a:latin typeface="+mj-lt"/>
                        </a:rPr>
                        <a:t> </a:t>
                      </a:r>
                      <a:r>
                        <a:rPr lang="nl-NL" sz="1500" u="none" strike="noStrike" dirty="0" err="1">
                          <a:effectLst/>
                          <a:latin typeface="+mj-lt"/>
                        </a:rPr>
                        <a:t>mga</a:t>
                      </a:r>
                      <a:endParaRPr lang="nl-NL" sz="1500" b="0" i="0" u="none" strike="noStrike" dirty="0">
                        <a:solidFill>
                          <a:srgbClr val="000000"/>
                        </a:solidFill>
                        <a:effectLst/>
                        <a:latin typeface="+mj-lt"/>
                      </a:endParaRPr>
                    </a:p>
                  </a:txBody>
                  <a:tcPr marL="7881" marR="7881" marT="7881" marB="0" anchor="b"/>
                </a:tc>
                <a:tc>
                  <a:txBody>
                    <a:bodyPr/>
                    <a:lstStyle/>
                    <a:p>
                      <a:pPr algn="ctr" fontAlgn="b"/>
                      <a:endParaRPr lang="nl-NL" sz="1500" b="0" i="0" u="none" strike="noStrike">
                        <a:solidFill>
                          <a:srgbClr val="000000"/>
                        </a:solidFill>
                        <a:effectLst/>
                        <a:latin typeface="+mj-lt"/>
                      </a:endParaRPr>
                    </a:p>
                  </a:txBody>
                  <a:tcPr marL="7881" marR="7881" marT="7881" marB="0" anchor="b"/>
                </a:tc>
                <a:extLst>
                  <a:ext uri="{0D108BD9-81ED-4DB2-BD59-A6C34878D82A}">
                    <a16:rowId xmlns:a16="http://schemas.microsoft.com/office/drawing/2014/main" val="314728225"/>
                  </a:ext>
                </a:extLst>
              </a:tr>
              <a:tr h="304347">
                <a:tc>
                  <a:txBody>
                    <a:bodyPr/>
                    <a:lstStyle/>
                    <a:p>
                      <a:endParaRPr lang="nl-NL" sz="1500">
                        <a:latin typeface="+mj-lt"/>
                      </a:endParaRPr>
                    </a:p>
                  </a:txBody>
                  <a:tcPr/>
                </a:tc>
                <a:tc>
                  <a:txBody>
                    <a:bodyPr/>
                    <a:lstStyle/>
                    <a:p>
                      <a:pPr algn="l" fontAlgn="b"/>
                      <a:r>
                        <a:rPr lang="nl-NL" sz="1500" u="none" strike="noStrike">
                          <a:effectLst/>
                          <a:latin typeface="+mj-lt"/>
                        </a:rPr>
                        <a:t>0,14</a:t>
                      </a:r>
                      <a:endParaRPr lang="nl-NL" sz="1500" b="0" i="0" u="none" strike="noStrike">
                        <a:solidFill>
                          <a:srgbClr val="000000"/>
                        </a:solidFill>
                        <a:effectLst/>
                        <a:latin typeface="+mj-lt"/>
                      </a:endParaRPr>
                    </a:p>
                  </a:txBody>
                  <a:tcPr marL="7881" marR="7881" marT="7881" marB="0" anchor="b"/>
                </a:tc>
                <a:tc>
                  <a:txBody>
                    <a:bodyPr/>
                    <a:lstStyle/>
                    <a:p>
                      <a:pPr algn="l" fontAlgn="b"/>
                      <a:r>
                        <a:rPr lang="nl-NL" sz="1500" u="none" strike="noStrike">
                          <a:effectLst/>
                          <a:latin typeface="+mj-lt"/>
                        </a:rPr>
                        <a:t>tablet</a:t>
                      </a:r>
                      <a:endParaRPr lang="nl-NL" sz="1500" b="0" i="0" u="none" strike="noStrike">
                        <a:solidFill>
                          <a:srgbClr val="000000"/>
                        </a:solidFill>
                        <a:effectLst/>
                        <a:latin typeface="+mj-lt"/>
                      </a:endParaRPr>
                    </a:p>
                  </a:txBody>
                  <a:tcPr marL="7881" marR="7881" marT="7881" marB="0" anchor="b"/>
                </a:tc>
                <a:tc>
                  <a:txBody>
                    <a:bodyPr/>
                    <a:lstStyle/>
                    <a:p>
                      <a:pPr algn="l" fontAlgn="b"/>
                      <a:r>
                        <a:rPr lang="nl-NL" sz="1500" u="none" strike="noStrike" dirty="0" err="1">
                          <a:effectLst/>
                          <a:latin typeface="+mj-lt"/>
                        </a:rPr>
                        <a:t>Depakine</a:t>
                      </a:r>
                      <a:r>
                        <a:rPr lang="nl-NL" sz="1500" u="none" strike="noStrike" dirty="0">
                          <a:effectLst/>
                          <a:latin typeface="+mj-lt"/>
                        </a:rPr>
                        <a:t> chrono 300tabl </a:t>
                      </a:r>
                      <a:r>
                        <a:rPr lang="nl-NL" sz="1500" u="none" strike="noStrike" dirty="0" err="1">
                          <a:effectLst/>
                          <a:latin typeface="+mj-lt"/>
                        </a:rPr>
                        <a:t>mga</a:t>
                      </a:r>
                      <a:endParaRPr lang="nl-NL" sz="1500" b="0" i="0" u="none" strike="noStrike" dirty="0">
                        <a:solidFill>
                          <a:srgbClr val="000000"/>
                        </a:solidFill>
                        <a:effectLst/>
                        <a:latin typeface="+mj-lt"/>
                      </a:endParaRPr>
                    </a:p>
                  </a:txBody>
                  <a:tcPr marL="7881" marR="7881" marT="7881" marB="0" anchor="b"/>
                </a:tc>
                <a:tc>
                  <a:txBody>
                    <a:bodyPr/>
                    <a:lstStyle/>
                    <a:p>
                      <a:pPr algn="ctr" fontAlgn="b"/>
                      <a:endParaRPr lang="nl-NL" sz="1500" b="0" i="0" u="none" strike="noStrike">
                        <a:solidFill>
                          <a:srgbClr val="000000"/>
                        </a:solidFill>
                        <a:effectLst/>
                        <a:latin typeface="+mj-lt"/>
                      </a:endParaRPr>
                    </a:p>
                  </a:txBody>
                  <a:tcPr marL="7881" marR="7881" marT="7881" marB="0" anchor="b"/>
                </a:tc>
                <a:extLst>
                  <a:ext uri="{0D108BD9-81ED-4DB2-BD59-A6C34878D82A}">
                    <a16:rowId xmlns:a16="http://schemas.microsoft.com/office/drawing/2014/main" val="880866859"/>
                  </a:ext>
                </a:extLst>
              </a:tr>
              <a:tr h="304347">
                <a:tc>
                  <a:txBody>
                    <a:bodyPr/>
                    <a:lstStyle/>
                    <a:p>
                      <a:endParaRPr lang="nl-NL" sz="1500">
                        <a:latin typeface="+mj-lt"/>
                      </a:endParaRPr>
                    </a:p>
                  </a:txBody>
                  <a:tcPr/>
                </a:tc>
                <a:tc>
                  <a:txBody>
                    <a:bodyPr/>
                    <a:lstStyle/>
                    <a:p>
                      <a:pPr algn="l" fontAlgn="b"/>
                      <a:r>
                        <a:rPr lang="nl-NL" sz="1500" u="none" strike="noStrike">
                          <a:effectLst/>
                          <a:latin typeface="+mj-lt"/>
                        </a:rPr>
                        <a:t>0,19</a:t>
                      </a:r>
                      <a:endParaRPr lang="nl-NL" sz="1500" b="0" i="0" u="none" strike="noStrike">
                        <a:solidFill>
                          <a:srgbClr val="000000"/>
                        </a:solidFill>
                        <a:effectLst/>
                        <a:latin typeface="+mj-lt"/>
                      </a:endParaRPr>
                    </a:p>
                  </a:txBody>
                  <a:tcPr marL="7881" marR="7881" marT="7881" marB="0" anchor="b"/>
                </a:tc>
                <a:tc>
                  <a:txBody>
                    <a:bodyPr/>
                    <a:lstStyle/>
                    <a:p>
                      <a:pPr algn="l" fontAlgn="b"/>
                      <a:r>
                        <a:rPr lang="nl-NL" sz="1500" u="none" strike="noStrike" dirty="0">
                          <a:effectLst/>
                          <a:latin typeface="+mj-lt"/>
                        </a:rPr>
                        <a:t>tablet</a:t>
                      </a:r>
                      <a:endParaRPr lang="nl-NL" sz="1500" b="0" i="0" u="none" strike="noStrike" dirty="0">
                        <a:solidFill>
                          <a:srgbClr val="000000"/>
                        </a:solidFill>
                        <a:effectLst/>
                        <a:latin typeface="+mj-lt"/>
                      </a:endParaRPr>
                    </a:p>
                  </a:txBody>
                  <a:tcPr marL="7881" marR="7881" marT="7881" marB="0" anchor="b"/>
                </a:tc>
                <a:tc>
                  <a:txBody>
                    <a:bodyPr/>
                    <a:lstStyle/>
                    <a:p>
                      <a:pPr algn="l" fontAlgn="b"/>
                      <a:r>
                        <a:rPr lang="nl-NL" sz="1500" u="none" strike="noStrike">
                          <a:effectLst/>
                          <a:latin typeface="+mj-lt"/>
                        </a:rPr>
                        <a:t>Depakine chrono 500tabl mga</a:t>
                      </a:r>
                      <a:endParaRPr lang="nl-NL" sz="1500" b="0" i="0" u="none" strike="noStrike">
                        <a:solidFill>
                          <a:srgbClr val="000000"/>
                        </a:solidFill>
                        <a:effectLst/>
                        <a:latin typeface="+mj-lt"/>
                      </a:endParaRPr>
                    </a:p>
                  </a:txBody>
                  <a:tcPr marL="7881" marR="7881" marT="7881" marB="0" anchor="b"/>
                </a:tc>
                <a:tc>
                  <a:txBody>
                    <a:bodyPr/>
                    <a:lstStyle/>
                    <a:p>
                      <a:pPr algn="ctr" fontAlgn="b"/>
                      <a:endParaRPr lang="nl-NL" sz="1500" b="0" i="0" u="none" strike="noStrike" dirty="0">
                        <a:solidFill>
                          <a:srgbClr val="000000"/>
                        </a:solidFill>
                        <a:effectLst/>
                        <a:latin typeface="+mj-lt"/>
                      </a:endParaRPr>
                    </a:p>
                  </a:txBody>
                  <a:tcPr marL="7881" marR="7881" marT="7881" marB="0" anchor="b"/>
                </a:tc>
                <a:extLst>
                  <a:ext uri="{0D108BD9-81ED-4DB2-BD59-A6C34878D82A}">
                    <a16:rowId xmlns:a16="http://schemas.microsoft.com/office/drawing/2014/main" val="2887616313"/>
                  </a:ext>
                </a:extLst>
              </a:tr>
              <a:tr h="304347">
                <a:tc>
                  <a:txBody>
                    <a:bodyPr/>
                    <a:lstStyle/>
                    <a:p>
                      <a:endParaRPr lang="nl-NL" sz="1500">
                        <a:latin typeface="+mj-lt"/>
                      </a:endParaRPr>
                    </a:p>
                  </a:txBody>
                  <a:tcPr/>
                </a:tc>
                <a:tc gridSpan="2">
                  <a:txBody>
                    <a:bodyPr/>
                    <a:lstStyle/>
                    <a:p>
                      <a:pPr algn="l" fontAlgn="b"/>
                      <a:r>
                        <a:rPr lang="nl-NL" sz="1500" u="none" strike="noStrike" dirty="0" smtClean="0">
                          <a:effectLst/>
                          <a:latin typeface="+mj-lt"/>
                        </a:rPr>
                        <a:t>Duur (eigen</a:t>
                      </a:r>
                      <a:r>
                        <a:rPr lang="nl-NL" sz="1500" u="none" strike="noStrike" baseline="0" dirty="0" smtClean="0">
                          <a:effectLst/>
                          <a:latin typeface="+mj-lt"/>
                        </a:rPr>
                        <a:t> bereiding)</a:t>
                      </a:r>
                      <a:endParaRPr lang="nl-NL" sz="1500" b="0" i="0" u="none" strike="noStrike" dirty="0">
                        <a:solidFill>
                          <a:srgbClr val="000000"/>
                        </a:solidFill>
                        <a:effectLst/>
                        <a:latin typeface="+mj-lt"/>
                      </a:endParaRPr>
                    </a:p>
                  </a:txBody>
                  <a:tcPr marL="7881" marR="7881" marT="7881" marB="0" anchor="b"/>
                </a:tc>
                <a:tc hMerge="1">
                  <a:txBody>
                    <a:bodyPr/>
                    <a:lstStyle/>
                    <a:p>
                      <a:endParaRPr lang="nl-NL"/>
                    </a:p>
                  </a:txBody>
                  <a:tcPr/>
                </a:tc>
                <a:tc gridSpan="2">
                  <a:txBody>
                    <a:bodyPr/>
                    <a:lstStyle/>
                    <a:p>
                      <a:pPr algn="l" fontAlgn="b"/>
                      <a:r>
                        <a:rPr lang="en-US" sz="1500" u="none" strike="noStrike" dirty="0" err="1">
                          <a:effectLst/>
                          <a:latin typeface="+mj-lt"/>
                        </a:rPr>
                        <a:t>Depakine</a:t>
                      </a:r>
                      <a:r>
                        <a:rPr lang="en-US" sz="1500" u="none" strike="noStrike" dirty="0">
                          <a:effectLst/>
                          <a:latin typeface="+mj-lt"/>
                        </a:rPr>
                        <a:t> </a:t>
                      </a:r>
                      <a:r>
                        <a:rPr lang="en-US" sz="1500" u="none" strike="noStrike" dirty="0" err="1">
                          <a:effectLst/>
                          <a:latin typeface="+mj-lt"/>
                        </a:rPr>
                        <a:t>chrono</a:t>
                      </a:r>
                      <a:r>
                        <a:rPr lang="en-US" sz="1500" u="none" strike="noStrike" dirty="0">
                          <a:effectLst/>
                          <a:latin typeface="+mj-lt"/>
                        </a:rPr>
                        <a:t> </a:t>
                      </a:r>
                      <a:r>
                        <a:rPr lang="en-US" sz="1500" u="none" strike="noStrike" dirty="0" smtClean="0">
                          <a:effectLst/>
                          <a:latin typeface="+mj-lt"/>
                        </a:rPr>
                        <a:t>ret </a:t>
                      </a:r>
                      <a:r>
                        <a:rPr lang="en-US" sz="1500" u="none" strike="noStrike" dirty="0">
                          <a:effectLst/>
                          <a:latin typeface="+mj-lt"/>
                        </a:rPr>
                        <a:t>250 mg (0,5 </a:t>
                      </a:r>
                      <a:r>
                        <a:rPr lang="en-US" sz="1500" u="none" strike="noStrike" dirty="0" err="1">
                          <a:effectLst/>
                          <a:latin typeface="+mj-lt"/>
                        </a:rPr>
                        <a:t>tabl</a:t>
                      </a:r>
                      <a:r>
                        <a:rPr lang="en-US" sz="1500" u="none" strike="noStrike" dirty="0">
                          <a:effectLst/>
                          <a:latin typeface="+mj-lt"/>
                        </a:rPr>
                        <a:t> 500 mg)</a:t>
                      </a:r>
                      <a:endParaRPr lang="en-US" sz="1500" b="0" i="0" u="none" strike="noStrike" dirty="0">
                        <a:solidFill>
                          <a:srgbClr val="000000"/>
                        </a:solidFill>
                        <a:effectLst/>
                        <a:latin typeface="+mj-lt"/>
                      </a:endParaRPr>
                    </a:p>
                  </a:txBody>
                  <a:tcPr marL="7881" marR="7881" marT="7881" marB="0" anchor="b"/>
                </a:tc>
                <a:tc hMerge="1">
                  <a:txBody>
                    <a:bodyPr/>
                    <a:lstStyle/>
                    <a:p>
                      <a:endParaRPr lang="nl-NL"/>
                    </a:p>
                  </a:txBody>
                  <a:tcPr/>
                </a:tc>
                <a:extLst>
                  <a:ext uri="{0D108BD9-81ED-4DB2-BD59-A6C34878D82A}">
                    <a16:rowId xmlns:a16="http://schemas.microsoft.com/office/drawing/2014/main" val="1247148575"/>
                  </a:ext>
                </a:extLst>
              </a:tr>
              <a:tr h="304347">
                <a:tc>
                  <a:txBody>
                    <a:bodyPr/>
                    <a:lstStyle/>
                    <a:p>
                      <a:endParaRPr lang="nl-NL" sz="1500">
                        <a:latin typeface="+mj-lt"/>
                      </a:endParaRPr>
                    </a:p>
                  </a:txBody>
                  <a:tcPr/>
                </a:tc>
                <a:tc>
                  <a:txBody>
                    <a:bodyPr/>
                    <a:lstStyle/>
                    <a:p>
                      <a:pPr algn="l" fontAlgn="b"/>
                      <a:r>
                        <a:rPr lang="nl-NL" sz="1500" u="none" strike="noStrike">
                          <a:effectLst/>
                          <a:latin typeface="+mj-lt"/>
                        </a:rPr>
                        <a:t>0,30</a:t>
                      </a:r>
                      <a:endParaRPr lang="nl-NL" sz="1500" b="0" i="0" u="none" strike="noStrike">
                        <a:solidFill>
                          <a:srgbClr val="000000"/>
                        </a:solidFill>
                        <a:effectLst/>
                        <a:latin typeface="+mj-lt"/>
                      </a:endParaRPr>
                    </a:p>
                  </a:txBody>
                  <a:tcPr marL="7881" marR="7881" marT="7881" marB="0" anchor="b"/>
                </a:tc>
                <a:tc>
                  <a:txBody>
                    <a:bodyPr/>
                    <a:lstStyle/>
                    <a:p>
                      <a:pPr algn="l" fontAlgn="b"/>
                      <a:r>
                        <a:rPr lang="nl-NL" sz="1500" u="none" strike="noStrike" dirty="0">
                          <a:effectLst/>
                          <a:latin typeface="+mj-lt"/>
                        </a:rPr>
                        <a:t>tablet</a:t>
                      </a:r>
                      <a:endParaRPr lang="nl-NL" sz="1500" b="0" i="0" u="none" strike="noStrike" dirty="0">
                        <a:solidFill>
                          <a:srgbClr val="000000"/>
                        </a:solidFill>
                        <a:effectLst/>
                        <a:latin typeface="+mj-lt"/>
                      </a:endParaRPr>
                    </a:p>
                  </a:txBody>
                  <a:tcPr marL="7881" marR="7881" marT="7881" marB="0" anchor="b"/>
                </a:tc>
                <a:tc>
                  <a:txBody>
                    <a:bodyPr/>
                    <a:lstStyle/>
                    <a:p>
                      <a:pPr algn="l" fontAlgn="b"/>
                      <a:r>
                        <a:rPr lang="nl-NL" sz="1500" u="none" strike="noStrike" dirty="0" err="1">
                          <a:effectLst/>
                          <a:latin typeface="+mj-lt"/>
                        </a:rPr>
                        <a:t>Valproinezuur</a:t>
                      </a:r>
                      <a:r>
                        <a:rPr lang="nl-NL" sz="1500" u="none" strike="noStrike" dirty="0">
                          <a:effectLst/>
                          <a:latin typeface="+mj-lt"/>
                        </a:rPr>
                        <a:t> 300mg tab </a:t>
                      </a:r>
                      <a:r>
                        <a:rPr lang="nl-NL" sz="1500" u="none" strike="noStrike" dirty="0" err="1">
                          <a:effectLst/>
                          <a:latin typeface="+mj-lt"/>
                        </a:rPr>
                        <a:t>msr</a:t>
                      </a:r>
                      <a:endParaRPr lang="nl-NL" sz="1500" b="0" i="0" u="none" strike="noStrike" dirty="0">
                        <a:solidFill>
                          <a:srgbClr val="000000"/>
                        </a:solidFill>
                        <a:effectLst/>
                        <a:latin typeface="+mj-lt"/>
                      </a:endParaRPr>
                    </a:p>
                  </a:txBody>
                  <a:tcPr marL="7881" marR="7881" marT="7881" marB="0" anchor="b"/>
                </a:tc>
                <a:tc>
                  <a:txBody>
                    <a:bodyPr/>
                    <a:lstStyle/>
                    <a:p>
                      <a:pPr algn="ctr" fontAlgn="b"/>
                      <a:endParaRPr lang="nl-NL" sz="1500" b="0" i="0" u="none" strike="noStrike" dirty="0">
                        <a:solidFill>
                          <a:srgbClr val="000000"/>
                        </a:solidFill>
                        <a:effectLst/>
                        <a:latin typeface="+mj-lt"/>
                      </a:endParaRPr>
                    </a:p>
                  </a:txBody>
                  <a:tcPr marL="7881" marR="7881" marT="7881" marB="0" anchor="b"/>
                </a:tc>
                <a:extLst>
                  <a:ext uri="{0D108BD9-81ED-4DB2-BD59-A6C34878D82A}">
                    <a16:rowId xmlns:a16="http://schemas.microsoft.com/office/drawing/2014/main" val="578524903"/>
                  </a:ext>
                </a:extLst>
              </a:tr>
              <a:tr h="304347">
                <a:tc>
                  <a:txBody>
                    <a:bodyPr/>
                    <a:lstStyle/>
                    <a:p>
                      <a:r>
                        <a:rPr lang="nl-NL" sz="1500" b="1" dirty="0" err="1" smtClean="0">
                          <a:latin typeface="+mj-lt"/>
                        </a:rPr>
                        <a:t>Levetiracetam</a:t>
                      </a:r>
                      <a:endParaRPr lang="nl-NL" sz="1500" b="1" dirty="0">
                        <a:latin typeface="+mj-lt"/>
                      </a:endParaRPr>
                    </a:p>
                  </a:txBody>
                  <a:tcPr/>
                </a:tc>
                <a:tc>
                  <a:txBody>
                    <a:bodyPr/>
                    <a:lstStyle/>
                    <a:p>
                      <a:pPr algn="l"/>
                      <a:endParaRPr lang="nl-NL" sz="1500" dirty="0">
                        <a:latin typeface="+mj-lt"/>
                      </a:endParaRPr>
                    </a:p>
                  </a:txBody>
                  <a:tcPr/>
                </a:tc>
                <a:tc>
                  <a:txBody>
                    <a:bodyPr/>
                    <a:lstStyle/>
                    <a:p>
                      <a:endParaRPr lang="nl-NL" sz="1500">
                        <a:latin typeface="+mj-lt"/>
                      </a:endParaRPr>
                    </a:p>
                  </a:txBody>
                  <a:tcPr/>
                </a:tc>
                <a:tc>
                  <a:txBody>
                    <a:bodyPr/>
                    <a:lstStyle/>
                    <a:p>
                      <a:endParaRPr lang="nl-NL" sz="1500" dirty="0">
                        <a:latin typeface="+mj-lt"/>
                      </a:endParaRPr>
                    </a:p>
                  </a:txBody>
                  <a:tcPr/>
                </a:tc>
                <a:tc>
                  <a:txBody>
                    <a:bodyPr/>
                    <a:lstStyle/>
                    <a:p>
                      <a:pPr algn="ctr"/>
                      <a:r>
                        <a:rPr lang="nl-NL" sz="1500" b="1" dirty="0" smtClean="0">
                          <a:latin typeface="+mj-lt"/>
                        </a:rPr>
                        <a:t>42</a:t>
                      </a:r>
                      <a:endParaRPr lang="nl-NL" sz="1500" b="1" dirty="0">
                        <a:latin typeface="+mj-lt"/>
                      </a:endParaRPr>
                    </a:p>
                  </a:txBody>
                  <a:tcPr/>
                </a:tc>
                <a:extLst>
                  <a:ext uri="{0D108BD9-81ED-4DB2-BD59-A6C34878D82A}">
                    <a16:rowId xmlns:a16="http://schemas.microsoft.com/office/drawing/2014/main" val="2271744790"/>
                  </a:ext>
                </a:extLst>
              </a:tr>
              <a:tr h="304347">
                <a:tc>
                  <a:txBody>
                    <a:bodyPr/>
                    <a:lstStyle/>
                    <a:p>
                      <a:endParaRPr lang="nl-NL" sz="1500">
                        <a:latin typeface="+mj-lt"/>
                      </a:endParaRPr>
                    </a:p>
                  </a:txBody>
                  <a:tcPr/>
                </a:tc>
                <a:tc>
                  <a:txBody>
                    <a:bodyPr/>
                    <a:lstStyle/>
                    <a:p>
                      <a:pPr algn="l" fontAlgn="b"/>
                      <a:r>
                        <a:rPr lang="nl-NL" sz="1500" u="none" strike="noStrike" dirty="0">
                          <a:effectLst/>
                          <a:latin typeface="+mj-lt"/>
                        </a:rPr>
                        <a:t>0,66</a:t>
                      </a:r>
                      <a:endParaRPr lang="nl-NL" sz="1500" b="0" i="0" u="none" strike="noStrike" dirty="0">
                        <a:solidFill>
                          <a:srgbClr val="000000"/>
                        </a:solidFill>
                        <a:effectLst/>
                        <a:latin typeface="+mj-lt"/>
                      </a:endParaRPr>
                    </a:p>
                  </a:txBody>
                  <a:tcPr marL="7881" marR="7881" marT="7881" marB="0" anchor="b"/>
                </a:tc>
                <a:tc>
                  <a:txBody>
                    <a:bodyPr/>
                    <a:lstStyle/>
                    <a:p>
                      <a:pPr algn="l" fontAlgn="b"/>
                      <a:r>
                        <a:rPr lang="nl-NL" sz="1500" u="none" strike="noStrike" dirty="0">
                          <a:effectLst/>
                          <a:latin typeface="+mj-lt"/>
                        </a:rPr>
                        <a:t>tablet</a:t>
                      </a:r>
                      <a:endParaRPr lang="nl-NL" sz="1500" b="0" i="0" u="none" strike="noStrike" dirty="0">
                        <a:solidFill>
                          <a:srgbClr val="000000"/>
                        </a:solidFill>
                        <a:effectLst/>
                        <a:latin typeface="+mj-lt"/>
                      </a:endParaRPr>
                    </a:p>
                  </a:txBody>
                  <a:tcPr marL="7881" marR="7881" marT="7881" marB="0" anchor="b"/>
                </a:tc>
                <a:tc>
                  <a:txBody>
                    <a:bodyPr/>
                    <a:lstStyle/>
                    <a:p>
                      <a:pPr algn="l" fontAlgn="b"/>
                      <a:r>
                        <a:rPr lang="nl-NL" sz="1500" u="none" strike="noStrike" dirty="0" err="1">
                          <a:effectLst/>
                          <a:latin typeface="+mj-lt"/>
                        </a:rPr>
                        <a:t>Levetiracetam</a:t>
                      </a:r>
                      <a:r>
                        <a:rPr lang="nl-NL" sz="1500" u="none" strike="noStrike" dirty="0">
                          <a:effectLst/>
                          <a:latin typeface="+mj-lt"/>
                        </a:rPr>
                        <a:t> 250mg tab </a:t>
                      </a:r>
                      <a:r>
                        <a:rPr lang="nl-NL" sz="1500" u="none" strike="noStrike" dirty="0" err="1">
                          <a:effectLst/>
                          <a:latin typeface="+mj-lt"/>
                        </a:rPr>
                        <a:t>fo</a:t>
                      </a:r>
                      <a:endParaRPr lang="nl-NL" sz="1500" b="0" i="0" u="none" strike="noStrike" dirty="0">
                        <a:solidFill>
                          <a:srgbClr val="000000"/>
                        </a:solidFill>
                        <a:effectLst/>
                        <a:latin typeface="+mj-lt"/>
                      </a:endParaRPr>
                    </a:p>
                  </a:txBody>
                  <a:tcPr marL="7881" marR="7881" marT="7881" marB="0" anchor="b"/>
                </a:tc>
                <a:tc>
                  <a:txBody>
                    <a:bodyPr/>
                    <a:lstStyle/>
                    <a:p>
                      <a:pPr algn="ctr"/>
                      <a:endParaRPr lang="nl-NL" sz="1500">
                        <a:latin typeface="+mj-lt"/>
                      </a:endParaRPr>
                    </a:p>
                  </a:txBody>
                  <a:tcPr/>
                </a:tc>
                <a:extLst>
                  <a:ext uri="{0D108BD9-81ED-4DB2-BD59-A6C34878D82A}">
                    <a16:rowId xmlns:a16="http://schemas.microsoft.com/office/drawing/2014/main" val="1128042028"/>
                  </a:ext>
                </a:extLst>
              </a:tr>
              <a:tr h="304347">
                <a:tc>
                  <a:txBody>
                    <a:bodyPr/>
                    <a:lstStyle/>
                    <a:p>
                      <a:endParaRPr lang="nl-NL" sz="1500">
                        <a:latin typeface="+mj-lt"/>
                      </a:endParaRPr>
                    </a:p>
                  </a:txBody>
                  <a:tcPr/>
                </a:tc>
                <a:tc>
                  <a:txBody>
                    <a:bodyPr/>
                    <a:lstStyle/>
                    <a:p>
                      <a:pPr algn="l" fontAlgn="b"/>
                      <a:r>
                        <a:rPr lang="nl-NL" sz="1500" u="none" strike="noStrike">
                          <a:effectLst/>
                          <a:latin typeface="+mj-lt"/>
                        </a:rPr>
                        <a:t>0,46</a:t>
                      </a:r>
                      <a:endParaRPr lang="nl-NL" sz="1500" b="0" i="0" u="none" strike="noStrike">
                        <a:solidFill>
                          <a:srgbClr val="000000"/>
                        </a:solidFill>
                        <a:effectLst/>
                        <a:latin typeface="+mj-lt"/>
                      </a:endParaRPr>
                    </a:p>
                  </a:txBody>
                  <a:tcPr marL="7881" marR="7881" marT="7881" marB="0" anchor="b"/>
                </a:tc>
                <a:tc>
                  <a:txBody>
                    <a:bodyPr/>
                    <a:lstStyle/>
                    <a:p>
                      <a:pPr algn="l" fontAlgn="b"/>
                      <a:r>
                        <a:rPr lang="nl-NL" sz="1500" u="none" strike="noStrike">
                          <a:effectLst/>
                          <a:latin typeface="+mj-lt"/>
                        </a:rPr>
                        <a:t>tablet</a:t>
                      </a:r>
                      <a:endParaRPr lang="nl-NL" sz="1500" b="0" i="0" u="none" strike="noStrike">
                        <a:solidFill>
                          <a:srgbClr val="000000"/>
                        </a:solidFill>
                        <a:effectLst/>
                        <a:latin typeface="+mj-lt"/>
                      </a:endParaRPr>
                    </a:p>
                  </a:txBody>
                  <a:tcPr marL="7881" marR="7881" marT="7881" marB="0" anchor="b"/>
                </a:tc>
                <a:tc>
                  <a:txBody>
                    <a:bodyPr/>
                    <a:lstStyle/>
                    <a:p>
                      <a:pPr algn="l" fontAlgn="b"/>
                      <a:r>
                        <a:rPr lang="nl-NL" sz="1500" u="none" strike="noStrike" dirty="0" err="1">
                          <a:effectLst/>
                          <a:latin typeface="+mj-lt"/>
                        </a:rPr>
                        <a:t>Levetiracetam</a:t>
                      </a:r>
                      <a:r>
                        <a:rPr lang="nl-NL" sz="1500" u="none" strike="noStrike" dirty="0">
                          <a:effectLst/>
                          <a:latin typeface="+mj-lt"/>
                        </a:rPr>
                        <a:t> 500mg tab </a:t>
                      </a:r>
                      <a:r>
                        <a:rPr lang="nl-NL" sz="1500" u="none" strike="noStrike" dirty="0" err="1">
                          <a:effectLst/>
                          <a:latin typeface="+mj-lt"/>
                        </a:rPr>
                        <a:t>fo</a:t>
                      </a:r>
                      <a:endParaRPr lang="nl-NL" sz="1500" b="0" i="0" u="none" strike="noStrike" dirty="0">
                        <a:solidFill>
                          <a:srgbClr val="000000"/>
                        </a:solidFill>
                        <a:effectLst/>
                        <a:latin typeface="+mj-lt"/>
                      </a:endParaRPr>
                    </a:p>
                  </a:txBody>
                  <a:tcPr marL="7881" marR="7881" marT="7881" marB="0" anchor="b"/>
                </a:tc>
                <a:tc>
                  <a:txBody>
                    <a:bodyPr/>
                    <a:lstStyle/>
                    <a:p>
                      <a:pPr algn="ctr"/>
                      <a:endParaRPr lang="nl-NL" sz="1500">
                        <a:latin typeface="+mj-lt"/>
                      </a:endParaRPr>
                    </a:p>
                  </a:txBody>
                  <a:tcPr/>
                </a:tc>
                <a:extLst>
                  <a:ext uri="{0D108BD9-81ED-4DB2-BD59-A6C34878D82A}">
                    <a16:rowId xmlns:a16="http://schemas.microsoft.com/office/drawing/2014/main" val="1788170529"/>
                  </a:ext>
                </a:extLst>
              </a:tr>
              <a:tr h="304347">
                <a:tc>
                  <a:txBody>
                    <a:bodyPr/>
                    <a:lstStyle/>
                    <a:p>
                      <a:r>
                        <a:rPr lang="nl-NL" sz="1500" b="1" dirty="0" smtClean="0">
                          <a:latin typeface="+mj-lt"/>
                        </a:rPr>
                        <a:t>Carbamazepine</a:t>
                      </a:r>
                      <a:endParaRPr lang="nl-NL" sz="1500" b="1" dirty="0">
                        <a:latin typeface="+mj-lt"/>
                      </a:endParaRPr>
                    </a:p>
                  </a:txBody>
                  <a:tcPr/>
                </a:tc>
                <a:tc gridSpan="2">
                  <a:txBody>
                    <a:bodyPr/>
                    <a:lstStyle/>
                    <a:p>
                      <a:pPr algn="l" fontAlgn="b"/>
                      <a:endParaRPr lang="nl-NL" sz="1500" b="0" i="0" u="none" strike="noStrike" dirty="0">
                        <a:solidFill>
                          <a:srgbClr val="000000"/>
                        </a:solidFill>
                        <a:effectLst/>
                        <a:latin typeface="+mj-lt"/>
                      </a:endParaRPr>
                    </a:p>
                  </a:txBody>
                  <a:tcPr marL="7881" marR="7881" marT="7881" marB="0" anchor="b"/>
                </a:tc>
                <a:tc hMerge="1">
                  <a:txBody>
                    <a:bodyPr/>
                    <a:lstStyle/>
                    <a:p>
                      <a:endParaRPr lang="nl-NL"/>
                    </a:p>
                  </a:txBody>
                  <a:tcPr/>
                </a:tc>
                <a:tc>
                  <a:txBody>
                    <a:bodyPr/>
                    <a:lstStyle/>
                    <a:p>
                      <a:pPr algn="l" fontAlgn="b"/>
                      <a:endParaRPr lang="nl-NL" sz="1500" b="0" i="0" u="none" strike="noStrike" dirty="0">
                        <a:solidFill>
                          <a:srgbClr val="000000"/>
                        </a:solidFill>
                        <a:effectLst/>
                        <a:latin typeface="+mj-lt"/>
                      </a:endParaRPr>
                    </a:p>
                  </a:txBody>
                  <a:tcPr marL="7881" marR="7881" marT="7881" marB="0" anchor="b"/>
                </a:tc>
                <a:tc>
                  <a:txBody>
                    <a:bodyPr/>
                    <a:lstStyle/>
                    <a:p>
                      <a:pPr algn="ctr"/>
                      <a:r>
                        <a:rPr lang="nl-NL" sz="1500" b="1" dirty="0" smtClean="0">
                          <a:latin typeface="+mj-lt"/>
                        </a:rPr>
                        <a:t>9</a:t>
                      </a:r>
                      <a:endParaRPr lang="nl-NL" sz="1500" b="1" dirty="0">
                        <a:latin typeface="+mj-lt"/>
                      </a:endParaRPr>
                    </a:p>
                  </a:txBody>
                  <a:tcPr marL="7881" marR="7881" marT="7881" marB="0" anchor="b"/>
                </a:tc>
                <a:extLst>
                  <a:ext uri="{0D108BD9-81ED-4DB2-BD59-A6C34878D82A}">
                    <a16:rowId xmlns:a16="http://schemas.microsoft.com/office/drawing/2014/main" val="2585413155"/>
                  </a:ext>
                </a:extLst>
              </a:tr>
              <a:tr h="304347">
                <a:tc>
                  <a:txBody>
                    <a:bodyPr/>
                    <a:lstStyle/>
                    <a:p>
                      <a:endParaRPr lang="nl-NL" sz="1500" dirty="0">
                        <a:latin typeface="+mj-lt"/>
                      </a:endParaRPr>
                    </a:p>
                  </a:txBody>
                  <a:tcPr/>
                </a:tc>
                <a:tc gridSpan="2">
                  <a:txBody>
                    <a:bodyPr/>
                    <a:lstStyle/>
                    <a:p>
                      <a:pPr algn="l" fontAlgn="b"/>
                      <a:r>
                        <a:rPr lang="nl-NL" sz="1500" u="none" strike="noStrike" dirty="0">
                          <a:effectLst/>
                          <a:latin typeface="+mj-lt"/>
                        </a:rPr>
                        <a:t>duur (eigen bereiding)</a:t>
                      </a:r>
                      <a:endParaRPr lang="nl-NL" sz="1500" b="0" i="0" u="none" strike="noStrike" dirty="0">
                        <a:solidFill>
                          <a:srgbClr val="000000"/>
                        </a:solidFill>
                        <a:effectLst/>
                        <a:latin typeface="+mj-lt"/>
                      </a:endParaRPr>
                    </a:p>
                  </a:txBody>
                  <a:tcPr marL="7881" marR="7881" marT="7881" marB="0" anchor="b"/>
                </a:tc>
                <a:tc hMerge="1">
                  <a:txBody>
                    <a:bodyPr/>
                    <a:lstStyle/>
                    <a:p>
                      <a:endParaRPr lang="nl-NL"/>
                    </a:p>
                  </a:txBody>
                  <a:tcPr/>
                </a:tc>
                <a:tc>
                  <a:txBody>
                    <a:bodyPr/>
                    <a:lstStyle/>
                    <a:p>
                      <a:pPr algn="l" fontAlgn="b"/>
                      <a:r>
                        <a:rPr lang="nl-NL" sz="1500" u="none" strike="noStrike" dirty="0">
                          <a:effectLst/>
                          <a:latin typeface="+mj-lt"/>
                        </a:rPr>
                        <a:t>Carbamazepine 100mg </a:t>
                      </a:r>
                      <a:r>
                        <a:rPr lang="nl-NL" sz="1500" u="none" strike="noStrike" dirty="0" err="1">
                          <a:effectLst/>
                          <a:latin typeface="+mj-lt"/>
                        </a:rPr>
                        <a:t>mga</a:t>
                      </a:r>
                      <a:r>
                        <a:rPr lang="nl-NL" sz="1500" u="none" strike="noStrike" dirty="0">
                          <a:effectLst/>
                          <a:latin typeface="+mj-lt"/>
                        </a:rPr>
                        <a:t> (0,5 </a:t>
                      </a:r>
                      <a:r>
                        <a:rPr lang="nl-NL" sz="1500" u="none" strike="noStrike" dirty="0" err="1">
                          <a:effectLst/>
                          <a:latin typeface="+mj-lt"/>
                        </a:rPr>
                        <a:t>tabl</a:t>
                      </a:r>
                      <a:r>
                        <a:rPr lang="nl-NL" sz="1500" u="none" strike="noStrike" dirty="0">
                          <a:effectLst/>
                          <a:latin typeface="+mj-lt"/>
                        </a:rPr>
                        <a:t> 200mg)</a:t>
                      </a:r>
                      <a:endParaRPr lang="nl-NL" sz="1500" b="0" i="0" u="none" strike="noStrike" dirty="0">
                        <a:solidFill>
                          <a:srgbClr val="000000"/>
                        </a:solidFill>
                        <a:effectLst/>
                        <a:latin typeface="+mj-lt"/>
                      </a:endParaRPr>
                    </a:p>
                  </a:txBody>
                  <a:tcPr marL="7881" marR="7881" marT="7881" marB="0" anchor="b"/>
                </a:tc>
                <a:tc>
                  <a:txBody>
                    <a:bodyPr/>
                    <a:lstStyle/>
                    <a:p>
                      <a:pPr algn="ctr"/>
                      <a:endParaRPr lang="nl-NL" sz="1500" dirty="0">
                        <a:latin typeface="+mj-lt"/>
                      </a:endParaRPr>
                    </a:p>
                  </a:txBody>
                  <a:tcPr marL="7881" marR="7881" marT="7881" marB="0" anchor="b"/>
                </a:tc>
                <a:extLst>
                  <a:ext uri="{0D108BD9-81ED-4DB2-BD59-A6C34878D82A}">
                    <a16:rowId xmlns:a16="http://schemas.microsoft.com/office/drawing/2014/main" val="3104038174"/>
                  </a:ext>
                </a:extLst>
              </a:tr>
              <a:tr h="304347">
                <a:tc>
                  <a:txBody>
                    <a:bodyPr/>
                    <a:lstStyle/>
                    <a:p>
                      <a:endParaRPr lang="nl-NL" sz="1500">
                        <a:latin typeface="+mj-lt"/>
                      </a:endParaRPr>
                    </a:p>
                  </a:txBody>
                  <a:tcPr/>
                </a:tc>
                <a:tc>
                  <a:txBody>
                    <a:bodyPr/>
                    <a:lstStyle/>
                    <a:p>
                      <a:pPr algn="l" fontAlgn="b"/>
                      <a:r>
                        <a:rPr lang="nl-NL" sz="1500" u="none" strike="noStrike">
                          <a:effectLst/>
                          <a:latin typeface="+mj-lt"/>
                        </a:rPr>
                        <a:t>0,07</a:t>
                      </a:r>
                      <a:endParaRPr lang="nl-NL" sz="1500" b="0" i="0" u="none" strike="noStrike">
                        <a:solidFill>
                          <a:srgbClr val="000000"/>
                        </a:solidFill>
                        <a:effectLst/>
                        <a:latin typeface="+mj-lt"/>
                      </a:endParaRPr>
                    </a:p>
                  </a:txBody>
                  <a:tcPr marL="7881" marR="7881" marT="7881" marB="0" anchor="b"/>
                </a:tc>
                <a:tc>
                  <a:txBody>
                    <a:bodyPr/>
                    <a:lstStyle/>
                    <a:p>
                      <a:pPr algn="l" fontAlgn="b"/>
                      <a:r>
                        <a:rPr lang="nl-NL" sz="1500" u="none" strike="noStrike">
                          <a:effectLst/>
                          <a:latin typeface="+mj-lt"/>
                        </a:rPr>
                        <a:t>tablet</a:t>
                      </a:r>
                      <a:endParaRPr lang="nl-NL" sz="1500" b="0" i="0" u="none" strike="noStrike">
                        <a:solidFill>
                          <a:srgbClr val="000000"/>
                        </a:solidFill>
                        <a:effectLst/>
                        <a:latin typeface="+mj-lt"/>
                      </a:endParaRPr>
                    </a:p>
                  </a:txBody>
                  <a:tcPr marL="7881" marR="7881" marT="7881" marB="0" anchor="b"/>
                </a:tc>
                <a:tc>
                  <a:txBody>
                    <a:bodyPr/>
                    <a:lstStyle/>
                    <a:p>
                      <a:pPr algn="l" fontAlgn="b"/>
                      <a:r>
                        <a:rPr lang="nl-NL" sz="1500" u="none" strike="noStrike" dirty="0">
                          <a:effectLst/>
                          <a:latin typeface="+mj-lt"/>
                        </a:rPr>
                        <a:t>Carbamazepine 200mg tab </a:t>
                      </a:r>
                      <a:r>
                        <a:rPr lang="nl-NL" sz="1500" u="none" strike="noStrike" dirty="0" err="1">
                          <a:effectLst/>
                          <a:latin typeface="+mj-lt"/>
                        </a:rPr>
                        <a:t>mga</a:t>
                      </a:r>
                      <a:endParaRPr lang="nl-NL" sz="1500" b="0" i="0" u="none" strike="noStrike" dirty="0">
                        <a:solidFill>
                          <a:srgbClr val="000000"/>
                        </a:solidFill>
                        <a:effectLst/>
                        <a:latin typeface="+mj-lt"/>
                      </a:endParaRPr>
                    </a:p>
                  </a:txBody>
                  <a:tcPr marL="7881" marR="7881" marT="7881" marB="0" anchor="b"/>
                </a:tc>
                <a:tc>
                  <a:txBody>
                    <a:bodyPr/>
                    <a:lstStyle/>
                    <a:p>
                      <a:pPr algn="ctr"/>
                      <a:endParaRPr lang="nl-NL" sz="1500" dirty="0">
                        <a:latin typeface="+mj-lt"/>
                      </a:endParaRPr>
                    </a:p>
                  </a:txBody>
                  <a:tcPr marL="7881" marR="7881" marT="7881" marB="0" anchor="b"/>
                </a:tc>
                <a:extLst>
                  <a:ext uri="{0D108BD9-81ED-4DB2-BD59-A6C34878D82A}">
                    <a16:rowId xmlns:a16="http://schemas.microsoft.com/office/drawing/2014/main" val="2231237371"/>
                  </a:ext>
                </a:extLst>
              </a:tr>
              <a:tr h="304347">
                <a:tc>
                  <a:txBody>
                    <a:bodyPr/>
                    <a:lstStyle/>
                    <a:p>
                      <a:endParaRPr lang="nl-NL" sz="1500">
                        <a:latin typeface="+mj-lt"/>
                      </a:endParaRPr>
                    </a:p>
                  </a:txBody>
                  <a:tcPr/>
                </a:tc>
                <a:tc>
                  <a:txBody>
                    <a:bodyPr/>
                    <a:lstStyle/>
                    <a:p>
                      <a:pPr algn="l" fontAlgn="b"/>
                      <a:r>
                        <a:rPr lang="nl-NL" sz="1500" u="none" strike="noStrike">
                          <a:effectLst/>
                          <a:latin typeface="+mj-lt"/>
                        </a:rPr>
                        <a:t>0,22</a:t>
                      </a:r>
                      <a:endParaRPr lang="nl-NL" sz="1500" b="0" i="0" u="none" strike="noStrike">
                        <a:solidFill>
                          <a:srgbClr val="000000"/>
                        </a:solidFill>
                        <a:effectLst/>
                        <a:latin typeface="+mj-lt"/>
                      </a:endParaRPr>
                    </a:p>
                  </a:txBody>
                  <a:tcPr marL="7881" marR="7881" marT="7881" marB="0" anchor="b"/>
                </a:tc>
                <a:tc>
                  <a:txBody>
                    <a:bodyPr/>
                    <a:lstStyle/>
                    <a:p>
                      <a:pPr algn="l" fontAlgn="b"/>
                      <a:r>
                        <a:rPr lang="nl-NL" sz="1500" u="none" strike="noStrike">
                          <a:effectLst/>
                          <a:latin typeface="+mj-lt"/>
                        </a:rPr>
                        <a:t>tablet</a:t>
                      </a:r>
                      <a:endParaRPr lang="nl-NL" sz="1500" b="0" i="0" u="none" strike="noStrike">
                        <a:solidFill>
                          <a:srgbClr val="000000"/>
                        </a:solidFill>
                        <a:effectLst/>
                        <a:latin typeface="+mj-lt"/>
                      </a:endParaRPr>
                    </a:p>
                  </a:txBody>
                  <a:tcPr marL="7881" marR="7881" marT="7881" marB="0" anchor="b"/>
                </a:tc>
                <a:tc>
                  <a:txBody>
                    <a:bodyPr/>
                    <a:lstStyle/>
                    <a:p>
                      <a:pPr algn="l" fontAlgn="b"/>
                      <a:r>
                        <a:rPr lang="nl-NL" sz="1500" u="none" strike="noStrike" dirty="0">
                          <a:effectLst/>
                          <a:latin typeface="+mj-lt"/>
                        </a:rPr>
                        <a:t>Carbamazepine 400mg tab </a:t>
                      </a:r>
                      <a:r>
                        <a:rPr lang="nl-NL" sz="1500" u="none" strike="noStrike" dirty="0" err="1">
                          <a:effectLst/>
                          <a:latin typeface="+mj-lt"/>
                        </a:rPr>
                        <a:t>mga</a:t>
                      </a:r>
                      <a:endParaRPr lang="nl-NL" sz="1500" b="0" i="0" u="none" strike="noStrike" dirty="0">
                        <a:solidFill>
                          <a:srgbClr val="000000"/>
                        </a:solidFill>
                        <a:effectLst/>
                        <a:latin typeface="+mj-lt"/>
                      </a:endParaRPr>
                    </a:p>
                  </a:txBody>
                  <a:tcPr marL="7881" marR="7881" marT="7881" marB="0" anchor="b"/>
                </a:tc>
                <a:tc>
                  <a:txBody>
                    <a:bodyPr/>
                    <a:lstStyle/>
                    <a:p>
                      <a:pPr algn="ctr"/>
                      <a:endParaRPr lang="nl-NL" sz="1500" dirty="0">
                        <a:latin typeface="+mj-lt"/>
                      </a:endParaRPr>
                    </a:p>
                  </a:txBody>
                  <a:tcPr marL="7881" marR="7881" marT="7881" marB="0" anchor="b"/>
                </a:tc>
                <a:extLst>
                  <a:ext uri="{0D108BD9-81ED-4DB2-BD59-A6C34878D82A}">
                    <a16:rowId xmlns:a16="http://schemas.microsoft.com/office/drawing/2014/main" val="3114899723"/>
                  </a:ext>
                </a:extLst>
              </a:tr>
              <a:tr h="304347">
                <a:tc>
                  <a:txBody>
                    <a:bodyPr/>
                    <a:lstStyle/>
                    <a:p>
                      <a:endParaRPr lang="nl-NL" sz="1500">
                        <a:latin typeface="+mj-lt"/>
                      </a:endParaRPr>
                    </a:p>
                  </a:txBody>
                  <a:tcPr/>
                </a:tc>
                <a:tc>
                  <a:txBody>
                    <a:bodyPr/>
                    <a:lstStyle/>
                    <a:p>
                      <a:pPr algn="l" fontAlgn="b"/>
                      <a:r>
                        <a:rPr lang="nl-NL" sz="1500" u="none" strike="noStrike">
                          <a:effectLst/>
                          <a:latin typeface="+mj-lt"/>
                        </a:rPr>
                        <a:t>0,06</a:t>
                      </a:r>
                      <a:endParaRPr lang="nl-NL" sz="1500" b="0" i="0" u="none" strike="noStrike">
                        <a:solidFill>
                          <a:srgbClr val="000000"/>
                        </a:solidFill>
                        <a:effectLst/>
                        <a:latin typeface="+mj-lt"/>
                      </a:endParaRPr>
                    </a:p>
                  </a:txBody>
                  <a:tcPr marL="7881" marR="7881" marT="7881" marB="0" anchor="b"/>
                </a:tc>
                <a:tc>
                  <a:txBody>
                    <a:bodyPr/>
                    <a:lstStyle/>
                    <a:p>
                      <a:pPr algn="l" fontAlgn="b"/>
                      <a:r>
                        <a:rPr lang="nl-NL" sz="1500" u="none" strike="noStrike" dirty="0">
                          <a:effectLst/>
                          <a:latin typeface="+mj-lt"/>
                        </a:rPr>
                        <a:t>tablet</a:t>
                      </a:r>
                      <a:endParaRPr lang="nl-NL" sz="1500" b="0" i="0" u="none" strike="noStrike" dirty="0">
                        <a:solidFill>
                          <a:srgbClr val="000000"/>
                        </a:solidFill>
                        <a:effectLst/>
                        <a:latin typeface="+mj-lt"/>
                      </a:endParaRPr>
                    </a:p>
                  </a:txBody>
                  <a:tcPr marL="7881" marR="7881" marT="7881" marB="0" anchor="b"/>
                </a:tc>
                <a:tc>
                  <a:txBody>
                    <a:bodyPr/>
                    <a:lstStyle/>
                    <a:p>
                      <a:pPr algn="l" fontAlgn="b"/>
                      <a:r>
                        <a:rPr lang="nl-NL" sz="1500" u="none" strike="noStrike" dirty="0">
                          <a:effectLst/>
                          <a:latin typeface="+mj-lt"/>
                        </a:rPr>
                        <a:t>C</a:t>
                      </a:r>
                      <a:r>
                        <a:rPr lang="nl-NL" sz="1500" u="none" strike="noStrike" dirty="0" smtClean="0">
                          <a:effectLst/>
                          <a:latin typeface="+mj-lt"/>
                        </a:rPr>
                        <a:t>arbamazepine </a:t>
                      </a:r>
                      <a:r>
                        <a:rPr lang="nl-NL" sz="1500" u="none" strike="noStrike" dirty="0">
                          <a:effectLst/>
                          <a:latin typeface="+mj-lt"/>
                        </a:rPr>
                        <a:t>- </a:t>
                      </a:r>
                      <a:r>
                        <a:rPr lang="nl-NL" sz="1500" u="none" strike="noStrike" dirty="0" err="1">
                          <a:effectLst/>
                          <a:latin typeface="+mj-lt"/>
                        </a:rPr>
                        <a:t>Tegretol</a:t>
                      </a:r>
                      <a:r>
                        <a:rPr lang="nl-NL" sz="1500" u="none" strike="noStrike" dirty="0">
                          <a:effectLst/>
                          <a:latin typeface="+mj-lt"/>
                        </a:rPr>
                        <a:t> 100mg tablet</a:t>
                      </a:r>
                      <a:endParaRPr lang="nl-NL" sz="1500" b="0" i="0" u="none" strike="noStrike" dirty="0">
                        <a:solidFill>
                          <a:srgbClr val="000000"/>
                        </a:solidFill>
                        <a:effectLst/>
                        <a:latin typeface="+mj-lt"/>
                      </a:endParaRPr>
                    </a:p>
                  </a:txBody>
                  <a:tcPr marL="7881" marR="7881" marT="7881" marB="0" anchor="b"/>
                </a:tc>
                <a:tc>
                  <a:txBody>
                    <a:bodyPr/>
                    <a:lstStyle/>
                    <a:p>
                      <a:pPr algn="ctr"/>
                      <a:endParaRPr lang="nl-NL" sz="1500" dirty="0">
                        <a:latin typeface="+mj-lt"/>
                      </a:endParaRPr>
                    </a:p>
                  </a:txBody>
                  <a:tcPr marL="7881" marR="7881" marT="7881" marB="0" anchor="b"/>
                </a:tc>
                <a:extLst>
                  <a:ext uri="{0D108BD9-81ED-4DB2-BD59-A6C34878D82A}">
                    <a16:rowId xmlns:a16="http://schemas.microsoft.com/office/drawing/2014/main" val="1815758716"/>
                  </a:ext>
                </a:extLst>
              </a:tr>
              <a:tr h="304347">
                <a:tc>
                  <a:txBody>
                    <a:bodyPr/>
                    <a:lstStyle/>
                    <a:p>
                      <a:endParaRPr lang="nl-NL" sz="1500" dirty="0">
                        <a:latin typeface="+mj-lt"/>
                      </a:endParaRPr>
                    </a:p>
                  </a:txBody>
                  <a:tcPr/>
                </a:tc>
                <a:tc>
                  <a:txBody>
                    <a:bodyPr/>
                    <a:lstStyle/>
                    <a:p>
                      <a:pPr algn="l" fontAlgn="b"/>
                      <a:r>
                        <a:rPr lang="nl-NL" sz="1500" u="none" strike="noStrike" dirty="0">
                          <a:effectLst/>
                          <a:latin typeface="+mj-lt"/>
                        </a:rPr>
                        <a:t>10,00</a:t>
                      </a:r>
                      <a:endParaRPr lang="nl-NL" sz="1500" b="0" i="0" u="none" strike="noStrike" dirty="0">
                        <a:solidFill>
                          <a:srgbClr val="000000"/>
                        </a:solidFill>
                        <a:effectLst/>
                        <a:latin typeface="+mj-lt"/>
                      </a:endParaRPr>
                    </a:p>
                  </a:txBody>
                  <a:tcPr marL="7881" marR="7881" marT="7881" marB="0" anchor="b"/>
                </a:tc>
                <a:tc>
                  <a:txBody>
                    <a:bodyPr/>
                    <a:lstStyle/>
                    <a:p>
                      <a:pPr algn="l" fontAlgn="b"/>
                      <a:r>
                        <a:rPr lang="nl-NL" sz="1500" u="none" strike="noStrike">
                          <a:effectLst/>
                          <a:latin typeface="+mj-lt"/>
                        </a:rPr>
                        <a:t>250 ml</a:t>
                      </a:r>
                      <a:endParaRPr lang="nl-NL" sz="1500" b="0" i="0" u="none" strike="noStrike">
                        <a:solidFill>
                          <a:srgbClr val="000000"/>
                        </a:solidFill>
                        <a:effectLst/>
                        <a:latin typeface="+mj-lt"/>
                      </a:endParaRPr>
                    </a:p>
                  </a:txBody>
                  <a:tcPr marL="7881" marR="7881" marT="7881" marB="0" anchor="b"/>
                </a:tc>
                <a:tc gridSpan="2">
                  <a:txBody>
                    <a:bodyPr/>
                    <a:lstStyle/>
                    <a:p>
                      <a:pPr algn="l" fontAlgn="b"/>
                      <a:r>
                        <a:rPr lang="nl-NL" sz="1500" u="none" strike="noStrike" dirty="0">
                          <a:effectLst/>
                          <a:latin typeface="+mj-lt"/>
                        </a:rPr>
                        <a:t>C</a:t>
                      </a:r>
                      <a:r>
                        <a:rPr lang="nl-NL" sz="1500" u="none" strike="noStrike" dirty="0" smtClean="0">
                          <a:effectLst/>
                          <a:latin typeface="+mj-lt"/>
                        </a:rPr>
                        <a:t>arbamazepine </a:t>
                      </a:r>
                      <a:r>
                        <a:rPr lang="nl-NL" sz="1500" u="none" strike="noStrike" dirty="0">
                          <a:effectLst/>
                          <a:latin typeface="+mj-lt"/>
                        </a:rPr>
                        <a:t>- </a:t>
                      </a:r>
                      <a:r>
                        <a:rPr lang="nl-NL" sz="1500" u="none" strike="noStrike" dirty="0" err="1">
                          <a:effectLst/>
                          <a:latin typeface="+mj-lt"/>
                        </a:rPr>
                        <a:t>Tegretol</a:t>
                      </a:r>
                      <a:r>
                        <a:rPr lang="nl-NL" sz="1500" u="none" strike="noStrike" dirty="0">
                          <a:effectLst/>
                          <a:latin typeface="+mj-lt"/>
                        </a:rPr>
                        <a:t> 20mg/ml suspensie</a:t>
                      </a:r>
                      <a:endParaRPr lang="nl-NL" sz="1500" b="0" i="0" u="none" strike="noStrike" dirty="0">
                        <a:solidFill>
                          <a:srgbClr val="000000"/>
                        </a:solidFill>
                        <a:effectLst/>
                        <a:latin typeface="+mj-lt"/>
                      </a:endParaRPr>
                    </a:p>
                  </a:txBody>
                  <a:tcPr marL="7881" marR="7881" marT="7881" marB="0" anchor="b"/>
                </a:tc>
                <a:tc hMerge="1">
                  <a:txBody>
                    <a:bodyPr/>
                    <a:lstStyle/>
                    <a:p>
                      <a:endParaRPr lang="nl-NL"/>
                    </a:p>
                  </a:txBody>
                  <a:tcPr/>
                </a:tc>
                <a:extLst>
                  <a:ext uri="{0D108BD9-81ED-4DB2-BD59-A6C34878D82A}">
                    <a16:rowId xmlns:a16="http://schemas.microsoft.com/office/drawing/2014/main" val="2632398097"/>
                  </a:ext>
                </a:extLst>
              </a:tr>
            </a:tbl>
          </a:graphicData>
        </a:graphic>
      </p:graphicFrame>
    </p:spTree>
    <p:extLst>
      <p:ext uri="{BB962C8B-B14F-4D97-AF65-F5344CB8AC3E}">
        <p14:creationId xmlns:p14="http://schemas.microsoft.com/office/powerpoint/2010/main" val="21211930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502822"/>
            <a:ext cx="9404723" cy="1400530"/>
          </a:xfrm>
        </p:spPr>
        <p:txBody>
          <a:bodyPr/>
          <a:lstStyle/>
          <a:p>
            <a:r>
              <a:rPr lang="nl-NL" dirty="0" smtClean="0"/>
              <a:t>Voorschrijfgedrag artsen (3) </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902228319"/>
              </p:ext>
            </p:extLst>
          </p:nvPr>
        </p:nvGraphicFramePr>
        <p:xfrm>
          <a:off x="646111" y="1515046"/>
          <a:ext cx="8601870" cy="5246207"/>
        </p:xfrm>
        <a:graphic>
          <a:graphicData uri="http://schemas.openxmlformats.org/drawingml/2006/table">
            <a:tbl>
              <a:tblPr firstRow="1" bandRow="1">
                <a:tableStyleId>{5C22544A-7EE6-4342-B048-85BDC9FD1C3A}</a:tableStyleId>
              </a:tblPr>
              <a:tblGrid>
                <a:gridCol w="2034459">
                  <a:extLst>
                    <a:ext uri="{9D8B030D-6E8A-4147-A177-3AD203B41FA5}">
                      <a16:colId xmlns:a16="http://schemas.microsoft.com/office/drawing/2014/main" val="8742088"/>
                    </a:ext>
                  </a:extLst>
                </a:gridCol>
                <a:gridCol w="582930">
                  <a:extLst>
                    <a:ext uri="{9D8B030D-6E8A-4147-A177-3AD203B41FA5}">
                      <a16:colId xmlns:a16="http://schemas.microsoft.com/office/drawing/2014/main" val="106518300"/>
                    </a:ext>
                  </a:extLst>
                </a:gridCol>
                <a:gridCol w="1123769">
                  <a:extLst>
                    <a:ext uri="{9D8B030D-6E8A-4147-A177-3AD203B41FA5}">
                      <a16:colId xmlns:a16="http://schemas.microsoft.com/office/drawing/2014/main" val="1751004810"/>
                    </a:ext>
                  </a:extLst>
                </a:gridCol>
                <a:gridCol w="3333840">
                  <a:extLst>
                    <a:ext uri="{9D8B030D-6E8A-4147-A177-3AD203B41FA5}">
                      <a16:colId xmlns:a16="http://schemas.microsoft.com/office/drawing/2014/main" val="1395380121"/>
                    </a:ext>
                  </a:extLst>
                </a:gridCol>
                <a:gridCol w="1526872">
                  <a:extLst>
                    <a:ext uri="{9D8B030D-6E8A-4147-A177-3AD203B41FA5}">
                      <a16:colId xmlns:a16="http://schemas.microsoft.com/office/drawing/2014/main" val="2866062910"/>
                    </a:ext>
                  </a:extLst>
                </a:gridCol>
              </a:tblGrid>
              <a:tr h="284050">
                <a:tc>
                  <a:txBody>
                    <a:bodyPr/>
                    <a:lstStyle/>
                    <a:p>
                      <a:pPr algn="l"/>
                      <a:r>
                        <a:rPr lang="nl-NL" sz="1500" b="1" dirty="0" smtClean="0">
                          <a:latin typeface="+mj-lt"/>
                        </a:rPr>
                        <a:t>Medicijn</a:t>
                      </a:r>
                      <a:endParaRPr lang="nl-NL" sz="1500" b="1" dirty="0">
                        <a:latin typeface="+mj-lt"/>
                      </a:endParaRPr>
                    </a:p>
                  </a:txBody>
                  <a:tcPr/>
                </a:tc>
                <a:tc>
                  <a:txBody>
                    <a:bodyPr/>
                    <a:lstStyle/>
                    <a:p>
                      <a:pPr algn="l"/>
                      <a:r>
                        <a:rPr lang="nl-NL" sz="1500" dirty="0" smtClean="0">
                          <a:latin typeface="+mj-lt"/>
                        </a:rPr>
                        <a:t>Prijs</a:t>
                      </a:r>
                      <a:endParaRPr lang="nl-NL" sz="1500" dirty="0">
                        <a:latin typeface="+mj-lt"/>
                      </a:endParaRPr>
                    </a:p>
                  </a:txBody>
                  <a:tcPr/>
                </a:tc>
                <a:tc>
                  <a:txBody>
                    <a:bodyPr/>
                    <a:lstStyle/>
                    <a:p>
                      <a:pPr algn="l"/>
                      <a:r>
                        <a:rPr lang="nl-NL" sz="1500" dirty="0" smtClean="0">
                          <a:latin typeface="+mj-lt"/>
                        </a:rPr>
                        <a:t>eenheid</a:t>
                      </a:r>
                      <a:endParaRPr lang="nl-NL" sz="1500" dirty="0">
                        <a:latin typeface="+mj-lt"/>
                      </a:endParaRPr>
                    </a:p>
                  </a:txBody>
                  <a:tcPr/>
                </a:tc>
                <a:tc>
                  <a:txBody>
                    <a:bodyPr/>
                    <a:lstStyle/>
                    <a:p>
                      <a:pPr algn="l"/>
                      <a:r>
                        <a:rPr lang="nl-NL" sz="1500" dirty="0" smtClean="0">
                          <a:latin typeface="+mj-lt"/>
                        </a:rPr>
                        <a:t>Type</a:t>
                      </a:r>
                      <a:r>
                        <a:rPr lang="nl-NL" sz="1500" baseline="0" dirty="0" smtClean="0">
                          <a:latin typeface="+mj-lt"/>
                        </a:rPr>
                        <a:t> medicijn</a:t>
                      </a:r>
                      <a:endParaRPr lang="nl-NL" sz="1500" dirty="0">
                        <a:latin typeface="+mj-lt"/>
                      </a:endParaRPr>
                    </a:p>
                  </a:txBody>
                  <a:tcPr/>
                </a:tc>
                <a:tc>
                  <a:txBody>
                    <a:bodyPr/>
                    <a:lstStyle/>
                    <a:p>
                      <a:pPr algn="ctr"/>
                      <a:r>
                        <a:rPr lang="nl-NL" sz="1500" b="1" dirty="0" smtClean="0">
                          <a:latin typeface="+mj-lt"/>
                        </a:rPr>
                        <a:t>Aantal</a:t>
                      </a:r>
                      <a:r>
                        <a:rPr lang="nl-NL" sz="1500" b="1" baseline="0" dirty="0" smtClean="0">
                          <a:latin typeface="+mj-lt"/>
                        </a:rPr>
                        <a:t> </a:t>
                      </a:r>
                      <a:endParaRPr lang="nl-NL" sz="1500" b="1" dirty="0">
                        <a:latin typeface="+mj-lt"/>
                      </a:endParaRPr>
                    </a:p>
                  </a:txBody>
                  <a:tcPr/>
                </a:tc>
                <a:extLst>
                  <a:ext uri="{0D108BD9-81ED-4DB2-BD59-A6C34878D82A}">
                    <a16:rowId xmlns:a16="http://schemas.microsoft.com/office/drawing/2014/main" val="1380419553"/>
                  </a:ext>
                </a:extLst>
              </a:tr>
              <a:tr h="298922">
                <a:tc>
                  <a:txBody>
                    <a:bodyPr/>
                    <a:lstStyle/>
                    <a:p>
                      <a:pPr algn="l"/>
                      <a:r>
                        <a:rPr lang="nl-NL" sz="1500" b="1" dirty="0" err="1" smtClean="0">
                          <a:latin typeface="+mj-lt"/>
                        </a:rPr>
                        <a:t>Lamotrigine</a:t>
                      </a:r>
                      <a:endParaRPr lang="nl-NL" sz="1500" b="1" dirty="0">
                        <a:latin typeface="+mj-lt"/>
                      </a:endParaRPr>
                    </a:p>
                  </a:txBody>
                  <a:tcPr/>
                </a:tc>
                <a:tc>
                  <a:txBody>
                    <a:bodyPr/>
                    <a:lstStyle/>
                    <a:p>
                      <a:pPr algn="l" fontAlgn="b"/>
                      <a:endParaRPr lang="nl-NL" sz="1500" b="0" i="0" u="none" strike="noStrike" dirty="0">
                        <a:solidFill>
                          <a:srgbClr val="000000"/>
                        </a:solidFill>
                        <a:effectLst/>
                        <a:latin typeface="+mj-lt"/>
                      </a:endParaRPr>
                    </a:p>
                  </a:txBody>
                  <a:tcPr marL="7881" marR="7881" marT="7881" marB="0" anchor="b"/>
                </a:tc>
                <a:tc>
                  <a:txBody>
                    <a:bodyPr/>
                    <a:lstStyle/>
                    <a:p>
                      <a:pPr algn="l" fontAlgn="b"/>
                      <a:endParaRPr lang="nl-NL" sz="1500" b="0" i="0" u="none" strike="noStrike" dirty="0">
                        <a:solidFill>
                          <a:srgbClr val="000000"/>
                        </a:solidFill>
                        <a:effectLst/>
                        <a:latin typeface="+mj-lt"/>
                      </a:endParaRPr>
                    </a:p>
                  </a:txBody>
                  <a:tcPr marL="7881" marR="7881" marT="7881" marB="0" anchor="b"/>
                </a:tc>
                <a:tc>
                  <a:txBody>
                    <a:bodyPr/>
                    <a:lstStyle/>
                    <a:p>
                      <a:pPr algn="l" fontAlgn="b"/>
                      <a:endParaRPr lang="nl-NL" sz="1500" b="0" i="0" u="none" strike="noStrike" dirty="0">
                        <a:solidFill>
                          <a:srgbClr val="000000"/>
                        </a:solidFill>
                        <a:effectLst/>
                        <a:latin typeface="+mj-lt"/>
                      </a:endParaRPr>
                    </a:p>
                  </a:txBody>
                  <a:tcPr marL="7881" marR="7881" marT="7881" marB="0" anchor="b"/>
                </a:tc>
                <a:tc>
                  <a:txBody>
                    <a:bodyPr/>
                    <a:lstStyle/>
                    <a:p>
                      <a:pPr algn="ctr"/>
                      <a:r>
                        <a:rPr lang="nl-NL" sz="1500" b="1" dirty="0" smtClean="0">
                          <a:latin typeface="+mj-lt"/>
                        </a:rPr>
                        <a:t>12</a:t>
                      </a:r>
                      <a:endParaRPr lang="nl-NL" sz="1500" b="1" dirty="0">
                        <a:latin typeface="+mj-lt"/>
                      </a:endParaRPr>
                    </a:p>
                  </a:txBody>
                  <a:tcPr/>
                </a:tc>
                <a:extLst>
                  <a:ext uri="{0D108BD9-81ED-4DB2-BD59-A6C34878D82A}">
                    <a16:rowId xmlns:a16="http://schemas.microsoft.com/office/drawing/2014/main" val="705804079"/>
                  </a:ext>
                </a:extLst>
              </a:tr>
              <a:tr h="298922">
                <a:tc>
                  <a:txBody>
                    <a:bodyPr/>
                    <a:lstStyle/>
                    <a:p>
                      <a:pPr algn="l"/>
                      <a:endParaRPr lang="nl-NL" sz="1500" b="1" dirty="0">
                        <a:latin typeface="+mj-lt"/>
                      </a:endParaRPr>
                    </a:p>
                  </a:txBody>
                  <a:tcPr/>
                </a:tc>
                <a:tc>
                  <a:txBody>
                    <a:bodyPr/>
                    <a:lstStyle/>
                    <a:p>
                      <a:pPr algn="l" fontAlgn="b"/>
                      <a:r>
                        <a:rPr lang="nl-NL" sz="1500" u="none" strike="noStrike" dirty="0">
                          <a:effectLst/>
                          <a:latin typeface="+mj-lt"/>
                        </a:rPr>
                        <a:t>1,50</a:t>
                      </a:r>
                      <a:endParaRPr lang="nl-NL" sz="1500" b="0" i="0" u="none" strike="noStrike" dirty="0">
                        <a:solidFill>
                          <a:srgbClr val="000000"/>
                        </a:solidFill>
                        <a:effectLst/>
                        <a:latin typeface="+mj-lt"/>
                      </a:endParaRPr>
                    </a:p>
                  </a:txBody>
                  <a:tcPr marL="7881" marR="7881" marT="7881" marB="0" anchor="b"/>
                </a:tc>
                <a:tc>
                  <a:txBody>
                    <a:bodyPr/>
                    <a:lstStyle/>
                    <a:p>
                      <a:pPr algn="l" fontAlgn="b"/>
                      <a:r>
                        <a:rPr lang="nl-NL" sz="1500" u="none" strike="noStrike" dirty="0">
                          <a:effectLst/>
                          <a:latin typeface="+mj-lt"/>
                        </a:rPr>
                        <a:t>tablet</a:t>
                      </a:r>
                      <a:endParaRPr lang="nl-NL" sz="1500" b="0" i="0" u="none" strike="noStrike" dirty="0">
                        <a:solidFill>
                          <a:srgbClr val="000000"/>
                        </a:solidFill>
                        <a:effectLst/>
                        <a:latin typeface="+mj-lt"/>
                      </a:endParaRPr>
                    </a:p>
                  </a:txBody>
                  <a:tcPr marL="7881" marR="7881" marT="7881" marB="0" anchor="b"/>
                </a:tc>
                <a:tc>
                  <a:txBody>
                    <a:bodyPr/>
                    <a:lstStyle/>
                    <a:p>
                      <a:pPr algn="l" fontAlgn="b"/>
                      <a:r>
                        <a:rPr lang="nl-NL" sz="1500" u="none" strike="noStrike" dirty="0" err="1">
                          <a:effectLst/>
                          <a:latin typeface="+mj-lt"/>
                        </a:rPr>
                        <a:t>Lamictal</a:t>
                      </a:r>
                      <a:r>
                        <a:rPr lang="nl-NL" sz="1500" u="none" strike="noStrike" dirty="0">
                          <a:effectLst/>
                          <a:latin typeface="+mj-lt"/>
                        </a:rPr>
                        <a:t> </a:t>
                      </a:r>
                      <a:r>
                        <a:rPr lang="nl-NL" sz="1500" u="none" strike="noStrike" dirty="0" err="1">
                          <a:effectLst/>
                          <a:latin typeface="+mj-lt"/>
                        </a:rPr>
                        <a:t>disp</a:t>
                      </a:r>
                      <a:r>
                        <a:rPr lang="nl-NL" sz="1500" u="none" strike="noStrike" dirty="0">
                          <a:effectLst/>
                          <a:latin typeface="+mj-lt"/>
                        </a:rPr>
                        <a:t>/kauw 100mg tb</a:t>
                      </a:r>
                      <a:endParaRPr lang="nl-NL" sz="1500" b="0" i="0" u="none" strike="noStrike" dirty="0">
                        <a:solidFill>
                          <a:srgbClr val="000000"/>
                        </a:solidFill>
                        <a:effectLst/>
                        <a:latin typeface="+mj-lt"/>
                      </a:endParaRPr>
                    </a:p>
                  </a:txBody>
                  <a:tcPr marL="7881" marR="7881" marT="7881" marB="0" anchor="b"/>
                </a:tc>
                <a:tc>
                  <a:txBody>
                    <a:bodyPr/>
                    <a:lstStyle/>
                    <a:p>
                      <a:pPr algn="ctr"/>
                      <a:endParaRPr lang="nl-NL" sz="1500" b="1" dirty="0">
                        <a:latin typeface="+mj-lt"/>
                      </a:endParaRPr>
                    </a:p>
                  </a:txBody>
                  <a:tcPr/>
                </a:tc>
                <a:extLst>
                  <a:ext uri="{0D108BD9-81ED-4DB2-BD59-A6C34878D82A}">
                    <a16:rowId xmlns:a16="http://schemas.microsoft.com/office/drawing/2014/main" val="2133425225"/>
                  </a:ext>
                </a:extLst>
              </a:tr>
              <a:tr h="298922">
                <a:tc>
                  <a:txBody>
                    <a:bodyPr/>
                    <a:lstStyle/>
                    <a:p>
                      <a:pPr algn="l"/>
                      <a:endParaRPr lang="nl-NL" sz="1500" b="1">
                        <a:latin typeface="+mj-lt"/>
                      </a:endParaRPr>
                    </a:p>
                  </a:txBody>
                  <a:tcPr/>
                </a:tc>
                <a:tc>
                  <a:txBody>
                    <a:bodyPr/>
                    <a:lstStyle/>
                    <a:p>
                      <a:pPr algn="l" fontAlgn="b"/>
                      <a:r>
                        <a:rPr lang="nl-NL" sz="1500" u="none" strike="noStrike">
                          <a:effectLst/>
                          <a:latin typeface="+mj-lt"/>
                        </a:rPr>
                        <a:t>0,16</a:t>
                      </a:r>
                      <a:endParaRPr lang="nl-NL" sz="1500" b="0" i="0" u="none" strike="noStrike">
                        <a:solidFill>
                          <a:srgbClr val="000000"/>
                        </a:solidFill>
                        <a:effectLst/>
                        <a:latin typeface="+mj-lt"/>
                      </a:endParaRPr>
                    </a:p>
                  </a:txBody>
                  <a:tcPr marL="7881" marR="7881" marT="7881" marB="0" anchor="b"/>
                </a:tc>
                <a:tc>
                  <a:txBody>
                    <a:bodyPr/>
                    <a:lstStyle/>
                    <a:p>
                      <a:pPr algn="l" fontAlgn="b"/>
                      <a:r>
                        <a:rPr lang="nl-NL" sz="1500" u="none" strike="noStrike" dirty="0">
                          <a:effectLst/>
                          <a:latin typeface="+mj-lt"/>
                        </a:rPr>
                        <a:t>tablet</a:t>
                      </a:r>
                      <a:endParaRPr lang="nl-NL" sz="1500" b="0" i="0" u="none" strike="noStrike" dirty="0">
                        <a:solidFill>
                          <a:srgbClr val="000000"/>
                        </a:solidFill>
                        <a:effectLst/>
                        <a:latin typeface="+mj-lt"/>
                      </a:endParaRPr>
                    </a:p>
                  </a:txBody>
                  <a:tcPr marL="7881" marR="7881" marT="7881" marB="0" anchor="b"/>
                </a:tc>
                <a:tc>
                  <a:txBody>
                    <a:bodyPr/>
                    <a:lstStyle/>
                    <a:p>
                      <a:pPr algn="l" fontAlgn="b"/>
                      <a:r>
                        <a:rPr lang="nl-NL" sz="1500" u="none" strike="noStrike" dirty="0" err="1">
                          <a:effectLst/>
                          <a:latin typeface="+mj-lt"/>
                        </a:rPr>
                        <a:t>Lamotrigine</a:t>
                      </a:r>
                      <a:r>
                        <a:rPr lang="nl-NL" sz="1500" u="none" strike="noStrike" dirty="0">
                          <a:effectLst/>
                          <a:latin typeface="+mj-lt"/>
                        </a:rPr>
                        <a:t> 25mg </a:t>
                      </a:r>
                      <a:r>
                        <a:rPr lang="nl-NL" sz="1500" u="none" strike="noStrike" dirty="0" err="1">
                          <a:effectLst/>
                          <a:latin typeface="+mj-lt"/>
                        </a:rPr>
                        <a:t>dispertabl</a:t>
                      </a:r>
                      <a:endParaRPr lang="nl-NL" sz="1500" b="0" i="0" u="none" strike="noStrike" dirty="0">
                        <a:solidFill>
                          <a:srgbClr val="000000"/>
                        </a:solidFill>
                        <a:effectLst/>
                        <a:latin typeface="+mj-lt"/>
                      </a:endParaRPr>
                    </a:p>
                  </a:txBody>
                  <a:tcPr marL="7881" marR="7881" marT="7881" marB="0" anchor="b"/>
                </a:tc>
                <a:tc>
                  <a:txBody>
                    <a:bodyPr/>
                    <a:lstStyle/>
                    <a:p>
                      <a:pPr algn="ctr"/>
                      <a:endParaRPr lang="nl-NL" sz="1500" b="1" dirty="0">
                        <a:latin typeface="+mj-lt"/>
                      </a:endParaRPr>
                    </a:p>
                  </a:txBody>
                  <a:tcPr/>
                </a:tc>
                <a:extLst>
                  <a:ext uri="{0D108BD9-81ED-4DB2-BD59-A6C34878D82A}">
                    <a16:rowId xmlns:a16="http://schemas.microsoft.com/office/drawing/2014/main" val="2889358263"/>
                  </a:ext>
                </a:extLst>
              </a:tr>
              <a:tr h="298922">
                <a:tc>
                  <a:txBody>
                    <a:bodyPr/>
                    <a:lstStyle/>
                    <a:p>
                      <a:pPr algn="l"/>
                      <a:endParaRPr lang="nl-NL" sz="1500" b="1" dirty="0">
                        <a:latin typeface="+mj-lt"/>
                      </a:endParaRPr>
                    </a:p>
                  </a:txBody>
                  <a:tcPr/>
                </a:tc>
                <a:tc>
                  <a:txBody>
                    <a:bodyPr/>
                    <a:lstStyle/>
                    <a:p>
                      <a:pPr algn="l" fontAlgn="b"/>
                      <a:r>
                        <a:rPr lang="nl-NL" sz="1500" u="none" strike="noStrike" dirty="0">
                          <a:effectLst/>
                          <a:latin typeface="+mj-lt"/>
                        </a:rPr>
                        <a:t>0,43</a:t>
                      </a:r>
                      <a:endParaRPr lang="nl-NL" sz="1500" b="0" i="0" u="none" strike="noStrike" dirty="0">
                        <a:solidFill>
                          <a:srgbClr val="000000"/>
                        </a:solidFill>
                        <a:effectLst/>
                        <a:latin typeface="+mj-lt"/>
                      </a:endParaRPr>
                    </a:p>
                  </a:txBody>
                  <a:tcPr marL="7881" marR="7881" marT="7881" marB="0" anchor="b"/>
                </a:tc>
                <a:tc>
                  <a:txBody>
                    <a:bodyPr/>
                    <a:lstStyle/>
                    <a:p>
                      <a:pPr algn="l" fontAlgn="b"/>
                      <a:r>
                        <a:rPr lang="nl-NL" sz="1500" u="none" strike="noStrike" dirty="0">
                          <a:effectLst/>
                          <a:latin typeface="+mj-lt"/>
                        </a:rPr>
                        <a:t>tablet</a:t>
                      </a:r>
                      <a:endParaRPr lang="nl-NL" sz="1500" b="0" i="0" u="none" strike="noStrike" dirty="0">
                        <a:solidFill>
                          <a:srgbClr val="000000"/>
                        </a:solidFill>
                        <a:effectLst/>
                        <a:latin typeface="+mj-lt"/>
                      </a:endParaRPr>
                    </a:p>
                  </a:txBody>
                  <a:tcPr marL="7881" marR="7881" marT="7881" marB="0" anchor="b"/>
                </a:tc>
                <a:tc>
                  <a:txBody>
                    <a:bodyPr/>
                    <a:lstStyle/>
                    <a:p>
                      <a:pPr algn="l" fontAlgn="b"/>
                      <a:r>
                        <a:rPr lang="nl-NL" sz="1500" u="none" strike="noStrike" dirty="0" err="1">
                          <a:effectLst/>
                          <a:latin typeface="+mj-lt"/>
                        </a:rPr>
                        <a:t>Lamotrigine</a:t>
                      </a:r>
                      <a:r>
                        <a:rPr lang="nl-NL" sz="1500" u="none" strike="noStrike" dirty="0">
                          <a:effectLst/>
                          <a:latin typeface="+mj-lt"/>
                        </a:rPr>
                        <a:t> 50mg </a:t>
                      </a:r>
                      <a:r>
                        <a:rPr lang="nl-NL" sz="1500" u="none" strike="noStrike" dirty="0" err="1">
                          <a:effectLst/>
                          <a:latin typeface="+mj-lt"/>
                        </a:rPr>
                        <a:t>dispertabl</a:t>
                      </a:r>
                      <a:endParaRPr lang="nl-NL" sz="1500" b="0" i="0" u="none" strike="noStrike" dirty="0">
                        <a:solidFill>
                          <a:srgbClr val="000000"/>
                        </a:solidFill>
                        <a:effectLst/>
                        <a:latin typeface="+mj-lt"/>
                      </a:endParaRPr>
                    </a:p>
                  </a:txBody>
                  <a:tcPr marL="7881" marR="7881" marT="7881" marB="0" anchor="b"/>
                </a:tc>
                <a:tc>
                  <a:txBody>
                    <a:bodyPr/>
                    <a:lstStyle/>
                    <a:p>
                      <a:pPr algn="ctr"/>
                      <a:endParaRPr lang="nl-NL" sz="1500" b="1" dirty="0">
                        <a:latin typeface="+mj-lt"/>
                      </a:endParaRPr>
                    </a:p>
                  </a:txBody>
                  <a:tcPr/>
                </a:tc>
                <a:extLst>
                  <a:ext uri="{0D108BD9-81ED-4DB2-BD59-A6C34878D82A}">
                    <a16:rowId xmlns:a16="http://schemas.microsoft.com/office/drawing/2014/main" val="2938540819"/>
                  </a:ext>
                </a:extLst>
              </a:tr>
              <a:tr h="298922">
                <a:tc>
                  <a:txBody>
                    <a:bodyPr/>
                    <a:lstStyle/>
                    <a:p>
                      <a:pPr algn="l"/>
                      <a:r>
                        <a:rPr lang="nl-NL" sz="1500" b="1" dirty="0" err="1" smtClean="0">
                          <a:latin typeface="+mj-lt"/>
                        </a:rPr>
                        <a:t>Brivaracetam</a:t>
                      </a:r>
                      <a:endParaRPr lang="nl-NL" sz="1500" b="1" dirty="0">
                        <a:latin typeface="+mj-lt"/>
                      </a:endParaRPr>
                    </a:p>
                  </a:txBody>
                  <a:tcPr/>
                </a:tc>
                <a:tc>
                  <a:txBody>
                    <a:bodyPr/>
                    <a:lstStyle/>
                    <a:p>
                      <a:pPr algn="l" fontAlgn="b"/>
                      <a:endParaRPr lang="nl-NL" sz="1500" b="0" i="0" u="none" strike="noStrike" dirty="0">
                        <a:solidFill>
                          <a:srgbClr val="000000"/>
                        </a:solidFill>
                        <a:effectLst/>
                        <a:latin typeface="+mj-lt"/>
                      </a:endParaRPr>
                    </a:p>
                  </a:txBody>
                  <a:tcPr marL="7881" marR="7881" marT="7881" marB="0" anchor="b"/>
                </a:tc>
                <a:tc>
                  <a:txBody>
                    <a:bodyPr/>
                    <a:lstStyle/>
                    <a:p>
                      <a:pPr algn="l" fontAlgn="b"/>
                      <a:endParaRPr lang="nl-NL" sz="1500" b="0" i="0" u="none" strike="noStrike" dirty="0">
                        <a:solidFill>
                          <a:srgbClr val="000000"/>
                        </a:solidFill>
                        <a:effectLst/>
                        <a:latin typeface="+mj-lt"/>
                      </a:endParaRPr>
                    </a:p>
                  </a:txBody>
                  <a:tcPr marL="7881" marR="7881" marT="7881" marB="0" anchor="b"/>
                </a:tc>
                <a:tc>
                  <a:txBody>
                    <a:bodyPr/>
                    <a:lstStyle/>
                    <a:p>
                      <a:pPr algn="l" fontAlgn="b"/>
                      <a:endParaRPr lang="nl-NL" sz="1500" b="0" i="0" u="none" strike="noStrike" dirty="0">
                        <a:solidFill>
                          <a:srgbClr val="000000"/>
                        </a:solidFill>
                        <a:effectLst/>
                        <a:latin typeface="+mj-lt"/>
                      </a:endParaRPr>
                    </a:p>
                  </a:txBody>
                  <a:tcPr marL="7881" marR="7881" marT="7881" marB="0" anchor="b"/>
                </a:tc>
                <a:tc>
                  <a:txBody>
                    <a:bodyPr/>
                    <a:lstStyle/>
                    <a:p>
                      <a:pPr algn="ctr"/>
                      <a:r>
                        <a:rPr lang="nl-NL" sz="1500" b="1" dirty="0" smtClean="0">
                          <a:latin typeface="+mj-lt"/>
                        </a:rPr>
                        <a:t>1</a:t>
                      </a:r>
                      <a:endParaRPr lang="nl-NL" sz="1500" b="1" dirty="0">
                        <a:latin typeface="+mj-lt"/>
                      </a:endParaRPr>
                    </a:p>
                  </a:txBody>
                  <a:tcPr/>
                </a:tc>
                <a:extLst>
                  <a:ext uri="{0D108BD9-81ED-4DB2-BD59-A6C34878D82A}">
                    <a16:rowId xmlns:a16="http://schemas.microsoft.com/office/drawing/2014/main" val="349335231"/>
                  </a:ext>
                </a:extLst>
              </a:tr>
              <a:tr h="298922">
                <a:tc>
                  <a:txBody>
                    <a:bodyPr/>
                    <a:lstStyle/>
                    <a:p>
                      <a:pPr algn="l"/>
                      <a:endParaRPr lang="nl-NL" sz="1500" b="1" dirty="0">
                        <a:latin typeface="+mj-lt"/>
                      </a:endParaRPr>
                    </a:p>
                  </a:txBody>
                  <a:tcPr marL="9525" marR="9525" marT="9525" marB="0" anchor="b"/>
                </a:tc>
                <a:tc>
                  <a:txBody>
                    <a:bodyPr/>
                    <a:lstStyle/>
                    <a:p>
                      <a:pPr algn="l" fontAlgn="b"/>
                      <a:r>
                        <a:rPr lang="nl-NL" sz="1500" b="0" i="0" u="none" strike="noStrike" dirty="0">
                          <a:solidFill>
                            <a:srgbClr val="000000"/>
                          </a:solidFill>
                          <a:effectLst/>
                          <a:latin typeface="+mj-lt"/>
                        </a:rPr>
                        <a:t>1,53</a:t>
                      </a:r>
                    </a:p>
                  </a:txBody>
                  <a:tcPr marL="9525" marR="9525" marT="9525" marB="0" anchor="b"/>
                </a:tc>
                <a:tc>
                  <a:txBody>
                    <a:bodyPr/>
                    <a:lstStyle/>
                    <a:p>
                      <a:pPr algn="l" fontAlgn="b"/>
                      <a:r>
                        <a:rPr lang="nl-NL" sz="1500" b="0" i="0" u="none" strike="noStrike" dirty="0">
                          <a:solidFill>
                            <a:srgbClr val="000000"/>
                          </a:solidFill>
                          <a:effectLst/>
                          <a:latin typeface="+mj-lt"/>
                        </a:rPr>
                        <a:t>tablet</a:t>
                      </a:r>
                    </a:p>
                  </a:txBody>
                  <a:tcPr marL="9525" marR="9525" marT="9525" marB="0" anchor="b"/>
                </a:tc>
                <a:tc>
                  <a:txBody>
                    <a:bodyPr/>
                    <a:lstStyle/>
                    <a:p>
                      <a:pPr algn="l" fontAlgn="b"/>
                      <a:r>
                        <a:rPr lang="nl-NL" sz="1500" b="0" i="0" u="none" strike="noStrike" dirty="0" err="1">
                          <a:solidFill>
                            <a:srgbClr val="000000"/>
                          </a:solidFill>
                          <a:effectLst/>
                          <a:latin typeface="+mj-lt"/>
                        </a:rPr>
                        <a:t>Briviact</a:t>
                      </a:r>
                      <a:r>
                        <a:rPr lang="nl-NL" sz="1500" b="0" i="0" u="none" strike="noStrike" dirty="0">
                          <a:solidFill>
                            <a:srgbClr val="000000"/>
                          </a:solidFill>
                          <a:effectLst/>
                          <a:latin typeface="+mj-lt"/>
                        </a:rPr>
                        <a:t> 50mg </a:t>
                      </a:r>
                      <a:r>
                        <a:rPr lang="nl-NL" sz="1500" b="0" i="0" u="none" strike="noStrike" dirty="0" err="1">
                          <a:solidFill>
                            <a:srgbClr val="000000"/>
                          </a:solidFill>
                          <a:effectLst/>
                          <a:latin typeface="+mj-lt"/>
                        </a:rPr>
                        <a:t>tabl</a:t>
                      </a:r>
                      <a:r>
                        <a:rPr lang="nl-NL" sz="1500" b="0" i="0" u="none" strike="noStrike" dirty="0">
                          <a:solidFill>
                            <a:srgbClr val="000000"/>
                          </a:solidFill>
                          <a:effectLst/>
                          <a:latin typeface="+mj-lt"/>
                        </a:rPr>
                        <a:t> </a:t>
                      </a:r>
                      <a:r>
                        <a:rPr lang="nl-NL" sz="1500" b="0" i="0" u="none" strike="noStrike" dirty="0" err="1">
                          <a:solidFill>
                            <a:srgbClr val="000000"/>
                          </a:solidFill>
                          <a:effectLst/>
                          <a:latin typeface="+mj-lt"/>
                        </a:rPr>
                        <a:t>filmomh</a:t>
                      </a:r>
                      <a:endParaRPr lang="nl-NL" sz="1500" b="0" i="0" u="none" strike="noStrike" dirty="0">
                        <a:solidFill>
                          <a:srgbClr val="000000"/>
                        </a:solidFill>
                        <a:effectLst/>
                        <a:latin typeface="+mj-lt"/>
                      </a:endParaRPr>
                    </a:p>
                  </a:txBody>
                  <a:tcPr marL="9525" marR="9525" marT="9525" marB="0" anchor="b"/>
                </a:tc>
                <a:tc>
                  <a:txBody>
                    <a:bodyPr/>
                    <a:lstStyle/>
                    <a:p>
                      <a:pPr algn="ctr" fontAlgn="b"/>
                      <a:endParaRPr lang="nl-NL" sz="15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3085689288"/>
                  </a:ext>
                </a:extLst>
              </a:tr>
              <a:tr h="298922">
                <a:tc>
                  <a:txBody>
                    <a:bodyPr/>
                    <a:lstStyle/>
                    <a:p>
                      <a:pPr algn="l"/>
                      <a:r>
                        <a:rPr lang="nl-NL" sz="1500" b="1" dirty="0" err="1" smtClean="0">
                          <a:latin typeface="+mj-lt"/>
                        </a:rPr>
                        <a:t>Oxcarbazepine</a:t>
                      </a:r>
                      <a:endParaRPr lang="nl-NL" sz="1500" b="1" dirty="0">
                        <a:latin typeface="+mj-lt"/>
                      </a:endParaRPr>
                    </a:p>
                  </a:txBody>
                  <a:tcPr/>
                </a:tc>
                <a:tc>
                  <a:txBody>
                    <a:bodyPr/>
                    <a:lstStyle/>
                    <a:p>
                      <a:pPr algn="l" fontAlgn="b"/>
                      <a:endParaRPr lang="nl-NL" sz="1500" b="0" i="0" u="none" strike="noStrike" dirty="0">
                        <a:solidFill>
                          <a:srgbClr val="000000"/>
                        </a:solidFill>
                        <a:effectLst/>
                        <a:latin typeface="+mj-lt"/>
                      </a:endParaRPr>
                    </a:p>
                  </a:txBody>
                  <a:tcPr marL="7881" marR="7881" marT="7881" marB="0" anchor="b"/>
                </a:tc>
                <a:tc>
                  <a:txBody>
                    <a:bodyPr/>
                    <a:lstStyle/>
                    <a:p>
                      <a:pPr algn="l" fontAlgn="b"/>
                      <a:endParaRPr lang="nl-NL" sz="1500" b="0" i="0" u="none" strike="noStrike" dirty="0">
                        <a:solidFill>
                          <a:srgbClr val="000000"/>
                        </a:solidFill>
                        <a:effectLst/>
                        <a:latin typeface="+mj-lt"/>
                      </a:endParaRPr>
                    </a:p>
                  </a:txBody>
                  <a:tcPr marL="7881" marR="7881" marT="7881" marB="0" anchor="b"/>
                </a:tc>
                <a:tc>
                  <a:txBody>
                    <a:bodyPr/>
                    <a:lstStyle/>
                    <a:p>
                      <a:pPr algn="l" fontAlgn="b"/>
                      <a:endParaRPr lang="nl-NL" sz="1500" b="0" i="0" u="none" strike="noStrike" dirty="0">
                        <a:solidFill>
                          <a:srgbClr val="000000"/>
                        </a:solidFill>
                        <a:effectLst/>
                        <a:latin typeface="+mj-lt"/>
                      </a:endParaRPr>
                    </a:p>
                  </a:txBody>
                  <a:tcPr marL="7881" marR="7881" marT="7881" marB="0" anchor="b"/>
                </a:tc>
                <a:tc>
                  <a:txBody>
                    <a:bodyPr/>
                    <a:lstStyle/>
                    <a:p>
                      <a:pPr algn="ctr"/>
                      <a:r>
                        <a:rPr lang="nl-NL" sz="1500" b="1" dirty="0" smtClean="0">
                          <a:latin typeface="+mj-lt"/>
                        </a:rPr>
                        <a:t>1</a:t>
                      </a:r>
                      <a:endParaRPr lang="nl-NL" sz="1500" b="1" dirty="0">
                        <a:latin typeface="+mj-lt"/>
                      </a:endParaRPr>
                    </a:p>
                  </a:txBody>
                  <a:tcPr/>
                </a:tc>
                <a:extLst>
                  <a:ext uri="{0D108BD9-81ED-4DB2-BD59-A6C34878D82A}">
                    <a16:rowId xmlns:a16="http://schemas.microsoft.com/office/drawing/2014/main" val="3701491434"/>
                  </a:ext>
                </a:extLst>
              </a:tr>
              <a:tr h="298922">
                <a:tc>
                  <a:txBody>
                    <a:bodyPr/>
                    <a:lstStyle/>
                    <a:p>
                      <a:pPr algn="l"/>
                      <a:endParaRPr lang="nl-NL" sz="1500" b="1" dirty="0">
                        <a:latin typeface="+mj-lt"/>
                      </a:endParaRPr>
                    </a:p>
                  </a:txBody>
                  <a:tcPr/>
                </a:tc>
                <a:tc>
                  <a:txBody>
                    <a:bodyPr/>
                    <a:lstStyle/>
                    <a:p>
                      <a:pPr algn="l" fontAlgn="b"/>
                      <a:r>
                        <a:rPr lang="nl-NL" sz="1500" u="none" strike="noStrike" dirty="0">
                          <a:effectLst/>
                          <a:latin typeface="+mj-lt"/>
                        </a:rPr>
                        <a:t>0,51</a:t>
                      </a:r>
                      <a:endParaRPr lang="nl-NL" sz="1500" b="0" i="0" u="none" strike="noStrike" dirty="0">
                        <a:solidFill>
                          <a:srgbClr val="000000"/>
                        </a:solidFill>
                        <a:effectLst/>
                        <a:latin typeface="+mj-lt"/>
                      </a:endParaRPr>
                    </a:p>
                  </a:txBody>
                  <a:tcPr marL="7881" marR="7881" marT="7881" marB="0" anchor="b"/>
                </a:tc>
                <a:tc>
                  <a:txBody>
                    <a:bodyPr/>
                    <a:lstStyle/>
                    <a:p>
                      <a:pPr algn="l" fontAlgn="b"/>
                      <a:r>
                        <a:rPr lang="nl-NL" sz="1500" u="none" strike="noStrike" dirty="0">
                          <a:effectLst/>
                          <a:latin typeface="+mj-lt"/>
                        </a:rPr>
                        <a:t>tablet</a:t>
                      </a:r>
                      <a:endParaRPr lang="nl-NL" sz="1500" b="0" i="0" u="none" strike="noStrike" dirty="0">
                        <a:solidFill>
                          <a:srgbClr val="000000"/>
                        </a:solidFill>
                        <a:effectLst/>
                        <a:latin typeface="+mj-lt"/>
                      </a:endParaRPr>
                    </a:p>
                  </a:txBody>
                  <a:tcPr marL="7881" marR="7881" marT="7881" marB="0" anchor="b"/>
                </a:tc>
                <a:tc>
                  <a:txBody>
                    <a:bodyPr/>
                    <a:lstStyle/>
                    <a:p>
                      <a:pPr algn="l" fontAlgn="b"/>
                      <a:r>
                        <a:rPr lang="nl-NL" sz="1500" u="none" strike="noStrike" dirty="0" err="1">
                          <a:effectLst/>
                          <a:latin typeface="+mj-lt"/>
                        </a:rPr>
                        <a:t>Oxcarbazepine</a:t>
                      </a:r>
                      <a:r>
                        <a:rPr lang="nl-NL" sz="1500" u="none" strike="noStrike" dirty="0">
                          <a:effectLst/>
                          <a:latin typeface="+mj-lt"/>
                        </a:rPr>
                        <a:t> 300mg </a:t>
                      </a:r>
                      <a:r>
                        <a:rPr lang="nl-NL" sz="1500" u="none" strike="noStrike" dirty="0" err="1">
                          <a:effectLst/>
                          <a:latin typeface="+mj-lt"/>
                        </a:rPr>
                        <a:t>tabl</a:t>
                      </a:r>
                      <a:r>
                        <a:rPr lang="nl-NL" sz="1500" u="none" strike="noStrike" dirty="0">
                          <a:effectLst/>
                          <a:latin typeface="+mj-lt"/>
                        </a:rPr>
                        <a:t> </a:t>
                      </a:r>
                      <a:r>
                        <a:rPr lang="nl-NL" sz="1500" u="none" strike="noStrike" dirty="0" err="1">
                          <a:effectLst/>
                          <a:latin typeface="+mj-lt"/>
                        </a:rPr>
                        <a:t>fo</a:t>
                      </a:r>
                      <a:endParaRPr lang="nl-NL" sz="1500" b="0" i="0" u="none" strike="noStrike" dirty="0">
                        <a:solidFill>
                          <a:srgbClr val="000000"/>
                        </a:solidFill>
                        <a:effectLst/>
                        <a:latin typeface="+mj-lt"/>
                      </a:endParaRPr>
                    </a:p>
                  </a:txBody>
                  <a:tcPr marL="7881" marR="7881" marT="7881" marB="0" anchor="b"/>
                </a:tc>
                <a:tc>
                  <a:txBody>
                    <a:bodyPr/>
                    <a:lstStyle/>
                    <a:p>
                      <a:pPr algn="ctr"/>
                      <a:endParaRPr lang="nl-NL" sz="1500" b="1" dirty="0">
                        <a:latin typeface="+mj-lt"/>
                      </a:endParaRPr>
                    </a:p>
                  </a:txBody>
                  <a:tcPr/>
                </a:tc>
                <a:extLst>
                  <a:ext uri="{0D108BD9-81ED-4DB2-BD59-A6C34878D82A}">
                    <a16:rowId xmlns:a16="http://schemas.microsoft.com/office/drawing/2014/main" val="3897139053"/>
                  </a:ext>
                </a:extLst>
              </a:tr>
              <a:tr h="298922">
                <a:tc>
                  <a:txBody>
                    <a:bodyPr/>
                    <a:lstStyle/>
                    <a:p>
                      <a:pPr algn="l"/>
                      <a:r>
                        <a:rPr lang="nl-NL" sz="1500" b="1" dirty="0" smtClean="0">
                          <a:latin typeface="+mj-lt"/>
                        </a:rPr>
                        <a:t>Fenytoïne</a:t>
                      </a:r>
                      <a:endParaRPr lang="nl-NL" sz="1500" b="1" dirty="0">
                        <a:latin typeface="+mj-lt"/>
                      </a:endParaRPr>
                    </a:p>
                  </a:txBody>
                  <a:tcPr/>
                </a:tc>
                <a:tc>
                  <a:txBody>
                    <a:bodyPr/>
                    <a:lstStyle/>
                    <a:p>
                      <a:pPr algn="l" fontAlgn="b"/>
                      <a:endParaRPr lang="nl-NL" sz="1500" b="0" i="0" u="none" strike="noStrike" dirty="0">
                        <a:solidFill>
                          <a:srgbClr val="000000"/>
                        </a:solidFill>
                        <a:effectLst/>
                        <a:latin typeface="+mj-lt"/>
                      </a:endParaRPr>
                    </a:p>
                  </a:txBody>
                  <a:tcPr marL="7881" marR="7881" marT="7881" marB="0" anchor="b"/>
                </a:tc>
                <a:tc>
                  <a:txBody>
                    <a:bodyPr/>
                    <a:lstStyle/>
                    <a:p>
                      <a:pPr algn="l" fontAlgn="b"/>
                      <a:endParaRPr lang="nl-NL" sz="1500" b="0" i="0" u="none" strike="noStrike" dirty="0">
                        <a:solidFill>
                          <a:srgbClr val="000000"/>
                        </a:solidFill>
                        <a:effectLst/>
                        <a:latin typeface="+mj-lt"/>
                      </a:endParaRPr>
                    </a:p>
                  </a:txBody>
                  <a:tcPr marL="7881" marR="7881" marT="7881" marB="0" anchor="b"/>
                </a:tc>
                <a:tc>
                  <a:txBody>
                    <a:bodyPr/>
                    <a:lstStyle/>
                    <a:p>
                      <a:pPr algn="l" fontAlgn="b"/>
                      <a:endParaRPr lang="nl-NL" sz="1500" b="0" i="0" u="none" strike="noStrike" dirty="0">
                        <a:solidFill>
                          <a:srgbClr val="000000"/>
                        </a:solidFill>
                        <a:effectLst/>
                        <a:latin typeface="+mj-lt"/>
                      </a:endParaRPr>
                    </a:p>
                  </a:txBody>
                  <a:tcPr marL="7881" marR="7881" marT="7881" marB="0" anchor="b"/>
                </a:tc>
                <a:tc>
                  <a:txBody>
                    <a:bodyPr/>
                    <a:lstStyle/>
                    <a:p>
                      <a:pPr algn="ctr"/>
                      <a:r>
                        <a:rPr lang="nl-NL" sz="1500" b="1" dirty="0" smtClean="0">
                          <a:latin typeface="+mj-lt"/>
                        </a:rPr>
                        <a:t>3</a:t>
                      </a:r>
                      <a:endParaRPr lang="nl-NL" sz="1500" b="1" dirty="0">
                        <a:latin typeface="+mj-lt"/>
                      </a:endParaRPr>
                    </a:p>
                  </a:txBody>
                  <a:tcPr/>
                </a:tc>
                <a:extLst>
                  <a:ext uri="{0D108BD9-81ED-4DB2-BD59-A6C34878D82A}">
                    <a16:rowId xmlns:a16="http://schemas.microsoft.com/office/drawing/2014/main" val="2772744929"/>
                  </a:ext>
                </a:extLst>
              </a:tr>
              <a:tr h="414239">
                <a:tc>
                  <a:txBody>
                    <a:bodyPr/>
                    <a:lstStyle/>
                    <a:p>
                      <a:pPr algn="l"/>
                      <a:endParaRPr lang="nl-NL" sz="1500" b="1" dirty="0">
                        <a:latin typeface="+mj-lt"/>
                      </a:endParaRPr>
                    </a:p>
                  </a:txBody>
                  <a:tcPr/>
                </a:tc>
                <a:tc>
                  <a:txBody>
                    <a:bodyPr/>
                    <a:lstStyle/>
                    <a:p>
                      <a:pPr algn="l" fontAlgn="b"/>
                      <a:r>
                        <a:rPr lang="nl-NL" sz="1500" b="0" i="0" u="none" strike="noStrike">
                          <a:solidFill>
                            <a:srgbClr val="000000"/>
                          </a:solidFill>
                          <a:effectLst/>
                          <a:latin typeface="+mj-lt"/>
                        </a:rPr>
                        <a:t>0,25</a:t>
                      </a:r>
                    </a:p>
                  </a:txBody>
                  <a:tcPr marL="9525" marR="9525" marT="9525" marB="0" anchor="b"/>
                </a:tc>
                <a:tc>
                  <a:txBody>
                    <a:bodyPr/>
                    <a:lstStyle/>
                    <a:p>
                      <a:pPr algn="l" fontAlgn="b"/>
                      <a:r>
                        <a:rPr lang="nl-NL" sz="1500" b="0" i="0" u="none" strike="noStrike">
                          <a:solidFill>
                            <a:srgbClr val="000000"/>
                          </a:solidFill>
                          <a:effectLst/>
                          <a:latin typeface="+mj-lt"/>
                        </a:rPr>
                        <a:t>tablet (tijdelijk)</a:t>
                      </a:r>
                    </a:p>
                  </a:txBody>
                  <a:tcPr marL="9525" marR="9525" marT="9525" marB="0" anchor="b"/>
                </a:tc>
                <a:tc>
                  <a:txBody>
                    <a:bodyPr/>
                    <a:lstStyle/>
                    <a:p>
                      <a:pPr algn="l" fontAlgn="b"/>
                      <a:r>
                        <a:rPr lang="nl-NL" sz="1500" b="0" i="0" u="none" strike="noStrike" dirty="0" err="1">
                          <a:solidFill>
                            <a:srgbClr val="000000"/>
                          </a:solidFill>
                          <a:effectLst/>
                          <a:latin typeface="+mj-lt"/>
                        </a:rPr>
                        <a:t>Diphantoine-z</a:t>
                      </a:r>
                      <a:r>
                        <a:rPr lang="nl-NL" sz="1500" b="0" i="0" u="none" strike="noStrike" dirty="0">
                          <a:solidFill>
                            <a:srgbClr val="000000"/>
                          </a:solidFill>
                          <a:effectLst/>
                          <a:latin typeface="+mj-lt"/>
                        </a:rPr>
                        <a:t> 100 tablet</a:t>
                      </a:r>
                    </a:p>
                  </a:txBody>
                  <a:tcPr marL="9525" marR="9525" marT="9525" marB="0" anchor="b"/>
                </a:tc>
                <a:tc>
                  <a:txBody>
                    <a:bodyPr/>
                    <a:lstStyle/>
                    <a:p>
                      <a:pPr algn="ctr" fontAlgn="b"/>
                      <a:endParaRPr lang="nl-NL" sz="15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859627142"/>
                  </a:ext>
                </a:extLst>
              </a:tr>
              <a:tr h="298922">
                <a:tc>
                  <a:txBody>
                    <a:bodyPr/>
                    <a:lstStyle/>
                    <a:p>
                      <a:pPr algn="l"/>
                      <a:endParaRPr lang="nl-NL" sz="1500" b="1" dirty="0">
                        <a:latin typeface="+mj-lt"/>
                      </a:endParaRPr>
                    </a:p>
                  </a:txBody>
                  <a:tcPr/>
                </a:tc>
                <a:tc>
                  <a:txBody>
                    <a:bodyPr/>
                    <a:lstStyle/>
                    <a:p>
                      <a:pPr algn="l" fontAlgn="b"/>
                      <a:r>
                        <a:rPr lang="nl-NL" sz="1500" b="0" i="0" u="none" strike="noStrike">
                          <a:solidFill>
                            <a:srgbClr val="000000"/>
                          </a:solidFill>
                          <a:effectLst/>
                          <a:latin typeface="+mj-lt"/>
                        </a:rPr>
                        <a:t>0,04</a:t>
                      </a:r>
                    </a:p>
                  </a:txBody>
                  <a:tcPr marL="9525" marR="9525" marT="9525" marB="0" anchor="b"/>
                </a:tc>
                <a:tc>
                  <a:txBody>
                    <a:bodyPr/>
                    <a:lstStyle/>
                    <a:p>
                      <a:pPr algn="l" fontAlgn="b"/>
                      <a:r>
                        <a:rPr lang="nl-NL" sz="1500" b="0" i="0" u="none" strike="noStrike" dirty="0">
                          <a:solidFill>
                            <a:srgbClr val="000000"/>
                          </a:solidFill>
                          <a:effectLst/>
                          <a:latin typeface="+mj-lt"/>
                        </a:rPr>
                        <a:t>tablet</a:t>
                      </a:r>
                    </a:p>
                  </a:txBody>
                  <a:tcPr marL="9525" marR="9525" marT="9525" marB="0" anchor="b"/>
                </a:tc>
                <a:tc>
                  <a:txBody>
                    <a:bodyPr/>
                    <a:lstStyle/>
                    <a:p>
                      <a:pPr algn="l" fontAlgn="b"/>
                      <a:r>
                        <a:rPr lang="nl-NL" sz="1500" b="0" i="0" u="none" strike="noStrike" dirty="0" err="1">
                          <a:solidFill>
                            <a:srgbClr val="000000"/>
                          </a:solidFill>
                          <a:effectLst/>
                          <a:latin typeface="+mj-lt"/>
                        </a:rPr>
                        <a:t>Diphantoine-z</a:t>
                      </a:r>
                      <a:r>
                        <a:rPr lang="nl-NL" sz="1500" b="0" i="0" u="none" strike="noStrike" dirty="0">
                          <a:solidFill>
                            <a:srgbClr val="000000"/>
                          </a:solidFill>
                          <a:effectLst/>
                          <a:latin typeface="+mj-lt"/>
                        </a:rPr>
                        <a:t> 75 tablet</a:t>
                      </a:r>
                    </a:p>
                  </a:txBody>
                  <a:tcPr marL="9525" marR="9525" marT="9525" marB="0" anchor="b"/>
                </a:tc>
                <a:tc>
                  <a:txBody>
                    <a:bodyPr/>
                    <a:lstStyle/>
                    <a:p>
                      <a:pPr algn="ctr" fontAlgn="b"/>
                      <a:endParaRPr lang="nl-NL" sz="15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92255267"/>
                  </a:ext>
                </a:extLst>
              </a:tr>
              <a:tr h="298922">
                <a:tc>
                  <a:txBody>
                    <a:bodyPr/>
                    <a:lstStyle/>
                    <a:p>
                      <a:pPr algn="l"/>
                      <a:r>
                        <a:rPr lang="nl-NL" sz="1500" b="1" dirty="0" err="1" smtClean="0">
                          <a:latin typeface="+mj-lt"/>
                        </a:rPr>
                        <a:t>Fenobarbital</a:t>
                      </a:r>
                      <a:r>
                        <a:rPr lang="nl-NL" sz="1500" b="1" baseline="0" dirty="0" smtClean="0">
                          <a:latin typeface="+mj-lt"/>
                        </a:rPr>
                        <a:t> </a:t>
                      </a:r>
                      <a:endParaRPr lang="nl-NL" sz="1500" b="1" dirty="0">
                        <a:latin typeface="+mj-lt"/>
                      </a:endParaRPr>
                    </a:p>
                  </a:txBody>
                  <a:tcPr/>
                </a:tc>
                <a:tc>
                  <a:txBody>
                    <a:bodyPr/>
                    <a:lstStyle/>
                    <a:p>
                      <a:pPr algn="l" fontAlgn="b"/>
                      <a:endParaRPr lang="nl-NL" sz="1500" b="0" i="0" u="none" strike="noStrike">
                        <a:solidFill>
                          <a:srgbClr val="000000"/>
                        </a:solidFill>
                        <a:effectLst/>
                        <a:latin typeface="+mj-lt"/>
                      </a:endParaRPr>
                    </a:p>
                  </a:txBody>
                  <a:tcPr marL="9525" marR="9525" marT="9525" marB="0" anchor="b"/>
                </a:tc>
                <a:tc>
                  <a:txBody>
                    <a:bodyPr/>
                    <a:lstStyle/>
                    <a:p>
                      <a:pPr algn="l" fontAlgn="b"/>
                      <a:endParaRPr lang="nl-NL" sz="1500" b="0" i="0" u="none" strike="noStrike">
                        <a:solidFill>
                          <a:srgbClr val="000000"/>
                        </a:solidFill>
                        <a:effectLst/>
                        <a:latin typeface="+mj-lt"/>
                      </a:endParaRPr>
                    </a:p>
                  </a:txBody>
                  <a:tcPr marL="9525" marR="9525" marT="9525" marB="0" anchor="b"/>
                </a:tc>
                <a:tc>
                  <a:txBody>
                    <a:bodyPr/>
                    <a:lstStyle/>
                    <a:p>
                      <a:pPr algn="l" fontAlgn="b"/>
                      <a:endParaRPr lang="nl-NL" sz="1500" b="0" i="0" u="none" strike="noStrike" dirty="0">
                        <a:solidFill>
                          <a:srgbClr val="000000"/>
                        </a:solidFill>
                        <a:effectLst/>
                        <a:latin typeface="+mj-lt"/>
                      </a:endParaRPr>
                    </a:p>
                  </a:txBody>
                  <a:tcPr marL="9525" marR="9525" marT="9525" marB="0" anchor="b"/>
                </a:tc>
                <a:tc>
                  <a:txBody>
                    <a:bodyPr/>
                    <a:lstStyle/>
                    <a:p>
                      <a:pPr algn="ctr" fontAlgn="b"/>
                      <a:r>
                        <a:rPr lang="nl-NL" sz="1500" b="1" i="0" u="none" strike="noStrike" dirty="0" smtClean="0">
                          <a:solidFill>
                            <a:srgbClr val="000000"/>
                          </a:solidFill>
                          <a:effectLst/>
                          <a:latin typeface="+mj-lt"/>
                        </a:rPr>
                        <a:t>1</a:t>
                      </a:r>
                      <a:endParaRPr lang="nl-NL" sz="15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571503192"/>
                  </a:ext>
                </a:extLst>
              </a:tr>
              <a:tr h="298922">
                <a:tc>
                  <a:txBody>
                    <a:bodyPr/>
                    <a:lstStyle/>
                    <a:p>
                      <a:pPr algn="l"/>
                      <a:endParaRPr lang="nl-NL" sz="1500" b="1" dirty="0">
                        <a:latin typeface="+mj-lt"/>
                      </a:endParaRPr>
                    </a:p>
                  </a:txBody>
                  <a:tcPr/>
                </a:tc>
                <a:tc>
                  <a:txBody>
                    <a:bodyPr/>
                    <a:lstStyle/>
                    <a:p>
                      <a:pPr algn="l" fontAlgn="b"/>
                      <a:r>
                        <a:rPr lang="nl-NL" sz="1500" b="0" i="0" u="none" strike="noStrike">
                          <a:solidFill>
                            <a:srgbClr val="000000"/>
                          </a:solidFill>
                          <a:effectLst/>
                          <a:latin typeface="+mj-lt"/>
                        </a:rPr>
                        <a:t>0,14</a:t>
                      </a:r>
                    </a:p>
                  </a:txBody>
                  <a:tcPr marL="9525" marR="9525" marT="9525" marB="0" anchor="b"/>
                </a:tc>
                <a:tc>
                  <a:txBody>
                    <a:bodyPr/>
                    <a:lstStyle/>
                    <a:p>
                      <a:pPr algn="l" fontAlgn="b"/>
                      <a:r>
                        <a:rPr lang="nl-NL" sz="1500" b="0" i="0" u="none" strike="noStrike" dirty="0">
                          <a:solidFill>
                            <a:srgbClr val="000000"/>
                          </a:solidFill>
                          <a:effectLst/>
                          <a:latin typeface="+mj-lt"/>
                        </a:rPr>
                        <a:t>tablet</a:t>
                      </a:r>
                    </a:p>
                  </a:txBody>
                  <a:tcPr marL="9525" marR="9525" marT="9525" marB="0" anchor="b"/>
                </a:tc>
                <a:tc>
                  <a:txBody>
                    <a:bodyPr/>
                    <a:lstStyle/>
                    <a:p>
                      <a:pPr algn="l" fontAlgn="b"/>
                      <a:r>
                        <a:rPr lang="nl-NL" sz="1500" b="0" i="0" u="none" strike="noStrike" dirty="0" err="1">
                          <a:solidFill>
                            <a:srgbClr val="000000"/>
                          </a:solidFill>
                          <a:effectLst/>
                          <a:latin typeface="+mj-lt"/>
                        </a:rPr>
                        <a:t>Fenobarbital</a:t>
                      </a:r>
                      <a:r>
                        <a:rPr lang="nl-NL" sz="1500" b="0" i="0" u="none" strike="noStrike" dirty="0">
                          <a:solidFill>
                            <a:srgbClr val="000000"/>
                          </a:solidFill>
                          <a:effectLst/>
                          <a:latin typeface="+mj-lt"/>
                        </a:rPr>
                        <a:t> 50mg tablet</a:t>
                      </a:r>
                    </a:p>
                  </a:txBody>
                  <a:tcPr marL="9525" marR="9525" marT="9525" marB="0" anchor="b"/>
                </a:tc>
                <a:tc>
                  <a:txBody>
                    <a:bodyPr/>
                    <a:lstStyle/>
                    <a:p>
                      <a:pPr algn="ctr" fontAlgn="b"/>
                      <a:endParaRPr lang="nl-NL" sz="15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2699272795"/>
                  </a:ext>
                </a:extLst>
              </a:tr>
              <a:tr h="298922">
                <a:tc>
                  <a:txBody>
                    <a:bodyPr/>
                    <a:lstStyle/>
                    <a:p>
                      <a:pPr algn="l"/>
                      <a:r>
                        <a:rPr lang="nl-NL" sz="1500" b="1" dirty="0" err="1" smtClean="0">
                          <a:latin typeface="+mj-lt"/>
                        </a:rPr>
                        <a:t>Perampanel</a:t>
                      </a:r>
                      <a:endParaRPr lang="nl-NL" sz="1500" b="1" dirty="0">
                        <a:latin typeface="+mj-lt"/>
                      </a:endParaRPr>
                    </a:p>
                  </a:txBody>
                  <a:tcPr/>
                </a:tc>
                <a:tc>
                  <a:txBody>
                    <a:bodyPr/>
                    <a:lstStyle/>
                    <a:p>
                      <a:pPr algn="l" fontAlgn="b"/>
                      <a:endParaRPr lang="nl-NL" sz="1500" b="0" i="0" u="none" strike="noStrike" dirty="0">
                        <a:solidFill>
                          <a:srgbClr val="000000"/>
                        </a:solidFill>
                        <a:effectLst/>
                        <a:latin typeface="+mj-lt"/>
                      </a:endParaRPr>
                    </a:p>
                  </a:txBody>
                  <a:tcPr marL="9525" marR="9525" marT="9525" marB="0" anchor="b"/>
                </a:tc>
                <a:tc>
                  <a:txBody>
                    <a:bodyPr/>
                    <a:lstStyle/>
                    <a:p>
                      <a:pPr algn="l" fontAlgn="b"/>
                      <a:endParaRPr lang="nl-NL" sz="1500" b="0" i="0" u="none" strike="noStrike" dirty="0">
                        <a:solidFill>
                          <a:srgbClr val="000000"/>
                        </a:solidFill>
                        <a:effectLst/>
                        <a:latin typeface="+mj-lt"/>
                      </a:endParaRPr>
                    </a:p>
                  </a:txBody>
                  <a:tcPr marL="9525" marR="9525" marT="9525" marB="0" anchor="b"/>
                </a:tc>
                <a:tc>
                  <a:txBody>
                    <a:bodyPr/>
                    <a:lstStyle/>
                    <a:p>
                      <a:pPr algn="l" fontAlgn="b"/>
                      <a:endParaRPr lang="nl-NL" sz="1500" b="0" i="0" u="none" strike="noStrike" dirty="0">
                        <a:solidFill>
                          <a:srgbClr val="000000"/>
                        </a:solidFill>
                        <a:effectLst/>
                        <a:latin typeface="+mj-lt"/>
                      </a:endParaRPr>
                    </a:p>
                  </a:txBody>
                  <a:tcPr marL="9525" marR="9525" marT="9525" marB="0" anchor="b"/>
                </a:tc>
                <a:tc>
                  <a:txBody>
                    <a:bodyPr/>
                    <a:lstStyle/>
                    <a:p>
                      <a:pPr algn="ctr" fontAlgn="b"/>
                      <a:r>
                        <a:rPr lang="nl-NL" sz="1500" b="1" i="0" u="none" strike="noStrike" dirty="0" smtClean="0">
                          <a:solidFill>
                            <a:srgbClr val="000000"/>
                          </a:solidFill>
                          <a:effectLst/>
                          <a:latin typeface="+mj-lt"/>
                        </a:rPr>
                        <a:t>1</a:t>
                      </a:r>
                      <a:endParaRPr lang="nl-NL" sz="15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045267960"/>
                  </a:ext>
                </a:extLst>
              </a:tr>
              <a:tr h="298922">
                <a:tc>
                  <a:txBody>
                    <a:bodyPr/>
                    <a:lstStyle/>
                    <a:p>
                      <a:pPr algn="l"/>
                      <a:endParaRPr lang="nl-NL" sz="1500" b="1" dirty="0">
                        <a:latin typeface="+mj-lt"/>
                      </a:endParaRPr>
                    </a:p>
                  </a:txBody>
                  <a:tcPr/>
                </a:tc>
                <a:tc>
                  <a:txBody>
                    <a:bodyPr/>
                    <a:lstStyle/>
                    <a:p>
                      <a:pPr algn="l" fontAlgn="b"/>
                      <a:r>
                        <a:rPr lang="nl-NL" sz="1500" b="0" i="0" u="none" strike="noStrike" dirty="0">
                          <a:solidFill>
                            <a:srgbClr val="000000"/>
                          </a:solidFill>
                          <a:effectLst/>
                          <a:latin typeface="+mj-lt"/>
                        </a:rPr>
                        <a:t>5,20</a:t>
                      </a:r>
                    </a:p>
                  </a:txBody>
                  <a:tcPr marL="9525" marR="9525" marT="9525" marB="0" anchor="b"/>
                </a:tc>
                <a:tc>
                  <a:txBody>
                    <a:bodyPr/>
                    <a:lstStyle/>
                    <a:p>
                      <a:pPr algn="l" fontAlgn="b"/>
                      <a:r>
                        <a:rPr lang="nl-NL" sz="1500" b="0" i="0" u="none" strike="noStrike" dirty="0">
                          <a:solidFill>
                            <a:srgbClr val="000000"/>
                          </a:solidFill>
                          <a:effectLst/>
                          <a:latin typeface="+mj-lt"/>
                        </a:rPr>
                        <a:t>per dag</a:t>
                      </a:r>
                    </a:p>
                  </a:txBody>
                  <a:tcPr marL="9525" marR="9525" marT="9525" marB="0" anchor="b"/>
                </a:tc>
                <a:tc>
                  <a:txBody>
                    <a:bodyPr/>
                    <a:lstStyle/>
                    <a:p>
                      <a:pPr algn="l" fontAlgn="b"/>
                      <a:r>
                        <a:rPr lang="nl-NL" sz="1500" b="0" i="0" u="none" strike="noStrike" dirty="0" err="1">
                          <a:solidFill>
                            <a:srgbClr val="000000"/>
                          </a:solidFill>
                          <a:effectLst/>
                          <a:latin typeface="+mj-lt"/>
                        </a:rPr>
                        <a:t>Fycompa</a:t>
                      </a:r>
                      <a:r>
                        <a:rPr lang="nl-NL" sz="1500" b="0" i="0" u="none" strike="noStrike" dirty="0">
                          <a:solidFill>
                            <a:srgbClr val="000000"/>
                          </a:solidFill>
                          <a:effectLst/>
                          <a:latin typeface="+mj-lt"/>
                        </a:rPr>
                        <a:t> 0,5mg/ml suspensie</a:t>
                      </a:r>
                    </a:p>
                  </a:txBody>
                  <a:tcPr marL="9525" marR="9525" marT="9525" marB="0" anchor="b"/>
                </a:tc>
                <a:tc>
                  <a:txBody>
                    <a:bodyPr/>
                    <a:lstStyle/>
                    <a:p>
                      <a:pPr algn="ctr" fontAlgn="b"/>
                      <a:endParaRPr lang="nl-NL" sz="15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693432624"/>
                  </a:ext>
                </a:extLst>
              </a:tr>
            </a:tbl>
          </a:graphicData>
        </a:graphic>
      </p:graphicFrame>
    </p:spTree>
    <p:extLst>
      <p:ext uri="{BB962C8B-B14F-4D97-AF65-F5344CB8AC3E}">
        <p14:creationId xmlns:p14="http://schemas.microsoft.com/office/powerpoint/2010/main" val="1488082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Voorschrijfgedrag artsen (4)</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815978624"/>
              </p:ext>
            </p:extLst>
          </p:nvPr>
        </p:nvGraphicFramePr>
        <p:xfrm>
          <a:off x="802688" y="1564123"/>
          <a:ext cx="8601870" cy="4160520"/>
        </p:xfrm>
        <a:graphic>
          <a:graphicData uri="http://schemas.openxmlformats.org/drawingml/2006/table">
            <a:tbl>
              <a:tblPr firstRow="1" bandRow="1">
                <a:tableStyleId>{5C22544A-7EE6-4342-B048-85BDC9FD1C3A}</a:tableStyleId>
              </a:tblPr>
              <a:tblGrid>
                <a:gridCol w="2034459">
                  <a:extLst>
                    <a:ext uri="{9D8B030D-6E8A-4147-A177-3AD203B41FA5}">
                      <a16:colId xmlns:a16="http://schemas.microsoft.com/office/drawing/2014/main" val="3764153840"/>
                    </a:ext>
                  </a:extLst>
                </a:gridCol>
                <a:gridCol w="582930">
                  <a:extLst>
                    <a:ext uri="{9D8B030D-6E8A-4147-A177-3AD203B41FA5}">
                      <a16:colId xmlns:a16="http://schemas.microsoft.com/office/drawing/2014/main" val="4094496228"/>
                    </a:ext>
                  </a:extLst>
                </a:gridCol>
                <a:gridCol w="1123769">
                  <a:extLst>
                    <a:ext uri="{9D8B030D-6E8A-4147-A177-3AD203B41FA5}">
                      <a16:colId xmlns:a16="http://schemas.microsoft.com/office/drawing/2014/main" val="1202032429"/>
                    </a:ext>
                  </a:extLst>
                </a:gridCol>
                <a:gridCol w="3333840">
                  <a:extLst>
                    <a:ext uri="{9D8B030D-6E8A-4147-A177-3AD203B41FA5}">
                      <a16:colId xmlns:a16="http://schemas.microsoft.com/office/drawing/2014/main" val="2001114761"/>
                    </a:ext>
                  </a:extLst>
                </a:gridCol>
                <a:gridCol w="1526872">
                  <a:extLst>
                    <a:ext uri="{9D8B030D-6E8A-4147-A177-3AD203B41FA5}">
                      <a16:colId xmlns:a16="http://schemas.microsoft.com/office/drawing/2014/main" val="3554113613"/>
                    </a:ext>
                  </a:extLst>
                </a:gridCol>
              </a:tblGrid>
              <a:tr h="298922">
                <a:tc>
                  <a:txBody>
                    <a:bodyPr/>
                    <a:lstStyle/>
                    <a:p>
                      <a:pPr algn="l"/>
                      <a:r>
                        <a:rPr lang="nl-NL" sz="1500" b="1" dirty="0" smtClean="0">
                          <a:latin typeface="+mj-lt"/>
                        </a:rPr>
                        <a:t>Medicijn</a:t>
                      </a:r>
                      <a:endParaRPr lang="nl-NL" sz="1500" b="1" dirty="0">
                        <a:latin typeface="+mj-lt"/>
                      </a:endParaRPr>
                    </a:p>
                  </a:txBody>
                  <a:tcPr/>
                </a:tc>
                <a:tc>
                  <a:txBody>
                    <a:bodyPr/>
                    <a:lstStyle/>
                    <a:p>
                      <a:pPr algn="l"/>
                      <a:r>
                        <a:rPr lang="nl-NL" sz="1500" dirty="0" smtClean="0">
                          <a:latin typeface="+mj-lt"/>
                        </a:rPr>
                        <a:t>Prijs</a:t>
                      </a:r>
                      <a:endParaRPr lang="nl-NL" sz="1500" dirty="0">
                        <a:latin typeface="+mj-lt"/>
                      </a:endParaRPr>
                    </a:p>
                  </a:txBody>
                  <a:tcPr/>
                </a:tc>
                <a:tc>
                  <a:txBody>
                    <a:bodyPr/>
                    <a:lstStyle/>
                    <a:p>
                      <a:pPr algn="l"/>
                      <a:r>
                        <a:rPr lang="nl-NL" sz="1500" dirty="0" smtClean="0">
                          <a:latin typeface="+mj-lt"/>
                        </a:rPr>
                        <a:t>eenheid</a:t>
                      </a:r>
                      <a:endParaRPr lang="nl-NL" sz="1500" dirty="0">
                        <a:latin typeface="+mj-lt"/>
                      </a:endParaRPr>
                    </a:p>
                  </a:txBody>
                  <a:tcPr/>
                </a:tc>
                <a:tc>
                  <a:txBody>
                    <a:bodyPr/>
                    <a:lstStyle/>
                    <a:p>
                      <a:pPr algn="l"/>
                      <a:r>
                        <a:rPr lang="nl-NL" sz="1500" dirty="0" smtClean="0">
                          <a:latin typeface="+mj-lt"/>
                        </a:rPr>
                        <a:t>Type</a:t>
                      </a:r>
                      <a:r>
                        <a:rPr lang="nl-NL" sz="1500" baseline="0" dirty="0" smtClean="0">
                          <a:latin typeface="+mj-lt"/>
                        </a:rPr>
                        <a:t> medicijn</a:t>
                      </a:r>
                      <a:endParaRPr lang="nl-NL" sz="1500" dirty="0">
                        <a:latin typeface="+mj-lt"/>
                      </a:endParaRPr>
                    </a:p>
                  </a:txBody>
                  <a:tcPr/>
                </a:tc>
                <a:tc>
                  <a:txBody>
                    <a:bodyPr/>
                    <a:lstStyle/>
                    <a:p>
                      <a:pPr algn="ctr"/>
                      <a:r>
                        <a:rPr lang="nl-NL" sz="1500" b="1" dirty="0" smtClean="0">
                          <a:latin typeface="+mj-lt"/>
                        </a:rPr>
                        <a:t>Aantal</a:t>
                      </a:r>
                      <a:r>
                        <a:rPr lang="nl-NL" sz="1500" b="1" baseline="0" dirty="0" smtClean="0">
                          <a:latin typeface="+mj-lt"/>
                        </a:rPr>
                        <a:t> </a:t>
                      </a:r>
                      <a:endParaRPr lang="nl-NL" sz="1500" b="1" dirty="0">
                        <a:latin typeface="+mj-lt"/>
                      </a:endParaRPr>
                    </a:p>
                  </a:txBody>
                  <a:tcPr/>
                </a:tc>
                <a:extLst>
                  <a:ext uri="{0D108BD9-81ED-4DB2-BD59-A6C34878D82A}">
                    <a16:rowId xmlns:a16="http://schemas.microsoft.com/office/drawing/2014/main" val="512174221"/>
                  </a:ext>
                </a:extLst>
              </a:tr>
              <a:tr h="298922">
                <a:tc>
                  <a:txBody>
                    <a:bodyPr/>
                    <a:lstStyle/>
                    <a:p>
                      <a:pPr algn="l"/>
                      <a:r>
                        <a:rPr lang="nl-NL" sz="1500" b="1" dirty="0" err="1" smtClean="0">
                          <a:latin typeface="+mj-lt"/>
                        </a:rPr>
                        <a:t>Gabapentine</a:t>
                      </a:r>
                      <a:endParaRPr lang="nl-NL" sz="1500" b="1" dirty="0">
                        <a:latin typeface="+mj-lt"/>
                      </a:endParaRPr>
                    </a:p>
                  </a:txBody>
                  <a:tcPr/>
                </a:tc>
                <a:tc>
                  <a:txBody>
                    <a:bodyPr/>
                    <a:lstStyle/>
                    <a:p>
                      <a:pPr algn="l" fontAlgn="b"/>
                      <a:endParaRPr lang="nl-NL" sz="1500" b="0" i="0" u="none" strike="noStrike">
                        <a:solidFill>
                          <a:srgbClr val="000000"/>
                        </a:solidFill>
                        <a:effectLst/>
                        <a:latin typeface="+mj-lt"/>
                      </a:endParaRPr>
                    </a:p>
                  </a:txBody>
                  <a:tcPr marL="9525" marR="9525" marT="9525" marB="0" anchor="b"/>
                </a:tc>
                <a:tc>
                  <a:txBody>
                    <a:bodyPr/>
                    <a:lstStyle/>
                    <a:p>
                      <a:pPr algn="l" fontAlgn="b"/>
                      <a:endParaRPr lang="nl-NL" sz="1500" b="0" i="0" u="none" strike="noStrike" dirty="0">
                        <a:solidFill>
                          <a:srgbClr val="000000"/>
                        </a:solidFill>
                        <a:effectLst/>
                        <a:latin typeface="+mj-lt"/>
                      </a:endParaRPr>
                    </a:p>
                  </a:txBody>
                  <a:tcPr marL="9525" marR="9525" marT="9525" marB="0" anchor="b"/>
                </a:tc>
                <a:tc>
                  <a:txBody>
                    <a:bodyPr/>
                    <a:lstStyle/>
                    <a:p>
                      <a:pPr algn="l" fontAlgn="b"/>
                      <a:endParaRPr lang="nl-NL" sz="1500" b="0" i="0" u="none" strike="noStrike" dirty="0">
                        <a:solidFill>
                          <a:srgbClr val="000000"/>
                        </a:solidFill>
                        <a:effectLst/>
                        <a:latin typeface="+mj-lt"/>
                      </a:endParaRPr>
                    </a:p>
                  </a:txBody>
                  <a:tcPr marL="9525" marR="9525" marT="9525" marB="0" anchor="b"/>
                </a:tc>
                <a:tc>
                  <a:txBody>
                    <a:bodyPr/>
                    <a:lstStyle/>
                    <a:p>
                      <a:pPr algn="ctr" fontAlgn="b"/>
                      <a:r>
                        <a:rPr lang="nl-NL" sz="1500" b="1" i="0" u="none" strike="noStrike" dirty="0" smtClean="0">
                          <a:solidFill>
                            <a:srgbClr val="000000"/>
                          </a:solidFill>
                          <a:effectLst/>
                          <a:latin typeface="+mj-lt"/>
                        </a:rPr>
                        <a:t>9</a:t>
                      </a:r>
                      <a:endParaRPr lang="nl-NL" sz="15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369335322"/>
                  </a:ext>
                </a:extLst>
              </a:tr>
              <a:tr h="298922">
                <a:tc>
                  <a:txBody>
                    <a:bodyPr/>
                    <a:lstStyle/>
                    <a:p>
                      <a:pPr algn="l"/>
                      <a:endParaRPr lang="nl-NL" sz="1500" b="1" dirty="0">
                        <a:latin typeface="+mj-lt"/>
                      </a:endParaRPr>
                    </a:p>
                  </a:txBody>
                  <a:tcPr/>
                </a:tc>
                <a:tc>
                  <a:txBody>
                    <a:bodyPr/>
                    <a:lstStyle/>
                    <a:p>
                      <a:pPr algn="l" fontAlgn="b"/>
                      <a:r>
                        <a:rPr lang="nl-NL" sz="1500" b="0" i="0" u="none" strike="noStrike">
                          <a:solidFill>
                            <a:srgbClr val="000000"/>
                          </a:solidFill>
                          <a:effectLst/>
                          <a:latin typeface="+mj-lt"/>
                        </a:rPr>
                        <a:t>0,05</a:t>
                      </a:r>
                    </a:p>
                  </a:txBody>
                  <a:tcPr marL="9525" marR="9525" marT="9525" marB="0" anchor="b"/>
                </a:tc>
                <a:tc>
                  <a:txBody>
                    <a:bodyPr/>
                    <a:lstStyle/>
                    <a:p>
                      <a:pPr algn="l" fontAlgn="b"/>
                      <a:r>
                        <a:rPr lang="nl-NL" sz="1500" b="0" i="0" u="none" strike="noStrike" dirty="0">
                          <a:solidFill>
                            <a:srgbClr val="000000"/>
                          </a:solidFill>
                          <a:effectLst/>
                          <a:latin typeface="+mj-lt"/>
                        </a:rPr>
                        <a:t>tablet</a:t>
                      </a:r>
                    </a:p>
                  </a:txBody>
                  <a:tcPr marL="9525" marR="9525" marT="9525" marB="0" anchor="b"/>
                </a:tc>
                <a:tc>
                  <a:txBody>
                    <a:bodyPr/>
                    <a:lstStyle/>
                    <a:p>
                      <a:pPr algn="l" fontAlgn="b"/>
                      <a:r>
                        <a:rPr lang="nl-NL" sz="1500" b="0" i="0" u="none" strike="noStrike" dirty="0" err="1">
                          <a:solidFill>
                            <a:srgbClr val="000000"/>
                          </a:solidFill>
                          <a:effectLst/>
                          <a:latin typeface="+mj-lt"/>
                        </a:rPr>
                        <a:t>Gabapentine</a:t>
                      </a:r>
                      <a:r>
                        <a:rPr lang="nl-NL" sz="1500" b="0" i="0" u="none" strike="noStrike" dirty="0">
                          <a:solidFill>
                            <a:srgbClr val="000000"/>
                          </a:solidFill>
                          <a:effectLst/>
                          <a:latin typeface="+mj-lt"/>
                        </a:rPr>
                        <a:t> 100mg capsule</a:t>
                      </a:r>
                    </a:p>
                  </a:txBody>
                  <a:tcPr marL="9525" marR="9525" marT="9525" marB="0" anchor="b"/>
                </a:tc>
                <a:tc>
                  <a:txBody>
                    <a:bodyPr/>
                    <a:lstStyle/>
                    <a:p>
                      <a:pPr algn="ctr" fontAlgn="b"/>
                      <a:endParaRPr lang="nl-NL" sz="15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3365900957"/>
                  </a:ext>
                </a:extLst>
              </a:tr>
              <a:tr h="298922">
                <a:tc>
                  <a:txBody>
                    <a:bodyPr/>
                    <a:lstStyle/>
                    <a:p>
                      <a:pPr algn="l"/>
                      <a:endParaRPr lang="nl-NL" sz="1500" b="1" dirty="0">
                        <a:latin typeface="+mj-lt"/>
                      </a:endParaRPr>
                    </a:p>
                  </a:txBody>
                  <a:tcPr/>
                </a:tc>
                <a:tc>
                  <a:txBody>
                    <a:bodyPr/>
                    <a:lstStyle/>
                    <a:p>
                      <a:pPr algn="l" fontAlgn="b"/>
                      <a:endParaRPr lang="nl-NL" sz="1500" b="0" i="0" u="none" strike="noStrike">
                        <a:solidFill>
                          <a:srgbClr val="000000"/>
                        </a:solidFill>
                        <a:effectLst/>
                        <a:latin typeface="+mj-lt"/>
                      </a:endParaRPr>
                    </a:p>
                  </a:txBody>
                  <a:tcPr marL="9525" marR="9525" marT="9525" marB="0" anchor="b"/>
                </a:tc>
                <a:tc>
                  <a:txBody>
                    <a:bodyPr/>
                    <a:lstStyle/>
                    <a:p>
                      <a:pPr algn="l" fontAlgn="b"/>
                      <a:endParaRPr lang="nl-NL" sz="1500" b="0" i="0" u="none" strike="noStrike" dirty="0">
                        <a:solidFill>
                          <a:srgbClr val="000000"/>
                        </a:solidFill>
                        <a:effectLst/>
                        <a:latin typeface="+mj-lt"/>
                      </a:endParaRPr>
                    </a:p>
                  </a:txBody>
                  <a:tcPr marL="9525" marR="9525" marT="9525" marB="0" anchor="b"/>
                </a:tc>
                <a:tc>
                  <a:txBody>
                    <a:bodyPr/>
                    <a:lstStyle/>
                    <a:p>
                      <a:pPr algn="l" fontAlgn="b"/>
                      <a:endParaRPr lang="nl-NL" sz="1500" b="0" i="0" u="none" strike="noStrike" dirty="0">
                        <a:solidFill>
                          <a:srgbClr val="000000"/>
                        </a:solidFill>
                        <a:effectLst/>
                        <a:latin typeface="+mj-lt"/>
                      </a:endParaRPr>
                    </a:p>
                  </a:txBody>
                  <a:tcPr marL="9525" marR="9525" marT="9525" marB="0" anchor="b"/>
                </a:tc>
                <a:tc>
                  <a:txBody>
                    <a:bodyPr/>
                    <a:lstStyle/>
                    <a:p>
                      <a:pPr algn="ctr" fontAlgn="b"/>
                      <a:endParaRPr lang="nl-NL" sz="15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2165944279"/>
                  </a:ext>
                </a:extLst>
              </a:tr>
              <a:tr h="298922">
                <a:tc>
                  <a:txBody>
                    <a:bodyPr/>
                    <a:lstStyle/>
                    <a:p>
                      <a:pPr algn="l"/>
                      <a:endParaRPr lang="nl-NL" sz="1500" b="1" dirty="0">
                        <a:latin typeface="+mj-lt"/>
                      </a:endParaRPr>
                    </a:p>
                  </a:txBody>
                  <a:tcPr/>
                </a:tc>
                <a:tc>
                  <a:txBody>
                    <a:bodyPr/>
                    <a:lstStyle/>
                    <a:p>
                      <a:pPr algn="l" fontAlgn="b"/>
                      <a:r>
                        <a:rPr lang="nl-NL" sz="1500" b="0" i="0" u="none" strike="noStrike">
                          <a:solidFill>
                            <a:srgbClr val="000000"/>
                          </a:solidFill>
                          <a:effectLst/>
                          <a:latin typeface="+mj-lt"/>
                        </a:rPr>
                        <a:t>0,06</a:t>
                      </a:r>
                    </a:p>
                  </a:txBody>
                  <a:tcPr marL="9525" marR="9525" marT="9525" marB="0" anchor="b"/>
                </a:tc>
                <a:tc>
                  <a:txBody>
                    <a:bodyPr/>
                    <a:lstStyle/>
                    <a:p>
                      <a:pPr algn="l" fontAlgn="b"/>
                      <a:r>
                        <a:rPr lang="nl-NL" sz="1500" b="0" i="0" u="none" strike="noStrike">
                          <a:solidFill>
                            <a:srgbClr val="000000"/>
                          </a:solidFill>
                          <a:effectLst/>
                          <a:latin typeface="+mj-lt"/>
                        </a:rPr>
                        <a:t>tablet</a:t>
                      </a:r>
                    </a:p>
                  </a:txBody>
                  <a:tcPr marL="9525" marR="9525" marT="9525" marB="0" anchor="b"/>
                </a:tc>
                <a:tc>
                  <a:txBody>
                    <a:bodyPr/>
                    <a:lstStyle/>
                    <a:p>
                      <a:pPr algn="l" fontAlgn="b"/>
                      <a:r>
                        <a:rPr lang="nl-NL" sz="1500" b="0" i="0" u="none" strike="noStrike" dirty="0" err="1">
                          <a:solidFill>
                            <a:srgbClr val="000000"/>
                          </a:solidFill>
                          <a:effectLst/>
                          <a:latin typeface="+mj-lt"/>
                        </a:rPr>
                        <a:t>Gabapentine</a:t>
                      </a:r>
                      <a:r>
                        <a:rPr lang="nl-NL" sz="1500" b="0" i="0" u="none" strike="noStrike" dirty="0">
                          <a:solidFill>
                            <a:srgbClr val="000000"/>
                          </a:solidFill>
                          <a:effectLst/>
                          <a:latin typeface="+mj-lt"/>
                        </a:rPr>
                        <a:t> 300mg capsule</a:t>
                      </a:r>
                    </a:p>
                  </a:txBody>
                  <a:tcPr marL="9525" marR="9525" marT="9525" marB="0" anchor="b"/>
                </a:tc>
                <a:tc>
                  <a:txBody>
                    <a:bodyPr/>
                    <a:lstStyle/>
                    <a:p>
                      <a:pPr algn="ctr" fontAlgn="b"/>
                      <a:endParaRPr lang="nl-NL" sz="15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2333969458"/>
                  </a:ext>
                </a:extLst>
              </a:tr>
              <a:tr h="298922">
                <a:tc>
                  <a:txBody>
                    <a:bodyPr/>
                    <a:lstStyle/>
                    <a:p>
                      <a:pPr algn="l"/>
                      <a:endParaRPr lang="nl-NL" sz="1500" b="1" dirty="0">
                        <a:latin typeface="+mj-lt"/>
                      </a:endParaRPr>
                    </a:p>
                  </a:txBody>
                  <a:tcPr/>
                </a:tc>
                <a:tc>
                  <a:txBody>
                    <a:bodyPr/>
                    <a:lstStyle/>
                    <a:p>
                      <a:pPr algn="l" fontAlgn="b"/>
                      <a:r>
                        <a:rPr lang="nl-NL" sz="1500" b="0" i="0" u="none" strike="noStrike" dirty="0">
                          <a:solidFill>
                            <a:srgbClr val="000000"/>
                          </a:solidFill>
                          <a:effectLst/>
                          <a:latin typeface="+mj-lt"/>
                        </a:rPr>
                        <a:t>0,07</a:t>
                      </a:r>
                    </a:p>
                  </a:txBody>
                  <a:tcPr marL="9525" marR="9525" marT="9525" marB="0" anchor="b"/>
                </a:tc>
                <a:tc>
                  <a:txBody>
                    <a:bodyPr/>
                    <a:lstStyle/>
                    <a:p>
                      <a:pPr algn="l" fontAlgn="b"/>
                      <a:r>
                        <a:rPr lang="nl-NL" sz="1500" b="0" i="0" u="none" strike="noStrike" dirty="0">
                          <a:solidFill>
                            <a:srgbClr val="000000"/>
                          </a:solidFill>
                          <a:effectLst/>
                          <a:latin typeface="+mj-lt"/>
                        </a:rPr>
                        <a:t>tablet</a:t>
                      </a:r>
                    </a:p>
                  </a:txBody>
                  <a:tcPr marL="9525" marR="9525" marT="9525" marB="0" anchor="b"/>
                </a:tc>
                <a:tc>
                  <a:txBody>
                    <a:bodyPr/>
                    <a:lstStyle/>
                    <a:p>
                      <a:pPr algn="l" fontAlgn="b"/>
                      <a:r>
                        <a:rPr lang="nl-NL" sz="1500" b="0" i="0" u="none" strike="noStrike" dirty="0" err="1">
                          <a:solidFill>
                            <a:srgbClr val="000000"/>
                          </a:solidFill>
                          <a:effectLst/>
                          <a:latin typeface="+mj-lt"/>
                        </a:rPr>
                        <a:t>Gabapentine</a:t>
                      </a:r>
                      <a:r>
                        <a:rPr lang="nl-NL" sz="1500" b="0" i="0" u="none" strike="noStrike" dirty="0">
                          <a:solidFill>
                            <a:srgbClr val="000000"/>
                          </a:solidFill>
                          <a:effectLst/>
                          <a:latin typeface="+mj-lt"/>
                        </a:rPr>
                        <a:t> 400mg capsule</a:t>
                      </a:r>
                    </a:p>
                  </a:txBody>
                  <a:tcPr marL="9525" marR="9525" marT="9525" marB="0" anchor="b"/>
                </a:tc>
                <a:tc>
                  <a:txBody>
                    <a:bodyPr/>
                    <a:lstStyle/>
                    <a:p>
                      <a:pPr algn="ctr" fontAlgn="b"/>
                      <a:endParaRPr lang="nl-NL" sz="15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2594956438"/>
                  </a:ext>
                </a:extLst>
              </a:tr>
              <a:tr h="298922">
                <a:tc>
                  <a:txBody>
                    <a:bodyPr/>
                    <a:lstStyle/>
                    <a:p>
                      <a:pPr algn="l"/>
                      <a:r>
                        <a:rPr lang="nl-NL" sz="1500" b="1" dirty="0" err="1" smtClean="0">
                          <a:latin typeface="+mj-lt"/>
                        </a:rPr>
                        <a:t>Pregabaline</a:t>
                      </a:r>
                      <a:endParaRPr lang="nl-NL" sz="1500" b="1" dirty="0">
                        <a:latin typeface="+mj-lt"/>
                      </a:endParaRPr>
                    </a:p>
                  </a:txBody>
                  <a:tcPr/>
                </a:tc>
                <a:tc>
                  <a:txBody>
                    <a:bodyPr/>
                    <a:lstStyle/>
                    <a:p>
                      <a:pPr algn="l" fontAlgn="b"/>
                      <a:endParaRPr lang="nl-NL" sz="1500" b="0" i="0" u="none" strike="noStrike" dirty="0">
                        <a:solidFill>
                          <a:srgbClr val="000000"/>
                        </a:solidFill>
                        <a:effectLst/>
                        <a:latin typeface="+mj-lt"/>
                      </a:endParaRPr>
                    </a:p>
                  </a:txBody>
                  <a:tcPr marL="9525" marR="9525" marT="9525" marB="0" anchor="b"/>
                </a:tc>
                <a:tc>
                  <a:txBody>
                    <a:bodyPr/>
                    <a:lstStyle/>
                    <a:p>
                      <a:pPr algn="l" fontAlgn="b"/>
                      <a:endParaRPr lang="nl-NL" sz="1500" b="0" i="0" u="none" strike="noStrike" dirty="0">
                        <a:solidFill>
                          <a:srgbClr val="000000"/>
                        </a:solidFill>
                        <a:effectLst/>
                        <a:latin typeface="+mj-lt"/>
                      </a:endParaRPr>
                    </a:p>
                  </a:txBody>
                  <a:tcPr marL="9525" marR="9525" marT="9525" marB="0" anchor="b"/>
                </a:tc>
                <a:tc>
                  <a:txBody>
                    <a:bodyPr/>
                    <a:lstStyle/>
                    <a:p>
                      <a:pPr algn="l" fontAlgn="b"/>
                      <a:endParaRPr lang="nl-NL" sz="1500" b="0" i="0" u="none" strike="noStrike" dirty="0">
                        <a:solidFill>
                          <a:srgbClr val="000000"/>
                        </a:solidFill>
                        <a:effectLst/>
                        <a:latin typeface="+mj-lt"/>
                      </a:endParaRPr>
                    </a:p>
                  </a:txBody>
                  <a:tcPr marL="9525" marR="9525" marT="9525" marB="0" anchor="b"/>
                </a:tc>
                <a:tc>
                  <a:txBody>
                    <a:bodyPr/>
                    <a:lstStyle/>
                    <a:p>
                      <a:pPr algn="ctr" fontAlgn="b"/>
                      <a:r>
                        <a:rPr lang="nl-NL" sz="1500" b="1" i="0" u="none" strike="noStrike" dirty="0" smtClean="0">
                          <a:solidFill>
                            <a:srgbClr val="000000"/>
                          </a:solidFill>
                          <a:effectLst/>
                          <a:latin typeface="+mj-lt"/>
                        </a:rPr>
                        <a:t>39</a:t>
                      </a:r>
                      <a:endParaRPr lang="nl-NL" sz="15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046760451"/>
                  </a:ext>
                </a:extLst>
              </a:tr>
              <a:tr h="298922">
                <a:tc>
                  <a:txBody>
                    <a:bodyPr/>
                    <a:lstStyle/>
                    <a:p>
                      <a:pPr algn="l"/>
                      <a:endParaRPr lang="nl-NL" sz="1500" b="1" dirty="0">
                        <a:latin typeface="+mj-lt"/>
                      </a:endParaRPr>
                    </a:p>
                  </a:txBody>
                  <a:tcPr/>
                </a:tc>
                <a:tc>
                  <a:txBody>
                    <a:bodyPr/>
                    <a:lstStyle/>
                    <a:p>
                      <a:pPr algn="l" fontAlgn="b"/>
                      <a:r>
                        <a:rPr lang="nl-NL" sz="1500" b="0" i="0" u="none" strike="noStrike">
                          <a:solidFill>
                            <a:srgbClr val="000000"/>
                          </a:solidFill>
                          <a:effectLst/>
                          <a:latin typeface="+mj-lt"/>
                        </a:rPr>
                        <a:t>0,24</a:t>
                      </a:r>
                    </a:p>
                  </a:txBody>
                  <a:tcPr marL="9525" marR="9525" marT="9525" marB="0" anchor="b"/>
                </a:tc>
                <a:tc>
                  <a:txBody>
                    <a:bodyPr/>
                    <a:lstStyle/>
                    <a:p>
                      <a:pPr algn="l" fontAlgn="b"/>
                      <a:r>
                        <a:rPr lang="nl-NL" sz="1500" b="0" i="0" u="none" strike="noStrike">
                          <a:solidFill>
                            <a:srgbClr val="000000"/>
                          </a:solidFill>
                          <a:effectLst/>
                          <a:latin typeface="+mj-lt"/>
                        </a:rPr>
                        <a:t>tablet</a:t>
                      </a:r>
                    </a:p>
                  </a:txBody>
                  <a:tcPr marL="9525" marR="9525" marT="9525" marB="0" anchor="b"/>
                </a:tc>
                <a:tc>
                  <a:txBody>
                    <a:bodyPr/>
                    <a:lstStyle/>
                    <a:p>
                      <a:pPr algn="l" fontAlgn="b"/>
                      <a:r>
                        <a:rPr lang="nl-NL" sz="1500" b="0" i="0" u="none" strike="noStrike" dirty="0" err="1">
                          <a:solidFill>
                            <a:srgbClr val="000000"/>
                          </a:solidFill>
                          <a:effectLst/>
                          <a:latin typeface="+mj-lt"/>
                        </a:rPr>
                        <a:t>Pregabaline</a:t>
                      </a:r>
                      <a:r>
                        <a:rPr lang="nl-NL" sz="1500" b="0" i="0" u="none" strike="noStrike" dirty="0">
                          <a:solidFill>
                            <a:srgbClr val="000000"/>
                          </a:solidFill>
                          <a:effectLst/>
                          <a:latin typeface="+mj-lt"/>
                        </a:rPr>
                        <a:t> 150mg capsule</a:t>
                      </a:r>
                    </a:p>
                  </a:txBody>
                  <a:tcPr marL="9525" marR="9525" marT="9525" marB="0" anchor="b"/>
                </a:tc>
                <a:tc>
                  <a:txBody>
                    <a:bodyPr/>
                    <a:lstStyle/>
                    <a:p>
                      <a:pPr algn="ctr" fontAlgn="b"/>
                      <a:endParaRPr lang="nl-NL" sz="15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2457932547"/>
                  </a:ext>
                </a:extLst>
              </a:tr>
              <a:tr h="298922">
                <a:tc>
                  <a:txBody>
                    <a:bodyPr/>
                    <a:lstStyle/>
                    <a:p>
                      <a:pPr algn="l"/>
                      <a:endParaRPr lang="nl-NL" sz="1500" b="1" dirty="0">
                        <a:latin typeface="+mj-lt"/>
                      </a:endParaRPr>
                    </a:p>
                  </a:txBody>
                  <a:tcPr/>
                </a:tc>
                <a:tc>
                  <a:txBody>
                    <a:bodyPr/>
                    <a:lstStyle/>
                    <a:p>
                      <a:pPr algn="l" fontAlgn="b"/>
                      <a:r>
                        <a:rPr lang="nl-NL" sz="1500" b="0" i="0" u="none" strike="noStrike">
                          <a:solidFill>
                            <a:srgbClr val="000000"/>
                          </a:solidFill>
                          <a:effectLst/>
                          <a:latin typeface="+mj-lt"/>
                        </a:rPr>
                        <a:t>0,79</a:t>
                      </a:r>
                    </a:p>
                  </a:txBody>
                  <a:tcPr marL="9525" marR="9525" marT="9525" marB="0" anchor="b"/>
                </a:tc>
                <a:tc>
                  <a:txBody>
                    <a:bodyPr/>
                    <a:lstStyle/>
                    <a:p>
                      <a:pPr algn="l" fontAlgn="b"/>
                      <a:r>
                        <a:rPr lang="nl-NL" sz="1500" b="0" i="0" u="none" strike="noStrike">
                          <a:solidFill>
                            <a:srgbClr val="000000"/>
                          </a:solidFill>
                          <a:effectLst/>
                          <a:latin typeface="+mj-lt"/>
                        </a:rPr>
                        <a:t>tablet</a:t>
                      </a:r>
                    </a:p>
                  </a:txBody>
                  <a:tcPr marL="9525" marR="9525" marT="9525" marB="0" anchor="b"/>
                </a:tc>
                <a:tc>
                  <a:txBody>
                    <a:bodyPr/>
                    <a:lstStyle/>
                    <a:p>
                      <a:pPr algn="l" fontAlgn="b"/>
                      <a:r>
                        <a:rPr lang="nl-NL" sz="1500" b="0" i="0" u="none" strike="noStrike" dirty="0" err="1">
                          <a:solidFill>
                            <a:srgbClr val="000000"/>
                          </a:solidFill>
                          <a:effectLst/>
                          <a:latin typeface="+mj-lt"/>
                        </a:rPr>
                        <a:t>Pregabaline</a:t>
                      </a:r>
                      <a:r>
                        <a:rPr lang="nl-NL" sz="1500" b="0" i="0" u="none" strike="noStrike" dirty="0">
                          <a:solidFill>
                            <a:srgbClr val="000000"/>
                          </a:solidFill>
                          <a:effectLst/>
                          <a:latin typeface="+mj-lt"/>
                        </a:rPr>
                        <a:t> 25mg capsule</a:t>
                      </a:r>
                    </a:p>
                  </a:txBody>
                  <a:tcPr marL="9525" marR="9525" marT="9525" marB="0" anchor="b"/>
                </a:tc>
                <a:tc>
                  <a:txBody>
                    <a:bodyPr/>
                    <a:lstStyle/>
                    <a:p>
                      <a:pPr algn="ctr" fontAlgn="b"/>
                      <a:endParaRPr lang="nl-NL" sz="15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3892679922"/>
                  </a:ext>
                </a:extLst>
              </a:tr>
              <a:tr h="298922">
                <a:tc>
                  <a:txBody>
                    <a:bodyPr/>
                    <a:lstStyle/>
                    <a:p>
                      <a:pPr algn="l"/>
                      <a:endParaRPr lang="nl-NL" sz="1500" b="1" dirty="0">
                        <a:latin typeface="+mj-lt"/>
                      </a:endParaRPr>
                    </a:p>
                  </a:txBody>
                  <a:tcPr/>
                </a:tc>
                <a:tc>
                  <a:txBody>
                    <a:bodyPr/>
                    <a:lstStyle/>
                    <a:p>
                      <a:pPr algn="l" fontAlgn="b"/>
                      <a:r>
                        <a:rPr lang="nl-NL" sz="1500" b="0" i="0" u="none" strike="noStrike" dirty="0">
                          <a:solidFill>
                            <a:srgbClr val="000000"/>
                          </a:solidFill>
                          <a:effectLst/>
                          <a:latin typeface="+mj-lt"/>
                        </a:rPr>
                        <a:t>0,30</a:t>
                      </a:r>
                    </a:p>
                  </a:txBody>
                  <a:tcPr marL="9525" marR="9525" marT="9525" marB="0" anchor="b"/>
                </a:tc>
                <a:tc>
                  <a:txBody>
                    <a:bodyPr/>
                    <a:lstStyle/>
                    <a:p>
                      <a:pPr algn="l" fontAlgn="b"/>
                      <a:r>
                        <a:rPr lang="nl-NL" sz="1500" b="0" i="0" u="none" strike="noStrike" dirty="0">
                          <a:solidFill>
                            <a:srgbClr val="000000"/>
                          </a:solidFill>
                          <a:effectLst/>
                          <a:latin typeface="+mj-lt"/>
                        </a:rPr>
                        <a:t>tablet</a:t>
                      </a:r>
                    </a:p>
                  </a:txBody>
                  <a:tcPr marL="9525" marR="9525" marT="9525" marB="0" anchor="b"/>
                </a:tc>
                <a:tc>
                  <a:txBody>
                    <a:bodyPr/>
                    <a:lstStyle/>
                    <a:p>
                      <a:pPr algn="l" fontAlgn="b"/>
                      <a:r>
                        <a:rPr lang="nl-NL" sz="1500" b="0" i="0" u="none" strike="noStrike" dirty="0" err="1">
                          <a:solidFill>
                            <a:srgbClr val="000000"/>
                          </a:solidFill>
                          <a:effectLst/>
                          <a:latin typeface="+mj-lt"/>
                        </a:rPr>
                        <a:t>Pregabaline</a:t>
                      </a:r>
                      <a:r>
                        <a:rPr lang="nl-NL" sz="1500" b="0" i="0" u="none" strike="noStrike" dirty="0">
                          <a:solidFill>
                            <a:srgbClr val="000000"/>
                          </a:solidFill>
                          <a:effectLst/>
                          <a:latin typeface="+mj-lt"/>
                        </a:rPr>
                        <a:t> 75mg capsule</a:t>
                      </a:r>
                    </a:p>
                  </a:txBody>
                  <a:tcPr marL="9525" marR="9525" marT="9525" marB="0" anchor="b"/>
                </a:tc>
                <a:tc>
                  <a:txBody>
                    <a:bodyPr/>
                    <a:lstStyle/>
                    <a:p>
                      <a:pPr algn="ctr" fontAlgn="b"/>
                      <a:endParaRPr lang="nl-NL" sz="15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974709050"/>
                  </a:ext>
                </a:extLst>
              </a:tr>
              <a:tr h="298922">
                <a:tc>
                  <a:txBody>
                    <a:bodyPr/>
                    <a:lstStyle/>
                    <a:p>
                      <a:pPr algn="l"/>
                      <a:r>
                        <a:rPr lang="nl-NL" sz="1500" b="1" dirty="0" err="1" smtClean="0">
                          <a:latin typeface="+mj-lt"/>
                        </a:rPr>
                        <a:t>Lacosamide</a:t>
                      </a:r>
                      <a:endParaRPr lang="nl-NL" sz="1500" b="1" dirty="0">
                        <a:latin typeface="+mj-lt"/>
                      </a:endParaRPr>
                    </a:p>
                  </a:txBody>
                  <a:tcPr/>
                </a:tc>
                <a:tc>
                  <a:txBody>
                    <a:bodyPr/>
                    <a:lstStyle/>
                    <a:p>
                      <a:pPr algn="l" fontAlgn="b"/>
                      <a:endParaRPr lang="nl-NL" sz="1500" b="0" i="0" u="none" strike="noStrike" dirty="0">
                        <a:solidFill>
                          <a:srgbClr val="000000"/>
                        </a:solidFill>
                        <a:effectLst/>
                        <a:latin typeface="+mj-lt"/>
                      </a:endParaRPr>
                    </a:p>
                  </a:txBody>
                  <a:tcPr marL="9525" marR="9525" marT="9525" marB="0" anchor="b"/>
                </a:tc>
                <a:tc>
                  <a:txBody>
                    <a:bodyPr/>
                    <a:lstStyle/>
                    <a:p>
                      <a:pPr algn="l" fontAlgn="b"/>
                      <a:endParaRPr lang="nl-NL" sz="1500" b="0" i="0" u="none" strike="noStrike">
                        <a:solidFill>
                          <a:srgbClr val="000000"/>
                        </a:solidFill>
                        <a:effectLst/>
                        <a:latin typeface="+mj-lt"/>
                      </a:endParaRPr>
                    </a:p>
                  </a:txBody>
                  <a:tcPr marL="9525" marR="9525" marT="9525" marB="0" anchor="b"/>
                </a:tc>
                <a:tc>
                  <a:txBody>
                    <a:bodyPr/>
                    <a:lstStyle/>
                    <a:p>
                      <a:pPr algn="l" fontAlgn="b"/>
                      <a:endParaRPr lang="nl-NL" sz="1500" b="0" i="0" u="none" strike="noStrike" dirty="0">
                        <a:solidFill>
                          <a:srgbClr val="000000"/>
                        </a:solidFill>
                        <a:effectLst/>
                        <a:latin typeface="+mj-lt"/>
                      </a:endParaRPr>
                    </a:p>
                  </a:txBody>
                  <a:tcPr marL="9525" marR="9525" marT="9525" marB="0" anchor="b"/>
                </a:tc>
                <a:tc>
                  <a:txBody>
                    <a:bodyPr/>
                    <a:lstStyle/>
                    <a:p>
                      <a:pPr algn="ctr" fontAlgn="b"/>
                      <a:r>
                        <a:rPr lang="nl-NL" sz="1500" b="1" i="0" u="none" strike="noStrike" dirty="0">
                          <a:solidFill>
                            <a:srgbClr val="000000"/>
                          </a:solidFill>
                          <a:effectLst/>
                          <a:latin typeface="+mj-lt"/>
                        </a:rPr>
                        <a:t>2</a:t>
                      </a:r>
                    </a:p>
                  </a:txBody>
                  <a:tcPr marL="9525" marR="9525" marT="9525" marB="0" anchor="b"/>
                </a:tc>
                <a:extLst>
                  <a:ext uri="{0D108BD9-81ED-4DB2-BD59-A6C34878D82A}">
                    <a16:rowId xmlns:a16="http://schemas.microsoft.com/office/drawing/2014/main" val="918641264"/>
                  </a:ext>
                </a:extLst>
              </a:tr>
              <a:tr h="298922">
                <a:tc>
                  <a:txBody>
                    <a:bodyPr/>
                    <a:lstStyle/>
                    <a:p>
                      <a:pPr algn="l"/>
                      <a:endParaRPr lang="nl-NL" sz="1500" b="1" dirty="0">
                        <a:latin typeface="+mj-lt"/>
                      </a:endParaRPr>
                    </a:p>
                  </a:txBody>
                  <a:tcPr/>
                </a:tc>
                <a:tc>
                  <a:txBody>
                    <a:bodyPr/>
                    <a:lstStyle/>
                    <a:p>
                      <a:pPr algn="l" fontAlgn="b"/>
                      <a:r>
                        <a:rPr lang="nl-NL" sz="1500" b="0" i="0" u="none" strike="noStrike">
                          <a:solidFill>
                            <a:srgbClr val="000000"/>
                          </a:solidFill>
                          <a:effectLst/>
                          <a:latin typeface="+mj-lt"/>
                        </a:rPr>
                        <a:t>2,56?</a:t>
                      </a:r>
                    </a:p>
                  </a:txBody>
                  <a:tcPr marL="9525" marR="9525" marT="9525" marB="0" anchor="b"/>
                </a:tc>
                <a:tc>
                  <a:txBody>
                    <a:bodyPr/>
                    <a:lstStyle/>
                    <a:p>
                      <a:pPr algn="l" fontAlgn="b"/>
                      <a:r>
                        <a:rPr lang="nl-NL" sz="1500" b="0" i="0" u="none" strike="noStrike">
                          <a:solidFill>
                            <a:srgbClr val="000000"/>
                          </a:solidFill>
                          <a:effectLst/>
                          <a:latin typeface="+mj-lt"/>
                        </a:rPr>
                        <a:t>tablet</a:t>
                      </a:r>
                    </a:p>
                  </a:txBody>
                  <a:tcPr marL="9525" marR="9525" marT="9525" marB="0" anchor="b"/>
                </a:tc>
                <a:tc>
                  <a:txBody>
                    <a:bodyPr/>
                    <a:lstStyle/>
                    <a:p>
                      <a:pPr algn="l" fontAlgn="b"/>
                      <a:r>
                        <a:rPr lang="nl-NL" sz="1500" b="0" i="0" u="none" strike="noStrike" dirty="0" err="1">
                          <a:solidFill>
                            <a:srgbClr val="000000"/>
                          </a:solidFill>
                          <a:effectLst/>
                          <a:latin typeface="+mj-lt"/>
                        </a:rPr>
                        <a:t>Vimpat</a:t>
                      </a:r>
                      <a:r>
                        <a:rPr lang="nl-NL" sz="1500" b="0" i="0" u="none" strike="noStrike" dirty="0">
                          <a:solidFill>
                            <a:srgbClr val="000000"/>
                          </a:solidFill>
                          <a:effectLst/>
                          <a:latin typeface="+mj-lt"/>
                        </a:rPr>
                        <a:t> 150mg tablet omhuld</a:t>
                      </a:r>
                    </a:p>
                  </a:txBody>
                  <a:tcPr marL="9525" marR="9525" marT="9525" marB="0" anchor="b"/>
                </a:tc>
                <a:tc>
                  <a:txBody>
                    <a:bodyPr/>
                    <a:lstStyle/>
                    <a:p>
                      <a:pPr algn="ctr" fontAlgn="b"/>
                      <a:endParaRPr lang="nl-NL" sz="15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2888575799"/>
                  </a:ext>
                </a:extLst>
              </a:tr>
              <a:tr h="298922">
                <a:tc>
                  <a:txBody>
                    <a:bodyPr/>
                    <a:lstStyle/>
                    <a:p>
                      <a:pPr algn="l"/>
                      <a:endParaRPr lang="nl-NL" sz="1500" b="1" dirty="0">
                        <a:latin typeface="+mj-lt"/>
                      </a:endParaRPr>
                    </a:p>
                  </a:txBody>
                  <a:tcPr/>
                </a:tc>
                <a:tc>
                  <a:txBody>
                    <a:bodyPr/>
                    <a:lstStyle/>
                    <a:p>
                      <a:pPr algn="ctr" fontAlgn="b"/>
                      <a:r>
                        <a:rPr lang="nl-NL" sz="1500" b="0" i="0" u="none" strike="noStrike">
                          <a:solidFill>
                            <a:srgbClr val="000000"/>
                          </a:solidFill>
                          <a:effectLst/>
                          <a:latin typeface="+mj-lt"/>
                        </a:rPr>
                        <a:t>0,80</a:t>
                      </a:r>
                    </a:p>
                  </a:txBody>
                  <a:tcPr marL="9525" marR="9525" marT="9525" marB="0" anchor="b"/>
                </a:tc>
                <a:tc>
                  <a:txBody>
                    <a:bodyPr/>
                    <a:lstStyle/>
                    <a:p>
                      <a:pPr algn="ctr" fontAlgn="b"/>
                      <a:r>
                        <a:rPr lang="nl-NL" sz="1500" b="0" i="0" u="none" strike="noStrike">
                          <a:solidFill>
                            <a:srgbClr val="000000"/>
                          </a:solidFill>
                          <a:effectLst/>
                          <a:latin typeface="+mj-lt"/>
                        </a:rPr>
                        <a:t>tablet</a:t>
                      </a:r>
                    </a:p>
                  </a:txBody>
                  <a:tcPr marL="9525" marR="9525" marT="9525" marB="0" anchor="b"/>
                </a:tc>
                <a:tc>
                  <a:txBody>
                    <a:bodyPr/>
                    <a:lstStyle/>
                    <a:p>
                      <a:pPr algn="ctr" fontAlgn="b"/>
                      <a:r>
                        <a:rPr lang="nl-NL" sz="1500" b="0" i="0" u="none" strike="noStrike">
                          <a:solidFill>
                            <a:srgbClr val="000000"/>
                          </a:solidFill>
                          <a:effectLst/>
                          <a:latin typeface="+mj-lt"/>
                        </a:rPr>
                        <a:t>Vimpat 50mg tablet omhuld</a:t>
                      </a:r>
                    </a:p>
                  </a:txBody>
                  <a:tcPr marL="9525" marR="9525" marT="9525" marB="0" anchor="b"/>
                </a:tc>
                <a:tc>
                  <a:txBody>
                    <a:bodyPr/>
                    <a:lstStyle/>
                    <a:p>
                      <a:pPr algn="ctr" fontAlgn="b"/>
                      <a:endParaRPr lang="nl-NL" sz="15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4164058658"/>
                  </a:ext>
                </a:extLst>
              </a:tr>
            </a:tbl>
          </a:graphicData>
        </a:graphic>
      </p:graphicFrame>
    </p:spTree>
    <p:extLst>
      <p:ext uri="{BB962C8B-B14F-4D97-AF65-F5344CB8AC3E}">
        <p14:creationId xmlns:p14="http://schemas.microsoft.com/office/powerpoint/2010/main" val="33739180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Terug naar de leerdoelen… </a:t>
            </a:r>
            <a:endParaRPr lang="nl-NL" dirty="0"/>
          </a:p>
        </p:txBody>
      </p:sp>
      <p:sp>
        <p:nvSpPr>
          <p:cNvPr id="3" name="Tijdelijke aanduiding voor inhoud 2"/>
          <p:cNvSpPr>
            <a:spLocks noGrp="1"/>
          </p:cNvSpPr>
          <p:nvPr>
            <p:ph idx="1"/>
          </p:nvPr>
        </p:nvSpPr>
        <p:spPr/>
        <p:txBody>
          <a:bodyPr/>
          <a:lstStyle/>
          <a:p>
            <a:r>
              <a:rPr lang="nl-NL" dirty="0"/>
              <a:t>Bevorderen van up-to-date kennis over medicatie bij epilepsie</a:t>
            </a:r>
          </a:p>
          <a:p>
            <a:r>
              <a:rPr lang="nl-NL" dirty="0"/>
              <a:t>Leren van elkaars afwegingen om wel/niet te </a:t>
            </a:r>
            <a:r>
              <a:rPr lang="nl-NL" dirty="0" smtClean="0"/>
              <a:t>starten </a:t>
            </a:r>
            <a:r>
              <a:rPr lang="nl-NL" dirty="0"/>
              <a:t>met epilepsie medicatie</a:t>
            </a:r>
          </a:p>
          <a:p>
            <a:r>
              <a:rPr lang="nl-NL" dirty="0"/>
              <a:t>Onderscheid structurele medicatie en rol bij symptoomverlichting</a:t>
            </a:r>
          </a:p>
          <a:p>
            <a:r>
              <a:rPr lang="nl-NL" dirty="0"/>
              <a:t>Leren van elkaars afwegingen om wel/niet een spiegel te bepalen</a:t>
            </a:r>
          </a:p>
          <a:p>
            <a:endParaRPr lang="nl-NL" dirty="0"/>
          </a:p>
          <a:p>
            <a:pPr marL="0" indent="0">
              <a:buNone/>
            </a:pPr>
            <a:endParaRPr lang="nl-NL" dirty="0"/>
          </a:p>
          <a:p>
            <a:endParaRPr lang="nl-NL" dirty="0"/>
          </a:p>
        </p:txBody>
      </p:sp>
    </p:spTree>
    <p:extLst>
      <p:ext uri="{BB962C8B-B14F-4D97-AF65-F5344CB8AC3E}">
        <p14:creationId xmlns:p14="http://schemas.microsoft.com/office/powerpoint/2010/main" val="1498097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Leerdoelen</a:t>
            </a:r>
            <a:endParaRPr lang="nl-NL" dirty="0"/>
          </a:p>
        </p:txBody>
      </p:sp>
      <p:sp>
        <p:nvSpPr>
          <p:cNvPr id="3" name="Content Placeholder 2"/>
          <p:cNvSpPr>
            <a:spLocks noGrp="1"/>
          </p:cNvSpPr>
          <p:nvPr>
            <p:ph idx="1"/>
          </p:nvPr>
        </p:nvSpPr>
        <p:spPr/>
        <p:txBody>
          <a:bodyPr/>
          <a:lstStyle/>
          <a:p>
            <a:r>
              <a:rPr lang="nl-NL" dirty="0" smtClean="0"/>
              <a:t>Bevorderen van up-to-date kennis over medicatie bij epilepsie</a:t>
            </a:r>
          </a:p>
          <a:p>
            <a:r>
              <a:rPr lang="nl-NL" dirty="0" smtClean="0"/>
              <a:t>Leren van elkaars afwegingen om wel/niet te starten met epilepsie medicatie</a:t>
            </a:r>
          </a:p>
          <a:p>
            <a:r>
              <a:rPr lang="nl-NL" dirty="0" smtClean="0"/>
              <a:t>Onderscheid structurele medicatie en rol bij symptoomverlichting</a:t>
            </a:r>
          </a:p>
          <a:p>
            <a:r>
              <a:rPr lang="nl-NL" dirty="0"/>
              <a:t>Leren van elkaars afwegingen om wel/niet </a:t>
            </a:r>
            <a:r>
              <a:rPr lang="nl-NL" dirty="0" smtClean="0"/>
              <a:t>een spiegel te bepalen</a:t>
            </a:r>
            <a:endParaRPr lang="nl-NL" dirty="0"/>
          </a:p>
          <a:p>
            <a:endParaRPr lang="nl-NL" dirty="0" smtClean="0"/>
          </a:p>
          <a:p>
            <a:pPr marL="0" indent="0">
              <a:buNone/>
            </a:pPr>
            <a:endParaRPr lang="nl-NL" dirty="0" smtClean="0"/>
          </a:p>
          <a:p>
            <a:endParaRPr lang="nl-NL" dirty="0" smtClean="0"/>
          </a:p>
          <a:p>
            <a:pPr marL="0" indent="0">
              <a:buNone/>
            </a:pPr>
            <a:endParaRPr lang="nl-NL" dirty="0" smtClean="0"/>
          </a:p>
          <a:p>
            <a:endParaRPr lang="nl-NL" dirty="0"/>
          </a:p>
        </p:txBody>
      </p:sp>
    </p:spTree>
    <p:extLst>
      <p:ext uri="{BB962C8B-B14F-4D97-AF65-F5344CB8AC3E}">
        <p14:creationId xmlns:p14="http://schemas.microsoft.com/office/powerpoint/2010/main" val="15577287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Toetsing en follow-up</a:t>
            </a:r>
            <a:endParaRPr lang="nl-NL" dirty="0"/>
          </a:p>
        </p:txBody>
      </p:sp>
      <p:sp>
        <p:nvSpPr>
          <p:cNvPr id="3" name="Content Placeholder 2"/>
          <p:cNvSpPr>
            <a:spLocks noGrp="1"/>
          </p:cNvSpPr>
          <p:nvPr>
            <p:ph idx="1"/>
          </p:nvPr>
        </p:nvSpPr>
        <p:spPr/>
        <p:txBody>
          <a:bodyPr/>
          <a:lstStyle/>
          <a:p>
            <a:r>
              <a:rPr lang="nl-NL" dirty="0" smtClean="0"/>
              <a:t>Volgende FTO; toetsen kennis en medicatiebeleid bij epilepsie</a:t>
            </a:r>
          </a:p>
          <a:p>
            <a:r>
              <a:rPr lang="nl-NL" dirty="0" smtClean="0"/>
              <a:t>Toevoegen van aanvullingen in formularium (vóór komend FTO)</a:t>
            </a:r>
          </a:p>
        </p:txBody>
      </p:sp>
    </p:spTree>
    <p:extLst>
      <p:ext uri="{BB962C8B-B14F-4D97-AF65-F5344CB8AC3E}">
        <p14:creationId xmlns:p14="http://schemas.microsoft.com/office/powerpoint/2010/main" val="161573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Vragen? </a:t>
            </a:r>
            <a:endParaRPr lang="nl-NL" dirty="0"/>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11968943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Bronnen</a:t>
            </a:r>
            <a:endParaRPr lang="nl-NL" dirty="0"/>
          </a:p>
        </p:txBody>
      </p:sp>
      <p:sp>
        <p:nvSpPr>
          <p:cNvPr id="3" name="Content Placeholder 2"/>
          <p:cNvSpPr>
            <a:spLocks noGrp="1"/>
          </p:cNvSpPr>
          <p:nvPr>
            <p:ph idx="1"/>
          </p:nvPr>
        </p:nvSpPr>
        <p:spPr>
          <a:xfrm>
            <a:off x="1103312" y="1714716"/>
            <a:ext cx="8946541" cy="4195481"/>
          </a:xfrm>
        </p:spPr>
        <p:txBody>
          <a:bodyPr>
            <a:normAutofit/>
          </a:bodyPr>
          <a:lstStyle/>
          <a:p>
            <a:r>
              <a:rPr lang="nl-NL" dirty="0"/>
              <a:t>17 juni 2020 richtlijn ‘Epilepsie’, Nederlandse Vereniging voor Neurologie</a:t>
            </a:r>
            <a:endParaRPr lang="nl-NL" dirty="0">
              <a:solidFill>
                <a:schemeClr val="accent3">
                  <a:lumMod val="60000"/>
                  <a:lumOff val="40000"/>
                </a:schemeClr>
              </a:solidFill>
            </a:endParaRPr>
          </a:p>
          <a:p>
            <a:r>
              <a:rPr lang="nl-NL" dirty="0"/>
              <a:t>2017: Lokale handreiking epilepsie voor de specialist ouderengeneeskunde regio Arnhem-Nijmegen</a:t>
            </a:r>
          </a:p>
          <a:p>
            <a:r>
              <a:rPr lang="nl-NL" dirty="0"/>
              <a:t>2015: Nascholing – Diagnostiek en behandeling van epilepsie, Huisarts en Wetenschap </a:t>
            </a:r>
          </a:p>
          <a:p>
            <a:r>
              <a:rPr lang="nl-NL" dirty="0"/>
              <a:t>Farmacotherapeutisch Kompas</a:t>
            </a:r>
          </a:p>
          <a:p>
            <a:pPr marL="0" indent="0">
              <a:buNone/>
            </a:pPr>
            <a:endParaRPr lang="nl-NL" dirty="0" smtClean="0"/>
          </a:p>
        </p:txBody>
      </p:sp>
    </p:spTree>
    <p:extLst>
      <p:ext uri="{BB962C8B-B14F-4D97-AF65-F5344CB8AC3E}">
        <p14:creationId xmlns:p14="http://schemas.microsoft.com/office/powerpoint/2010/main" val="1639786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Nieuwe bronnen</a:t>
            </a:r>
            <a:endParaRPr lang="nl-NL" dirty="0"/>
          </a:p>
        </p:txBody>
      </p:sp>
      <p:sp>
        <p:nvSpPr>
          <p:cNvPr id="3" name="Content Placeholder 2"/>
          <p:cNvSpPr>
            <a:spLocks noGrp="1"/>
          </p:cNvSpPr>
          <p:nvPr>
            <p:ph idx="1"/>
          </p:nvPr>
        </p:nvSpPr>
        <p:spPr>
          <a:xfrm>
            <a:off x="1103312" y="1416908"/>
            <a:ext cx="8946541" cy="4831491"/>
          </a:xfrm>
        </p:spPr>
        <p:txBody>
          <a:bodyPr>
            <a:normAutofit/>
          </a:bodyPr>
          <a:lstStyle/>
          <a:p>
            <a:r>
              <a:rPr lang="nl-NL" dirty="0" smtClean="0"/>
              <a:t>17 </a:t>
            </a:r>
            <a:r>
              <a:rPr lang="nl-NL" dirty="0"/>
              <a:t>juni </a:t>
            </a:r>
            <a:r>
              <a:rPr lang="nl-NL" dirty="0" smtClean="0"/>
              <a:t>2020 </a:t>
            </a:r>
            <a:r>
              <a:rPr lang="nl-NL" dirty="0"/>
              <a:t>richtlijn ‘Epilepsie</a:t>
            </a:r>
            <a:r>
              <a:rPr lang="nl-NL" dirty="0" smtClean="0"/>
              <a:t>’, Nederlandse Vereniging voor Neurologie</a:t>
            </a:r>
            <a:endParaRPr lang="nl-NL" sz="1600" dirty="0" smtClean="0">
              <a:solidFill>
                <a:schemeClr val="accent3">
                  <a:lumMod val="60000"/>
                  <a:lumOff val="40000"/>
                </a:schemeClr>
              </a:solidFill>
            </a:endParaRPr>
          </a:p>
          <a:p>
            <a:r>
              <a:rPr lang="nl-NL" sz="1600" dirty="0" smtClean="0"/>
              <a:t>2017: Lokale </a:t>
            </a:r>
            <a:r>
              <a:rPr lang="nl-NL" sz="1600" dirty="0"/>
              <a:t>handreiking epilepsie voor de specialist ouderengeneeskunde regio </a:t>
            </a:r>
            <a:r>
              <a:rPr lang="nl-NL" sz="1600" dirty="0" smtClean="0"/>
              <a:t>Arnhem-Nijmegen</a:t>
            </a:r>
          </a:p>
          <a:p>
            <a:r>
              <a:rPr lang="nl-NL" sz="1600" dirty="0"/>
              <a:t>2015: Nascholing – Diagnostiek en behandeling van epilepsie, Huisarts en Wetenschap </a:t>
            </a:r>
            <a:endParaRPr lang="nl-NL" sz="1600" dirty="0" smtClean="0"/>
          </a:p>
          <a:p>
            <a:r>
              <a:rPr lang="nl-NL" sz="1600" dirty="0" smtClean="0"/>
              <a:t>Farmacotherapeutisch </a:t>
            </a:r>
            <a:r>
              <a:rPr lang="nl-NL" sz="1600" dirty="0"/>
              <a:t>K</a:t>
            </a:r>
            <a:r>
              <a:rPr lang="nl-NL" sz="1600" dirty="0" smtClean="0"/>
              <a:t>ompas</a:t>
            </a:r>
          </a:p>
        </p:txBody>
      </p:sp>
    </p:spTree>
    <p:extLst>
      <p:ext uri="{BB962C8B-B14F-4D97-AF65-F5344CB8AC3E}">
        <p14:creationId xmlns:p14="http://schemas.microsoft.com/office/powerpoint/2010/main" val="516061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Inleiding epilepsie (1)  </a:t>
            </a:r>
          </a:p>
        </p:txBody>
      </p:sp>
      <p:sp>
        <p:nvSpPr>
          <p:cNvPr id="3" name="Content Placeholder 2"/>
          <p:cNvSpPr>
            <a:spLocks noGrp="1"/>
          </p:cNvSpPr>
          <p:nvPr>
            <p:ph idx="1"/>
          </p:nvPr>
        </p:nvSpPr>
        <p:spPr>
          <a:xfrm>
            <a:off x="1103312" y="1475874"/>
            <a:ext cx="9202223" cy="5180299"/>
          </a:xfrm>
        </p:spPr>
        <p:txBody>
          <a:bodyPr>
            <a:noAutofit/>
          </a:bodyPr>
          <a:lstStyle/>
          <a:p>
            <a:r>
              <a:rPr lang="nl-NL" b="1" dirty="0"/>
              <a:t>Epilepsie</a:t>
            </a:r>
            <a:r>
              <a:rPr lang="nl-NL" dirty="0"/>
              <a:t> = verzamelnaam voor aandoeningen waarbij herhaaldelijk een insult optreedt door veranderingen in de elektrische activiteit in de hersenen. </a:t>
            </a:r>
            <a:br>
              <a:rPr lang="nl-NL" dirty="0"/>
            </a:br>
            <a:endParaRPr lang="nl-NL" dirty="0"/>
          </a:p>
          <a:p>
            <a:r>
              <a:rPr lang="nl-NL" b="0" i="0" dirty="0">
                <a:effectLst/>
              </a:rPr>
              <a:t>gedefinieerd door één van de volgende condities:</a:t>
            </a:r>
            <a:endParaRPr lang="nl-NL" dirty="0"/>
          </a:p>
          <a:p>
            <a:pPr lvl="1"/>
            <a:r>
              <a:rPr lang="nl-NL" dirty="0"/>
              <a:t>Minstens 2 ongeprovoceerde (zonder voorafgaande prikkel) insulten of reflexinsulten (opgewekt door externe prikkel) met minstens 24u tussen de aanvallen </a:t>
            </a:r>
          </a:p>
          <a:p>
            <a:pPr lvl="1"/>
            <a:r>
              <a:rPr lang="nl-NL" dirty="0"/>
              <a:t>1 </a:t>
            </a:r>
            <a:r>
              <a:rPr lang="nl-NL" dirty="0" err="1"/>
              <a:t>ongeprovoceerd</a:t>
            </a:r>
            <a:r>
              <a:rPr lang="nl-NL" dirty="0"/>
              <a:t> insult of reflexinsult met een groot herhalingsrisico</a:t>
            </a:r>
          </a:p>
          <a:p>
            <a:pPr lvl="1"/>
            <a:r>
              <a:rPr lang="nl-NL" dirty="0"/>
              <a:t>Epilepsiesyndroom </a:t>
            </a:r>
          </a:p>
        </p:txBody>
      </p:sp>
      <p:pic>
        <p:nvPicPr>
          <p:cNvPr id="4" name="Afbeelding 3">
            <a:extLst>
              <a:ext uri="{FF2B5EF4-FFF2-40B4-BE49-F238E27FC236}">
                <a16:creationId xmlns:a16="http://schemas.microsoft.com/office/drawing/2014/main" id="{A643C215-9711-415E-B569-FAA230EC1B76}"/>
              </a:ext>
            </a:extLst>
          </p:cNvPr>
          <p:cNvPicPr>
            <a:picLocks noChangeAspect="1"/>
          </p:cNvPicPr>
          <p:nvPr/>
        </p:nvPicPr>
        <p:blipFill>
          <a:blip r:embed="rId3"/>
          <a:stretch>
            <a:fillRect/>
          </a:stretch>
        </p:blipFill>
        <p:spPr>
          <a:xfrm>
            <a:off x="9093955" y="4643761"/>
            <a:ext cx="2857500" cy="1905000"/>
          </a:xfrm>
          <a:prstGeom prst="rect">
            <a:avLst/>
          </a:prstGeom>
        </p:spPr>
      </p:pic>
    </p:spTree>
    <p:extLst>
      <p:ext uri="{BB962C8B-B14F-4D97-AF65-F5344CB8AC3E}">
        <p14:creationId xmlns:p14="http://schemas.microsoft.com/office/powerpoint/2010/main" val="3335580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Inleiding epilepsie (2)  </a:t>
            </a:r>
          </a:p>
        </p:txBody>
      </p:sp>
      <p:sp>
        <p:nvSpPr>
          <p:cNvPr id="3" name="Content Placeholder 2"/>
          <p:cNvSpPr>
            <a:spLocks noGrp="1"/>
          </p:cNvSpPr>
          <p:nvPr>
            <p:ph idx="1"/>
          </p:nvPr>
        </p:nvSpPr>
        <p:spPr>
          <a:xfrm>
            <a:off x="1103312" y="1475874"/>
            <a:ext cx="9202223" cy="5180299"/>
          </a:xfrm>
        </p:spPr>
        <p:txBody>
          <a:bodyPr>
            <a:noAutofit/>
          </a:bodyPr>
          <a:lstStyle/>
          <a:p>
            <a:pPr marL="0" indent="0">
              <a:buNone/>
            </a:pPr>
            <a:r>
              <a:rPr lang="nl-NL" b="1" dirty="0"/>
              <a:t>Epidemiologie</a:t>
            </a:r>
            <a:r>
              <a:rPr lang="nl-NL" dirty="0"/>
              <a:t> </a:t>
            </a:r>
          </a:p>
          <a:p>
            <a:pPr marL="0" indent="0">
              <a:buNone/>
            </a:pPr>
            <a:r>
              <a:rPr lang="nl-NL" b="0" i="0" dirty="0">
                <a:effectLst/>
              </a:rPr>
              <a:t>Met het ouder worden neemt </a:t>
            </a:r>
            <a:br>
              <a:rPr lang="nl-NL" b="0" i="0" dirty="0">
                <a:effectLst/>
              </a:rPr>
            </a:br>
            <a:r>
              <a:rPr lang="nl-NL" b="0" i="0" dirty="0">
                <a:effectLst/>
              </a:rPr>
              <a:t>de kans op epilepsie toe. </a:t>
            </a:r>
            <a:br>
              <a:rPr lang="nl-NL" b="0" i="0" dirty="0">
                <a:effectLst/>
              </a:rPr>
            </a:br>
            <a:endParaRPr lang="nl-NL" b="0" i="0" dirty="0">
              <a:effectLst/>
            </a:endParaRPr>
          </a:p>
          <a:p>
            <a:pPr marL="0" indent="0">
              <a:buNone/>
            </a:pPr>
            <a:r>
              <a:rPr lang="nl-NL" dirty="0"/>
              <a:t>Onderzoek MUMC+: </a:t>
            </a:r>
          </a:p>
          <a:p>
            <a:r>
              <a:rPr lang="nl-NL" dirty="0"/>
              <a:t>Jaarlijkse incidentie 30 per </a:t>
            </a:r>
            <a:r>
              <a:rPr lang="nl-NL" dirty="0" smtClean="0"/>
              <a:t/>
            </a:r>
            <a:br>
              <a:rPr lang="nl-NL" dirty="0" smtClean="0"/>
            </a:br>
            <a:r>
              <a:rPr lang="nl-NL" dirty="0" smtClean="0"/>
              <a:t>100.000</a:t>
            </a:r>
            <a:endParaRPr lang="nl-NL" dirty="0"/>
          </a:p>
          <a:p>
            <a:r>
              <a:rPr lang="nl-NL" dirty="0"/>
              <a:t>Voor groep 65+: 120 per </a:t>
            </a:r>
            <a:r>
              <a:rPr lang="nl-NL" dirty="0" smtClean="0"/>
              <a:t/>
            </a:r>
            <a:br>
              <a:rPr lang="nl-NL" dirty="0" smtClean="0"/>
            </a:br>
            <a:r>
              <a:rPr lang="nl-NL" dirty="0" smtClean="0"/>
              <a:t>100.000</a:t>
            </a:r>
            <a:endParaRPr lang="nl-NL" dirty="0"/>
          </a:p>
          <a:p>
            <a:endParaRPr lang="nl-NL" dirty="0"/>
          </a:p>
          <a:p>
            <a:endParaRPr lang="nl-NL" dirty="0"/>
          </a:p>
          <a:p>
            <a:endParaRPr lang="nl-NL" dirty="0"/>
          </a:p>
        </p:txBody>
      </p:sp>
      <p:pic>
        <p:nvPicPr>
          <p:cNvPr id="6" name="Afbeelding 5">
            <a:extLst>
              <a:ext uri="{FF2B5EF4-FFF2-40B4-BE49-F238E27FC236}">
                <a16:creationId xmlns:a16="http://schemas.microsoft.com/office/drawing/2014/main" id="{1158499F-94AF-4748-876D-9CBB3D41158E}"/>
              </a:ext>
            </a:extLst>
          </p:cNvPr>
          <p:cNvPicPr>
            <a:picLocks noChangeAspect="1"/>
          </p:cNvPicPr>
          <p:nvPr/>
        </p:nvPicPr>
        <p:blipFill>
          <a:blip r:embed="rId3"/>
          <a:stretch>
            <a:fillRect/>
          </a:stretch>
        </p:blipFill>
        <p:spPr>
          <a:xfrm>
            <a:off x="5247004" y="1742268"/>
            <a:ext cx="6795772" cy="5024886"/>
          </a:xfrm>
          <a:prstGeom prst="rect">
            <a:avLst/>
          </a:prstGeom>
        </p:spPr>
      </p:pic>
      <p:sp>
        <p:nvSpPr>
          <p:cNvPr id="7" name="Tekstvak 6">
            <a:extLst>
              <a:ext uri="{FF2B5EF4-FFF2-40B4-BE49-F238E27FC236}">
                <a16:creationId xmlns:a16="http://schemas.microsoft.com/office/drawing/2014/main" id="{3D7CCCCE-470A-45DC-89EE-59F607D164A2}"/>
              </a:ext>
            </a:extLst>
          </p:cNvPr>
          <p:cNvSpPr txBox="1"/>
          <p:nvPr/>
        </p:nvSpPr>
        <p:spPr>
          <a:xfrm>
            <a:off x="5590122" y="1354741"/>
            <a:ext cx="6338353" cy="369332"/>
          </a:xfrm>
          <a:prstGeom prst="rect">
            <a:avLst/>
          </a:prstGeom>
          <a:noFill/>
        </p:spPr>
        <p:txBody>
          <a:bodyPr wrap="square" rtlCol="0">
            <a:spAutoFit/>
          </a:bodyPr>
          <a:lstStyle/>
          <a:p>
            <a:r>
              <a:rPr lang="nl-NL" b="1" dirty="0"/>
              <a:t>Nieuwe gevallen epilepsie in huisartsenpraktijk in 2019</a:t>
            </a:r>
          </a:p>
        </p:txBody>
      </p:sp>
    </p:spTree>
    <p:extLst>
      <p:ext uri="{BB962C8B-B14F-4D97-AF65-F5344CB8AC3E}">
        <p14:creationId xmlns:p14="http://schemas.microsoft.com/office/powerpoint/2010/main" val="1767145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Inleiding epilepsie (3)  </a:t>
            </a:r>
          </a:p>
        </p:txBody>
      </p:sp>
      <p:sp>
        <p:nvSpPr>
          <p:cNvPr id="3" name="Content Placeholder 2"/>
          <p:cNvSpPr>
            <a:spLocks noGrp="1"/>
          </p:cNvSpPr>
          <p:nvPr>
            <p:ph idx="1"/>
          </p:nvPr>
        </p:nvSpPr>
        <p:spPr>
          <a:xfrm>
            <a:off x="1103312" y="1475874"/>
            <a:ext cx="9202223" cy="5180299"/>
          </a:xfrm>
        </p:spPr>
        <p:txBody>
          <a:bodyPr>
            <a:noAutofit/>
          </a:bodyPr>
          <a:lstStyle/>
          <a:p>
            <a:pPr marL="0" indent="0">
              <a:buNone/>
            </a:pPr>
            <a:r>
              <a:rPr lang="nl-NL" b="1" dirty="0"/>
              <a:t>Classificatie</a:t>
            </a:r>
            <a:r>
              <a:rPr lang="nl-NL" dirty="0"/>
              <a:t> </a:t>
            </a:r>
          </a:p>
          <a:p>
            <a:pPr marL="0" indent="0">
              <a:buNone/>
            </a:pPr>
            <a:r>
              <a:rPr lang="nl-NL" b="0" i="0" dirty="0">
                <a:effectLst/>
              </a:rPr>
              <a:t>Epileptische aanval = abnormale </a:t>
            </a:r>
            <a:br>
              <a:rPr lang="nl-NL" b="0" i="0" dirty="0">
                <a:effectLst/>
              </a:rPr>
            </a:br>
            <a:r>
              <a:rPr lang="nl-NL" b="0" i="0" dirty="0">
                <a:effectLst/>
              </a:rPr>
              <a:t>ontlading in hersenen die tijdelijk </a:t>
            </a:r>
            <a:r>
              <a:rPr lang="nl-NL" b="0" i="0" dirty="0" smtClean="0">
                <a:effectLst/>
              </a:rPr>
              <a:t/>
            </a:r>
            <a:br>
              <a:rPr lang="nl-NL" b="0" i="0" dirty="0" smtClean="0">
                <a:effectLst/>
              </a:rPr>
            </a:br>
            <a:r>
              <a:rPr lang="nl-NL" b="0" i="0" dirty="0" smtClean="0">
                <a:effectLst/>
              </a:rPr>
              <a:t>de normale </a:t>
            </a:r>
            <a:r>
              <a:rPr lang="nl-NL" b="0" i="0" dirty="0">
                <a:effectLst/>
              </a:rPr>
              <a:t>hersenfunctie </a:t>
            </a:r>
            <a:r>
              <a:rPr lang="nl-NL" b="0" i="0" dirty="0" smtClean="0">
                <a:effectLst/>
              </a:rPr>
              <a:t/>
            </a:r>
            <a:br>
              <a:rPr lang="nl-NL" b="0" i="0" dirty="0" smtClean="0">
                <a:effectLst/>
              </a:rPr>
            </a:br>
            <a:r>
              <a:rPr lang="nl-NL" b="0" i="0" dirty="0" smtClean="0">
                <a:effectLst/>
              </a:rPr>
              <a:t>onderbreekt</a:t>
            </a:r>
            <a:r>
              <a:rPr lang="nl-NL" b="0" i="0" dirty="0">
                <a:effectLst/>
              </a:rPr>
              <a:t>. </a:t>
            </a:r>
          </a:p>
          <a:p>
            <a:pPr marL="0" indent="0">
              <a:buNone/>
            </a:pPr>
            <a:endParaRPr lang="nl-NL" dirty="0"/>
          </a:p>
          <a:p>
            <a:pPr marL="0" indent="0">
              <a:buNone/>
            </a:pPr>
            <a:r>
              <a:rPr lang="nl-NL" b="0" i="0" dirty="0">
                <a:effectLst/>
              </a:rPr>
              <a:t>Onderverdeling: </a:t>
            </a:r>
          </a:p>
          <a:p>
            <a:pPr marL="457200" indent="-457200">
              <a:buAutoNum type="arabicPeriod"/>
            </a:pPr>
            <a:r>
              <a:rPr lang="nl-NL" dirty="0"/>
              <a:t>Focale epilepsie (=</a:t>
            </a:r>
            <a:r>
              <a:rPr lang="nl-NL" dirty="0" smtClean="0"/>
              <a:t>lokalisatie-</a:t>
            </a:r>
            <a:br>
              <a:rPr lang="nl-NL" dirty="0" smtClean="0"/>
            </a:br>
            <a:r>
              <a:rPr lang="nl-NL" dirty="0" smtClean="0"/>
              <a:t>gebonden </a:t>
            </a:r>
            <a:r>
              <a:rPr lang="nl-NL" dirty="0"/>
              <a:t>of voorheen </a:t>
            </a:r>
            <a:r>
              <a:rPr lang="nl-NL" dirty="0" smtClean="0"/>
              <a:t/>
            </a:r>
            <a:br>
              <a:rPr lang="nl-NL" dirty="0" smtClean="0"/>
            </a:br>
            <a:r>
              <a:rPr lang="nl-NL" dirty="0" smtClean="0"/>
              <a:t>partiële </a:t>
            </a:r>
            <a:r>
              <a:rPr lang="nl-NL" dirty="0"/>
              <a:t>epilepsie) </a:t>
            </a:r>
          </a:p>
          <a:p>
            <a:pPr marL="457200" indent="-457200">
              <a:buAutoNum type="arabicPeriod"/>
            </a:pPr>
            <a:r>
              <a:rPr lang="nl-NL" dirty="0"/>
              <a:t>Gegeneraliseerde epilepsie </a:t>
            </a:r>
          </a:p>
          <a:p>
            <a:pPr marL="457200" indent="-457200">
              <a:buAutoNum type="arabicPeriod"/>
            </a:pPr>
            <a:r>
              <a:rPr lang="nl-NL" dirty="0"/>
              <a:t>Onbekend </a:t>
            </a:r>
          </a:p>
          <a:p>
            <a:pPr marL="457200" indent="-457200">
              <a:buAutoNum type="arabicPeriod"/>
            </a:pPr>
            <a:r>
              <a:rPr lang="nl-NL" dirty="0"/>
              <a:t>Speciale epilepsiesyndromen</a:t>
            </a:r>
          </a:p>
          <a:p>
            <a:endParaRPr lang="nl-NL" dirty="0"/>
          </a:p>
        </p:txBody>
      </p:sp>
      <p:pic>
        <p:nvPicPr>
          <p:cNvPr id="8" name="Afbeelding 7">
            <a:extLst>
              <a:ext uri="{FF2B5EF4-FFF2-40B4-BE49-F238E27FC236}">
                <a16:creationId xmlns:a16="http://schemas.microsoft.com/office/drawing/2014/main" id="{54DEE3B1-EDB4-4CCB-B222-C9B507BFC4CF}"/>
              </a:ext>
            </a:extLst>
          </p:cNvPr>
          <p:cNvPicPr>
            <a:picLocks noChangeAspect="1"/>
          </p:cNvPicPr>
          <p:nvPr/>
        </p:nvPicPr>
        <p:blipFill>
          <a:blip r:embed="rId3"/>
          <a:stretch>
            <a:fillRect/>
          </a:stretch>
        </p:blipFill>
        <p:spPr>
          <a:xfrm>
            <a:off x="5430078" y="1300326"/>
            <a:ext cx="6761922" cy="5557674"/>
          </a:xfrm>
          <a:prstGeom prst="rect">
            <a:avLst/>
          </a:prstGeom>
        </p:spPr>
      </p:pic>
    </p:spTree>
    <p:extLst>
      <p:ext uri="{BB962C8B-B14F-4D97-AF65-F5344CB8AC3E}">
        <p14:creationId xmlns:p14="http://schemas.microsoft.com/office/powerpoint/2010/main" val="2593600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Inleiding epilepsie (4)  </a:t>
            </a:r>
          </a:p>
        </p:txBody>
      </p:sp>
      <p:sp>
        <p:nvSpPr>
          <p:cNvPr id="3" name="Content Placeholder 2"/>
          <p:cNvSpPr>
            <a:spLocks noGrp="1"/>
          </p:cNvSpPr>
          <p:nvPr>
            <p:ph idx="1"/>
          </p:nvPr>
        </p:nvSpPr>
        <p:spPr>
          <a:xfrm>
            <a:off x="1063556" y="1300326"/>
            <a:ext cx="9202223" cy="5180299"/>
          </a:xfrm>
        </p:spPr>
        <p:txBody>
          <a:bodyPr>
            <a:noAutofit/>
          </a:bodyPr>
          <a:lstStyle/>
          <a:p>
            <a:pPr marL="0" indent="0">
              <a:buNone/>
            </a:pPr>
            <a:r>
              <a:rPr lang="nl-NL" b="1" dirty="0"/>
              <a:t>Symptomen </a:t>
            </a:r>
            <a:r>
              <a:rPr lang="nl-NL" dirty="0"/>
              <a:t> </a:t>
            </a:r>
          </a:p>
          <a:p>
            <a:pPr marL="0" indent="0">
              <a:buNone/>
            </a:pPr>
            <a:r>
              <a:rPr lang="nl-NL" b="1" u="sng" dirty="0"/>
              <a:t>Focale </a:t>
            </a:r>
            <a:r>
              <a:rPr lang="nl-NL" b="1" u="sng" dirty="0" smtClean="0"/>
              <a:t>epilepsie: </a:t>
            </a:r>
            <a:endParaRPr lang="nl-NL" b="1" u="sng" dirty="0"/>
          </a:p>
          <a:p>
            <a:pPr marL="0" indent="0">
              <a:buNone/>
            </a:pPr>
            <a:r>
              <a:rPr lang="nl-NL" dirty="0"/>
              <a:t>Motorische, (</a:t>
            </a:r>
            <a:r>
              <a:rPr lang="nl-NL" dirty="0" err="1"/>
              <a:t>somato</a:t>
            </a:r>
            <a:r>
              <a:rPr lang="nl-NL" dirty="0"/>
              <a:t>)sensorische, autonome of hogere-cerebrale-functie- </a:t>
            </a:r>
            <a:r>
              <a:rPr lang="nl-NL" dirty="0" err="1" smtClean="0"/>
              <a:t>danwel</a:t>
            </a:r>
            <a:r>
              <a:rPr lang="nl-NL" dirty="0" smtClean="0"/>
              <a:t> psychische verschijnselen</a:t>
            </a:r>
            <a:endParaRPr lang="nl-NL" dirty="0"/>
          </a:p>
        </p:txBody>
      </p:sp>
      <p:pic>
        <p:nvPicPr>
          <p:cNvPr id="7" name="Afbeelding 6">
            <a:extLst>
              <a:ext uri="{FF2B5EF4-FFF2-40B4-BE49-F238E27FC236}">
                <a16:creationId xmlns:a16="http://schemas.microsoft.com/office/drawing/2014/main" id="{DBF0E47D-AF9E-491C-8F2F-9E9A5B0874D2}"/>
              </a:ext>
            </a:extLst>
          </p:cNvPr>
          <p:cNvPicPr>
            <a:picLocks noChangeAspect="1"/>
          </p:cNvPicPr>
          <p:nvPr/>
        </p:nvPicPr>
        <p:blipFill>
          <a:blip r:embed="rId3"/>
          <a:stretch>
            <a:fillRect/>
          </a:stretch>
        </p:blipFill>
        <p:spPr>
          <a:xfrm>
            <a:off x="5194851" y="3084236"/>
            <a:ext cx="6785114" cy="3551998"/>
          </a:xfrm>
          <a:prstGeom prst="rect">
            <a:avLst/>
          </a:prstGeom>
        </p:spPr>
      </p:pic>
    </p:spTree>
    <p:extLst>
      <p:ext uri="{BB962C8B-B14F-4D97-AF65-F5344CB8AC3E}">
        <p14:creationId xmlns:p14="http://schemas.microsoft.com/office/powerpoint/2010/main" val="370275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367F30-2AD4-455C-8BB2-FF4C83881476}"/>
              </a:ext>
            </a:extLst>
          </p:cNvPr>
          <p:cNvSpPr>
            <a:spLocks noGrp="1"/>
          </p:cNvSpPr>
          <p:nvPr>
            <p:ph type="title"/>
          </p:nvPr>
        </p:nvSpPr>
        <p:spPr/>
        <p:txBody>
          <a:bodyPr/>
          <a:lstStyle/>
          <a:p>
            <a:r>
              <a:rPr lang="nl-NL" dirty="0"/>
              <a:t>Inleiding epilepsie (5) </a:t>
            </a:r>
          </a:p>
        </p:txBody>
      </p:sp>
      <p:sp>
        <p:nvSpPr>
          <p:cNvPr id="4" name="Content Placeholder 2">
            <a:extLst>
              <a:ext uri="{FF2B5EF4-FFF2-40B4-BE49-F238E27FC236}">
                <a16:creationId xmlns:a16="http://schemas.microsoft.com/office/drawing/2014/main" id="{659D4DAB-FC56-4347-9558-0FE65EFA790D}"/>
              </a:ext>
            </a:extLst>
          </p:cNvPr>
          <p:cNvSpPr txBox="1">
            <a:spLocks/>
          </p:cNvSpPr>
          <p:nvPr/>
        </p:nvSpPr>
        <p:spPr>
          <a:xfrm>
            <a:off x="1090060" y="1379838"/>
            <a:ext cx="9202223" cy="518029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nl-NL" b="1" dirty="0"/>
              <a:t>Symptomen </a:t>
            </a:r>
            <a:r>
              <a:rPr lang="nl-NL" dirty="0"/>
              <a:t> </a:t>
            </a:r>
          </a:p>
          <a:p>
            <a:pPr marL="0" indent="0">
              <a:buNone/>
            </a:pPr>
            <a:r>
              <a:rPr lang="nl-NL" b="1" u="sng" dirty="0"/>
              <a:t>Gegeneraliseerde </a:t>
            </a:r>
            <a:r>
              <a:rPr lang="nl-NL" b="1" u="sng" dirty="0" smtClean="0"/>
              <a:t>epilepsie: </a:t>
            </a:r>
            <a:endParaRPr lang="nl-NL" b="1" u="sng" dirty="0"/>
          </a:p>
          <a:p>
            <a:pPr marL="0" indent="0">
              <a:buNone/>
            </a:pPr>
            <a:r>
              <a:rPr lang="nl-NL" b="1" dirty="0"/>
              <a:t>ALTIJD</a:t>
            </a:r>
            <a:r>
              <a:rPr lang="nl-NL" dirty="0"/>
              <a:t> verstoring van bewustzijn</a:t>
            </a:r>
          </a:p>
          <a:p>
            <a:pPr marL="0" indent="0">
              <a:buNone/>
            </a:pPr>
            <a:endParaRPr lang="nl-NL" dirty="0"/>
          </a:p>
          <a:p>
            <a:pPr>
              <a:buFontTx/>
              <a:buChar char="-"/>
            </a:pPr>
            <a:r>
              <a:rPr lang="nl-NL" dirty="0"/>
              <a:t>Absence </a:t>
            </a:r>
          </a:p>
          <a:p>
            <a:pPr>
              <a:buFontTx/>
              <a:buChar char="-"/>
            </a:pPr>
            <a:r>
              <a:rPr lang="nl-NL" dirty="0" err="1"/>
              <a:t>Myoklonische</a:t>
            </a:r>
            <a:r>
              <a:rPr lang="nl-NL" dirty="0"/>
              <a:t> aanval </a:t>
            </a:r>
          </a:p>
          <a:p>
            <a:pPr>
              <a:buFontTx/>
              <a:buChar char="-"/>
            </a:pPr>
            <a:r>
              <a:rPr lang="nl-NL" dirty="0" err="1"/>
              <a:t>Klonische</a:t>
            </a:r>
            <a:r>
              <a:rPr lang="nl-NL" dirty="0"/>
              <a:t> aanval </a:t>
            </a:r>
          </a:p>
          <a:p>
            <a:pPr>
              <a:buFontTx/>
              <a:buChar char="-"/>
            </a:pPr>
            <a:r>
              <a:rPr lang="nl-NL" dirty="0"/>
              <a:t>Tonische aanval </a:t>
            </a:r>
          </a:p>
          <a:p>
            <a:pPr>
              <a:buFontTx/>
              <a:buChar char="-"/>
            </a:pPr>
            <a:r>
              <a:rPr lang="nl-NL" dirty="0"/>
              <a:t>Tonisch-</a:t>
            </a:r>
            <a:r>
              <a:rPr lang="nl-NL" dirty="0" err="1"/>
              <a:t>klonische</a:t>
            </a:r>
            <a:r>
              <a:rPr lang="nl-NL" dirty="0"/>
              <a:t> aanval </a:t>
            </a:r>
          </a:p>
          <a:p>
            <a:pPr>
              <a:buFontTx/>
              <a:buChar char="-"/>
            </a:pPr>
            <a:r>
              <a:rPr lang="nl-NL" dirty="0" err="1"/>
              <a:t>Atone</a:t>
            </a:r>
            <a:r>
              <a:rPr lang="nl-NL" dirty="0"/>
              <a:t> aanval  </a:t>
            </a:r>
          </a:p>
        </p:txBody>
      </p:sp>
      <p:pic>
        <p:nvPicPr>
          <p:cNvPr id="6" name="Afbeelding 5">
            <a:extLst>
              <a:ext uri="{FF2B5EF4-FFF2-40B4-BE49-F238E27FC236}">
                <a16:creationId xmlns:a16="http://schemas.microsoft.com/office/drawing/2014/main" id="{A89143E4-132B-4EFF-809E-09B6C41E0C59}"/>
              </a:ext>
            </a:extLst>
          </p:cNvPr>
          <p:cNvPicPr>
            <a:picLocks noChangeAspect="1"/>
          </p:cNvPicPr>
          <p:nvPr/>
        </p:nvPicPr>
        <p:blipFill>
          <a:blip r:embed="rId3"/>
          <a:stretch>
            <a:fillRect/>
          </a:stretch>
        </p:blipFill>
        <p:spPr>
          <a:xfrm>
            <a:off x="5923722" y="3355585"/>
            <a:ext cx="6149008" cy="3404352"/>
          </a:xfrm>
          <a:prstGeom prst="rect">
            <a:avLst/>
          </a:prstGeom>
        </p:spPr>
      </p:pic>
    </p:spTree>
    <p:extLst>
      <p:ext uri="{BB962C8B-B14F-4D97-AF65-F5344CB8AC3E}">
        <p14:creationId xmlns:p14="http://schemas.microsoft.com/office/powerpoint/2010/main" val="80608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1656</TotalTime>
  <Words>2805</Words>
  <Application>Microsoft Office PowerPoint</Application>
  <PresentationFormat>Breedbeeld</PresentationFormat>
  <Paragraphs>467</Paragraphs>
  <Slides>32</Slides>
  <Notes>6</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32</vt:i4>
      </vt:variant>
    </vt:vector>
  </HeadingPairs>
  <TitlesOfParts>
    <vt:vector size="42" baseType="lpstr">
      <vt:lpstr>Arial</vt:lpstr>
      <vt:lpstr>Calibri</vt:lpstr>
      <vt:lpstr>Century Gothic</vt:lpstr>
      <vt:lpstr>RijksoverheidSans</vt:lpstr>
      <vt:lpstr>RO Sans</vt:lpstr>
      <vt:lpstr>Symbol</vt:lpstr>
      <vt:lpstr>Ubuntu</vt:lpstr>
      <vt:lpstr>Wingdings</vt:lpstr>
      <vt:lpstr>Wingdings 3</vt:lpstr>
      <vt:lpstr>Ion</vt:lpstr>
      <vt:lpstr>FTO: epilepsie</vt:lpstr>
      <vt:lpstr>Inhoud FTO</vt:lpstr>
      <vt:lpstr>Leerdoelen</vt:lpstr>
      <vt:lpstr>Nieuwe bronnen</vt:lpstr>
      <vt:lpstr>Inleiding epilepsie (1)  </vt:lpstr>
      <vt:lpstr>Inleiding epilepsie (2)  </vt:lpstr>
      <vt:lpstr>Inleiding epilepsie (3)  </vt:lpstr>
      <vt:lpstr>Inleiding epilepsie (4)  </vt:lpstr>
      <vt:lpstr>Inleiding epilepsie (5) </vt:lpstr>
      <vt:lpstr>Inleiding epilepsie (6) </vt:lpstr>
      <vt:lpstr>Casus Dhr. A, 65 jaar </vt:lpstr>
      <vt:lpstr>PowerPoint-presentatie</vt:lpstr>
      <vt:lpstr>Beloop</vt:lpstr>
      <vt:lpstr>PowerPoint-presentatie</vt:lpstr>
      <vt:lpstr>Wanneer doe je een spiegel-bepaling? </vt:lpstr>
      <vt:lpstr>Formularium – Aanvalsbehandeling Epilepsie</vt:lpstr>
      <vt:lpstr>PowerPoint-presentatie</vt:lpstr>
      <vt:lpstr>Voorstel Formularium – Aanvalsbehandeling epilepsie</vt:lpstr>
      <vt:lpstr>Formularium – Onderhoudsmedicatie 1 </vt:lpstr>
      <vt:lpstr>Formularium - Onderhoudsmedicatie 2 </vt:lpstr>
      <vt:lpstr>Formularium - Onderhoudsmedicatie 3</vt:lpstr>
      <vt:lpstr>Formularium - Onderhoudsmedicatie 4</vt:lpstr>
      <vt:lpstr>Voorstel Formularium – Onderhoudsmedicatie epilepsie</vt:lpstr>
      <vt:lpstr>Vragen over voorstellen?</vt:lpstr>
      <vt:lpstr>Voorschrijfgedrag artsen (1)</vt:lpstr>
      <vt:lpstr>Voorschrijfgedrag artsen (2)</vt:lpstr>
      <vt:lpstr>Voorschrijfgedrag artsen (3) </vt:lpstr>
      <vt:lpstr>Voorschrijfgedrag artsen (4)</vt:lpstr>
      <vt:lpstr>Terug naar de leerdoelen… </vt:lpstr>
      <vt:lpstr>Toetsing en follow-up</vt:lpstr>
      <vt:lpstr>Vragen? </vt:lpstr>
      <vt:lpstr>Bronnen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FTO: hartfalen</dc:title>
  <dc:creator>Sauber</dc:creator>
  <cp:lastModifiedBy>Kirsten Hillen</cp:lastModifiedBy>
  <cp:revision>87</cp:revision>
  <cp:lastPrinted>2021-10-10T16:08:07Z</cp:lastPrinted>
  <dcterms:created xsi:type="dcterms:W3CDTF">2019-11-29T11:06:27Z</dcterms:created>
  <dcterms:modified xsi:type="dcterms:W3CDTF">2021-10-11T07:04:28Z</dcterms:modified>
</cp:coreProperties>
</file>