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0"/>
  </p:notesMasterIdLst>
  <p:handoutMasterIdLst>
    <p:handoutMasterId r:id="rId11"/>
  </p:handoutMasterIdLst>
  <p:sldIdLst>
    <p:sldId id="330" r:id="rId3"/>
    <p:sldId id="350" r:id="rId4"/>
    <p:sldId id="346" r:id="rId5"/>
    <p:sldId id="377" r:id="rId6"/>
    <p:sldId id="376" r:id="rId7"/>
    <p:sldId id="349" r:id="rId8"/>
    <p:sldId id="351" r:id="rId9"/>
  </p:sldIdLst>
  <p:sldSz cx="6858000" cy="5143500"/>
  <p:notesSz cx="6797675" cy="9926638"/>
  <p:custDataLst>
    <p:tags r:id="rId1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orient="horz" pos="622" userDrawn="1">
          <p15:clr>
            <a:srgbClr val="A4A3A4"/>
          </p15:clr>
        </p15:guide>
        <p15:guide id="4" orient="horz" pos="418" userDrawn="1">
          <p15:clr>
            <a:srgbClr val="A4A3A4"/>
          </p15:clr>
        </p15:guide>
        <p15:guide id="5" orient="horz" pos="282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pos="3657" userDrawn="1">
          <p15:clr>
            <a:srgbClr val="A4A3A4"/>
          </p15:clr>
        </p15:guide>
        <p15:guide id="8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1" autoAdjust="0"/>
    <p:restoredTop sz="84529" autoAdjust="0"/>
  </p:normalViewPr>
  <p:slideViewPr>
    <p:cSldViewPr snapToObjects="1" showGuides="1">
      <p:cViewPr varScale="1">
        <p:scale>
          <a:sx n="184" d="100"/>
          <a:sy n="184" d="100"/>
        </p:scale>
        <p:origin x="2646" y="156"/>
      </p:cViewPr>
      <p:guideLst>
        <p:guide orient="horz" pos="1597"/>
        <p:guide orient="horz" pos="622"/>
        <p:guide orient="horz" pos="418"/>
        <p:guide orient="horz" pos="282"/>
        <p:guide pos="2160"/>
        <p:guide pos="3657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 showGuides="1">
      <p:cViewPr varScale="1">
        <p:scale>
          <a:sx n="50" d="100"/>
          <a:sy n="50" d="100"/>
        </p:scale>
        <p:origin x="143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AF394-687D-4BDF-8570-D763F2130297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1531-3948-40BF-944A-A1D10EBF9E0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046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DB859-61F8-4333-8407-40A719AEBAC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FA4AC-FE89-4C0C-B29B-89F3E294C5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89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9"/>
          <a:stretch/>
        </p:blipFill>
        <p:spPr bwMode="auto">
          <a:xfrm>
            <a:off x="0" y="987428"/>
            <a:ext cx="6858000" cy="41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 userDrawn="1"/>
        </p:nvSpPr>
        <p:spPr>
          <a:xfrm>
            <a:off x="5751323" y="4750062"/>
            <a:ext cx="10550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50" b="1" dirty="0">
                <a:solidFill>
                  <a:schemeClr val="bg1"/>
                </a:solidFill>
              </a:rPr>
              <a:t>het gevoel</a:t>
            </a:r>
            <a:r>
              <a:rPr lang="nl-NL" sz="750" b="1" baseline="0" dirty="0">
                <a:solidFill>
                  <a:schemeClr val="bg1"/>
                </a:solidFill>
              </a:rPr>
              <a:t> van samen</a:t>
            </a:r>
            <a:endParaRPr lang="nl-NL" sz="750" b="1" dirty="0">
              <a:solidFill>
                <a:schemeClr val="bg1"/>
              </a:solidFill>
            </a:endParaRPr>
          </a:p>
        </p:txBody>
      </p:sp>
      <p:pic>
        <p:nvPicPr>
          <p:cNvPr id="11" name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35" y="257902"/>
            <a:ext cx="1512000" cy="53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b="79413"/>
          <a:stretch/>
        </p:blipFill>
        <p:spPr>
          <a:xfrm>
            <a:off x="3586634" y="1143"/>
            <a:ext cx="3271365" cy="7803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771550"/>
            <a:ext cx="4050000" cy="648000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0" y="1326252"/>
            <a:ext cx="4050000" cy="602119"/>
          </a:xfrm>
        </p:spPr>
        <p:txBody>
          <a:bodyPr tIns="0" bIns="0"/>
          <a:lstStyle>
            <a:lvl1pPr marL="0" indent="0" algn="l">
              <a:buNone/>
              <a:defRPr b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0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eig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543" y="227694"/>
            <a:ext cx="4680000" cy="64855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0" y="987428"/>
            <a:ext cx="6858000" cy="36446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5751323" y="4750062"/>
            <a:ext cx="10550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50" b="1" dirty="0">
                <a:solidFill>
                  <a:schemeClr val="tx2"/>
                </a:solidFill>
              </a:rPr>
              <a:t>het gevoel</a:t>
            </a:r>
            <a:r>
              <a:rPr lang="nl-NL" sz="750" b="1" baseline="0" dirty="0">
                <a:solidFill>
                  <a:schemeClr val="tx2"/>
                </a:solidFill>
              </a:rPr>
              <a:t> van samen</a:t>
            </a:r>
            <a:endParaRPr lang="nl-NL" sz="750" b="1" dirty="0">
              <a:solidFill>
                <a:schemeClr val="tx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35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543" y="227694"/>
            <a:ext cx="4680000" cy="64855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5751323" y="4750062"/>
            <a:ext cx="10550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50" b="1" dirty="0">
                <a:solidFill>
                  <a:schemeClr val="tx2"/>
                </a:solidFill>
              </a:rPr>
              <a:t>het gevoel</a:t>
            </a:r>
            <a:r>
              <a:rPr lang="nl-NL" sz="750" b="1" baseline="0" dirty="0">
                <a:solidFill>
                  <a:schemeClr val="tx2"/>
                </a:solidFill>
              </a:rPr>
              <a:t> van samen</a:t>
            </a:r>
            <a:endParaRPr lang="nl-NL" sz="750" b="1" dirty="0">
              <a:solidFill>
                <a:schemeClr val="tx2"/>
              </a:solidFill>
            </a:endParaRPr>
          </a:p>
        </p:txBody>
      </p:sp>
      <p:pic>
        <p:nvPicPr>
          <p:cNvPr id="10" name="Tijdelijke aanduiding voor 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" b="8906"/>
          <a:stretch>
            <a:fillRect/>
          </a:stretch>
        </p:blipFill>
        <p:spPr>
          <a:xfrm>
            <a:off x="0" y="987428"/>
            <a:ext cx="6858000" cy="364467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1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543" y="227694"/>
            <a:ext cx="4680000" cy="64855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5751323" y="4750062"/>
            <a:ext cx="10550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50" b="1" dirty="0">
                <a:solidFill>
                  <a:schemeClr val="tx2"/>
                </a:solidFill>
              </a:rPr>
              <a:t>het gevoel</a:t>
            </a:r>
            <a:r>
              <a:rPr lang="nl-NL" sz="750" b="1" baseline="0" dirty="0">
                <a:solidFill>
                  <a:schemeClr val="tx2"/>
                </a:solidFill>
              </a:rPr>
              <a:t> van samen</a:t>
            </a:r>
            <a:endParaRPr lang="nl-NL" sz="750" b="1" dirty="0">
              <a:solidFill>
                <a:schemeClr val="tx2"/>
              </a:solidFill>
            </a:endParaRPr>
          </a:p>
        </p:txBody>
      </p:sp>
      <p:pic>
        <p:nvPicPr>
          <p:cNvPr id="11" name="Tijdelijke aanduiding voor 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9" b="10139"/>
          <a:stretch>
            <a:fillRect/>
          </a:stretch>
        </p:blipFill>
        <p:spPr>
          <a:xfrm>
            <a:off x="0" y="987428"/>
            <a:ext cx="6858000" cy="364467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543" y="227694"/>
            <a:ext cx="4680000" cy="64855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5751323" y="4750062"/>
            <a:ext cx="10550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50" b="1" dirty="0">
                <a:solidFill>
                  <a:schemeClr val="tx2"/>
                </a:solidFill>
              </a:rPr>
              <a:t>het gevoel</a:t>
            </a:r>
            <a:r>
              <a:rPr lang="nl-NL" sz="750" b="1" baseline="0" dirty="0">
                <a:solidFill>
                  <a:schemeClr val="tx2"/>
                </a:solidFill>
              </a:rPr>
              <a:t> van samen</a:t>
            </a:r>
            <a:endParaRPr lang="nl-NL" sz="750" b="1" dirty="0">
              <a:solidFill>
                <a:schemeClr val="tx2"/>
              </a:solidFill>
            </a:endParaRPr>
          </a:p>
        </p:txBody>
      </p:sp>
      <p:pic>
        <p:nvPicPr>
          <p:cNvPr id="10" name="Tijdelijke aanduiding voor 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 b="12431"/>
          <a:stretch>
            <a:fillRect/>
          </a:stretch>
        </p:blipFill>
        <p:spPr>
          <a:xfrm>
            <a:off x="0" y="987428"/>
            <a:ext cx="6858000" cy="364467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1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(titel, teks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51921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1203327"/>
            <a:ext cx="6172201" cy="3428773"/>
          </a:xfrm>
        </p:spPr>
        <p:txBody>
          <a:bodyPr/>
          <a:lstStyle>
            <a:lvl1pPr>
              <a:buClr>
                <a:schemeClr val="tx2"/>
              </a:buClr>
              <a:defRPr sz="1500" b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350" b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200" b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050" b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050" b="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5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paars (titel, teks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6858000" cy="51360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51921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1203327"/>
            <a:ext cx="617220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ranje (titel, teks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551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51921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1203327"/>
            <a:ext cx="617220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3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groen (titel, teks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6858000" cy="51360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51921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1203327"/>
            <a:ext cx="617220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7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(titel, teks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51921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1203327"/>
            <a:ext cx="3030141" cy="3428773"/>
          </a:xfrm>
        </p:spPr>
        <p:txBody>
          <a:bodyPr/>
          <a:lstStyle>
            <a:lvl1pPr>
              <a:buClr>
                <a:schemeClr val="tx2"/>
              </a:buClr>
              <a:defRPr sz="1500" b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350" b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200" b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050" b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050" b="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71" y="1203327"/>
            <a:ext cx="3031331" cy="3428773"/>
          </a:xfrm>
        </p:spPr>
        <p:txBody>
          <a:bodyPr/>
          <a:lstStyle>
            <a:lvl1pPr>
              <a:buClr>
                <a:schemeClr val="tx2"/>
              </a:buClr>
              <a:defRPr sz="1500" b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350" b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200" b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050" b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050" b="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4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paars (titel, teks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6858000" cy="51360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51921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1203327"/>
            <a:ext cx="303014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71" y="1203327"/>
            <a:ext cx="303133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7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eigen afb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1" y="987428"/>
            <a:ext cx="2591991" cy="36369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0910" y="1851649"/>
            <a:ext cx="3734190" cy="2700000"/>
          </a:xfr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00" y="1203325"/>
            <a:ext cx="3733800" cy="6477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9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165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ranje (titel, teks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551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51921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1203327"/>
            <a:ext cx="303014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71" y="1203327"/>
            <a:ext cx="303133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1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groen (titel, teks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6858000" cy="51360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51921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1203327"/>
            <a:ext cx="303014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71" y="1203327"/>
            <a:ext cx="3031331" cy="3428773"/>
          </a:xfrm>
        </p:spPr>
        <p:txBody>
          <a:bodyPr/>
          <a:lstStyle>
            <a:lvl1pPr>
              <a:buClr>
                <a:schemeClr val="bg1"/>
              </a:buClr>
              <a:defRPr sz="15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5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 b="1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1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2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ACC4-13D5-448F-8469-9314A925302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56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354" y="1888332"/>
            <a:ext cx="5711428" cy="26991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125D48-7382-41B9-A721-CEDE030794D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20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ACC4-13D5-448F-8469-9314A9253025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52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85136-9DA5-43F6-A9B2-33D04D5C5ED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66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4116" y="1483519"/>
            <a:ext cx="2911078" cy="31039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69494" y="1483519"/>
            <a:ext cx="2912269" cy="31039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3F2EB-72EC-4934-8DDA-4D2863A423F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48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0C2AE-F0A7-4356-8934-FB4EEABDA1F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2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0910" y="1851649"/>
            <a:ext cx="3734190" cy="2700000"/>
          </a:xfr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00" y="1203325"/>
            <a:ext cx="3733800" cy="6477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Tijdelijke aanduiding voor 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3235"/>
          <a:stretch>
            <a:fillRect/>
          </a:stretch>
        </p:blipFill>
        <p:spPr>
          <a:xfrm flipH="1">
            <a:off x="1" y="987428"/>
            <a:ext cx="2591991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165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B1EAA-6C40-4A2F-B2BC-9E4DDF5EB57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7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A694C-B7A7-412A-9328-7E5254C853D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10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479A1-CA39-4269-8874-12C14281EB2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6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A735C-B852-4E91-8E04-2E05EF753D7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7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E4A6B-B7C1-4CE4-B5C2-0B410677D47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21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97054" y="809625"/>
            <a:ext cx="1484709" cy="377785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354" y="809625"/>
            <a:ext cx="4343400" cy="377785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46D5-98F0-4E33-B50E-40FAE9B02213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55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0B44-B950-4DEE-864B-1854F2807193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eigen afb en object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1" y="987425"/>
            <a:ext cx="2591991" cy="3644674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r="20650" b="20944"/>
          <a:stretch/>
        </p:blipFill>
        <p:spPr bwMode="auto">
          <a:xfrm>
            <a:off x="2593484" y="987425"/>
            <a:ext cx="4264517" cy="364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0910" y="1851649"/>
            <a:ext cx="3734190" cy="2700000"/>
          </a:xfrm>
        </p:spPr>
        <p:txBody>
          <a:bodyPr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00" y="1203325"/>
            <a:ext cx="3733800" cy="6477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9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 en object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r="20650" b="20944"/>
          <a:stretch/>
        </p:blipFill>
        <p:spPr bwMode="auto">
          <a:xfrm>
            <a:off x="2593484" y="987425"/>
            <a:ext cx="4264517" cy="364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0910" y="1851649"/>
            <a:ext cx="3734190" cy="2700000"/>
          </a:xfrm>
        </p:spPr>
        <p:txBody>
          <a:bodyPr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00" y="1203325"/>
            <a:ext cx="3733800" cy="6477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  <p:pic>
        <p:nvPicPr>
          <p:cNvPr id="11" name="Tijdelijke aanduiding voor 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>
          <a:xfrm>
            <a:off x="1" y="987425"/>
            <a:ext cx="2591991" cy="36446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1633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eigen afb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2936"/>
          <a:stretch/>
        </p:blipFill>
        <p:spPr bwMode="auto">
          <a:xfrm>
            <a:off x="2593484" y="987316"/>
            <a:ext cx="4262805" cy="36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1" y="987428"/>
            <a:ext cx="2591991" cy="36369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0910" y="1851649"/>
            <a:ext cx="3734190" cy="2700000"/>
          </a:xfrm>
        </p:spPr>
        <p:txBody>
          <a:bodyPr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00" y="1203325"/>
            <a:ext cx="3733800" cy="6477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0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2936"/>
          <a:stretch/>
        </p:blipFill>
        <p:spPr bwMode="auto">
          <a:xfrm>
            <a:off x="2593484" y="987315"/>
            <a:ext cx="4262805" cy="36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0910" y="1851649"/>
            <a:ext cx="3734190" cy="2700000"/>
          </a:xfrm>
        </p:spPr>
        <p:txBody>
          <a:bodyPr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00" y="1203325"/>
            <a:ext cx="3733800" cy="6477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  <p:pic>
        <p:nvPicPr>
          <p:cNvPr id="11" name="Tijdelijke aanduiding voor 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 b="5422"/>
          <a:stretch>
            <a:fillRect/>
          </a:stretch>
        </p:blipFill>
        <p:spPr>
          <a:xfrm>
            <a:off x="1" y="987428"/>
            <a:ext cx="2591991" cy="363696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eigen afb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5506" b="5503"/>
          <a:stretch/>
        </p:blipFill>
        <p:spPr bwMode="auto">
          <a:xfrm>
            <a:off x="2594701" y="986758"/>
            <a:ext cx="4266009" cy="36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1" y="987428"/>
            <a:ext cx="2591991" cy="364467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0910" y="1851649"/>
            <a:ext cx="3734190" cy="2700000"/>
          </a:xfrm>
        </p:spPr>
        <p:txBody>
          <a:bodyPr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00" y="1203325"/>
            <a:ext cx="3733800" cy="6477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6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5506" b="5503"/>
          <a:stretch/>
        </p:blipFill>
        <p:spPr bwMode="auto">
          <a:xfrm>
            <a:off x="2594701" y="986758"/>
            <a:ext cx="4266009" cy="36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0910" y="1851649"/>
            <a:ext cx="3734190" cy="2700000"/>
          </a:xfrm>
        </p:spPr>
        <p:txBody>
          <a:bodyPr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A631-7CEF-46A9-8887-5A5C2A229C9B}" type="datetimeFigureOut">
              <a:rPr lang="nl-NL" smtClean="0"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4ADE-2035-44AC-938F-39A5C8FA301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00" y="1203325"/>
            <a:ext cx="3733800" cy="6477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subkop</a:t>
            </a:r>
            <a:endParaRPr lang="nl-NL" dirty="0"/>
          </a:p>
        </p:txBody>
      </p:sp>
      <p:pic>
        <p:nvPicPr>
          <p:cNvPr id="11" name="Tijdelijke aanduiding voor 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 b="4258"/>
          <a:stretch>
            <a:fillRect/>
          </a:stretch>
        </p:blipFill>
        <p:spPr>
          <a:xfrm>
            <a:off x="1" y="987428"/>
            <a:ext cx="2591991" cy="364467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669" y="303497"/>
            <a:ext cx="1086471" cy="4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1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4543" y="227694"/>
            <a:ext cx="5192393" cy="648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1851651"/>
            <a:ext cx="6172200" cy="274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34543" y="4789815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/>
                </a:solidFill>
              </a:defRPr>
            </a:lvl1pPr>
          </a:lstStyle>
          <a:p>
            <a:fld id="{FF9CA631-7CEF-46A9-8887-5A5C2A229C9B}" type="datetimeFigureOut">
              <a:rPr lang="nl-NL" smtClean="0"/>
              <a:pPr/>
              <a:t>12-07-2021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81000" y="4789815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4543" y="4632098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/>
                </a:solidFill>
              </a:defRPr>
            </a:lvl1pPr>
          </a:lstStyle>
          <a:p>
            <a:fld id="{C00D4ADE-2035-44AC-938F-39A5C8FA301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0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4" r:id="rId2"/>
    <p:sldLayoutId id="2147483686" r:id="rId3"/>
    <p:sldLayoutId id="2147483650" r:id="rId4"/>
    <p:sldLayoutId id="2147483687" r:id="rId5"/>
    <p:sldLayoutId id="2147483673" r:id="rId6"/>
    <p:sldLayoutId id="2147483688" r:id="rId7"/>
    <p:sldLayoutId id="2147483674" r:id="rId8"/>
    <p:sldLayoutId id="2147483689" r:id="rId9"/>
    <p:sldLayoutId id="2147483661" r:id="rId10"/>
    <p:sldLayoutId id="2147483685" r:id="rId11"/>
    <p:sldLayoutId id="2147483690" r:id="rId12"/>
    <p:sldLayoutId id="2147483691" r:id="rId13"/>
    <p:sldLayoutId id="2147483675" r:id="rId14"/>
    <p:sldLayoutId id="2147483678" r:id="rId15"/>
    <p:sldLayoutId id="2147483679" r:id="rId16"/>
    <p:sldLayoutId id="2147483680" r:id="rId17"/>
    <p:sldLayoutId id="2147483653" r:id="rId18"/>
    <p:sldLayoutId id="2147483681" r:id="rId19"/>
    <p:sldLayoutId id="2147483683" r:id="rId20"/>
    <p:sldLayoutId id="2147483682" r:id="rId21"/>
    <p:sldLayoutId id="2147483654" r:id="rId22"/>
    <p:sldLayoutId id="2147483655" r:id="rId23"/>
    <p:sldLayoutId id="214748370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6922" indent="-136922" algn="l" defTabSz="6858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●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29779" algn="l" defTabSz="6858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●"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622" indent="-136922" algn="l" defTabSz="6858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●"/>
        <a:defRPr sz="9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544" indent="-136922" algn="l" defTabSz="6858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●"/>
        <a:defRPr sz="825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669131" indent="-128588" algn="l" defTabSz="6858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●"/>
        <a:defRPr sz="825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22" userDrawn="1">
          <p15:clr>
            <a:srgbClr val="F26B43"/>
          </p15:clr>
        </p15:guide>
        <p15:guide id="2" orient="horz" pos="2913" userDrawn="1">
          <p15:clr>
            <a:srgbClr val="F26B43"/>
          </p15:clr>
        </p15:guide>
        <p15:guide id="3" orient="horz" pos="7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353" y="809625"/>
            <a:ext cx="5937647" cy="67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116" y="1483519"/>
            <a:ext cx="5937647" cy="310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3ED1AB-C8F3-4AEA-AC0C-6A120BCCFEF7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3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8000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800" b="1">
          <a:solidFill>
            <a:srgbClr val="480F57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480F57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Probleemgedrag bij dementie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Richtlijn versus Praktijk</a:t>
            </a:r>
          </a:p>
          <a:p>
            <a:r>
              <a:rPr lang="nl-NL" dirty="0" smtClean="0"/>
              <a:t>Formularium</a:t>
            </a:r>
          </a:p>
          <a:p>
            <a:r>
              <a:rPr lang="nl-NL" dirty="0" smtClean="0"/>
              <a:t>OVZ</a:t>
            </a:r>
          </a:p>
          <a:p>
            <a:endParaRPr lang="nl-NL" dirty="0"/>
          </a:p>
          <a:p>
            <a:r>
              <a:rPr lang="nl-NL" dirty="0" smtClean="0"/>
              <a:t>Deel 2</a:t>
            </a:r>
          </a:p>
          <a:p>
            <a:endParaRPr lang="nl-NL" dirty="0"/>
          </a:p>
          <a:p>
            <a:r>
              <a:rPr lang="nl-NL" dirty="0" smtClean="0"/>
              <a:t>12 juli</a:t>
            </a:r>
          </a:p>
          <a:p>
            <a:r>
              <a:rPr lang="nl-NL" dirty="0" smtClean="0"/>
              <a:t>Maggy </a:t>
            </a:r>
            <a:r>
              <a:rPr lang="nl-NL" dirty="0" err="1" smtClean="0"/>
              <a:t>vd</a:t>
            </a:r>
            <a:r>
              <a:rPr lang="nl-NL" dirty="0" smtClean="0"/>
              <a:t> Brand</a:t>
            </a:r>
            <a:endParaRPr lang="nl-NL" dirty="0"/>
          </a:p>
        </p:txBody>
      </p:sp>
      <p:pic>
        <p:nvPicPr>
          <p:cNvPr id="15362" name="Picture 2" descr="E-learning: probleemgedrag bij dementie - Waardigheid en tr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71" y="1891962"/>
            <a:ext cx="5019369" cy="25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 psychotisch gedrag</a:t>
            </a:r>
            <a:br>
              <a:rPr lang="nl-NL" dirty="0" smtClean="0"/>
            </a:br>
            <a:r>
              <a:rPr lang="nl-NL" b="1" dirty="0">
                <a:solidFill>
                  <a:srgbClr val="FF0000"/>
                </a:solidFill>
              </a:rPr>
              <a:t>AANBEVELINGEN </a:t>
            </a:r>
            <a:r>
              <a:rPr lang="nl-NL" b="1" dirty="0" smtClean="0">
                <a:solidFill>
                  <a:srgbClr val="FF0000"/>
                </a:solidFill>
              </a:rPr>
              <a:t>SUBGROEP</a:t>
            </a:r>
            <a:r>
              <a:rPr lang="nl-NL" b="1" dirty="0" smtClean="0">
                <a:solidFill>
                  <a:srgbClr val="FF0000"/>
                </a:solidFill>
              </a:rPr>
              <a:t/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b="1" dirty="0" smtClean="0">
                <a:solidFill>
                  <a:srgbClr val="FF0000"/>
                </a:solidFill>
              </a:rPr>
              <a:t>Sam -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sz="1400" dirty="0" smtClean="0"/>
              <a:t>. Haloperidol 1-2 </a:t>
            </a:r>
            <a:r>
              <a:rPr lang="nl-NL" sz="1400" dirty="0" err="1" smtClean="0"/>
              <a:t>dd</a:t>
            </a:r>
            <a:r>
              <a:rPr lang="nl-NL" sz="1400" dirty="0" smtClean="0"/>
              <a:t> 0,5 – 9 mg</a:t>
            </a:r>
          </a:p>
          <a:p>
            <a:pPr lvl="1"/>
            <a:r>
              <a:rPr lang="nl-NL" sz="1200" dirty="0" smtClean="0"/>
              <a:t>Ecg va 3 mg </a:t>
            </a:r>
            <a:r>
              <a:rPr lang="nl-NL" sz="1200" dirty="0" err="1" smtClean="0"/>
              <a:t>ivm</a:t>
            </a:r>
            <a:r>
              <a:rPr lang="nl-NL" sz="1200" dirty="0" smtClean="0"/>
              <a:t> risico QT-afwijkingen</a:t>
            </a:r>
          </a:p>
          <a:p>
            <a:pPr lvl="1"/>
            <a:r>
              <a:rPr lang="nl-NL" sz="1200" dirty="0" smtClean="0"/>
              <a:t>Na max 3 </a:t>
            </a:r>
            <a:r>
              <a:rPr lang="nl-NL" sz="1200" dirty="0" err="1" smtClean="0"/>
              <a:t>mnd</a:t>
            </a:r>
            <a:r>
              <a:rPr lang="nl-NL" sz="1200" dirty="0" smtClean="0"/>
              <a:t> afbouwen</a:t>
            </a:r>
          </a:p>
          <a:p>
            <a:pPr marL="0" indent="0">
              <a:buNone/>
            </a:pPr>
            <a:r>
              <a:rPr lang="nl-NL" sz="1400" dirty="0" smtClean="0"/>
              <a:t>2. </a:t>
            </a:r>
            <a:r>
              <a:rPr lang="nl-NL" sz="1400" dirty="0" err="1" smtClean="0"/>
              <a:t>risperidon</a:t>
            </a:r>
            <a:r>
              <a:rPr lang="nl-NL" sz="1400" dirty="0" smtClean="0"/>
              <a:t> 0,25-3mg</a:t>
            </a:r>
          </a:p>
          <a:p>
            <a:pPr marL="0" indent="0">
              <a:buNone/>
            </a:pPr>
            <a:r>
              <a:rPr lang="nl-NL" sz="1400" dirty="0" smtClean="0"/>
              <a:t>3. LB en PD-D volg </a:t>
            </a:r>
            <a:r>
              <a:rPr lang="nl-NL" sz="1400" dirty="0" err="1" smtClean="0"/>
              <a:t>richtijn</a:t>
            </a:r>
            <a:r>
              <a:rPr lang="nl-NL" sz="1400" dirty="0" smtClean="0"/>
              <a:t> </a:t>
            </a:r>
            <a:r>
              <a:rPr lang="nl-NL" sz="1400" dirty="0" err="1" smtClean="0"/>
              <a:t>verenso</a:t>
            </a:r>
            <a:r>
              <a:rPr lang="nl-NL" sz="1400" dirty="0" smtClean="0"/>
              <a:t>, inclusief afbouwadvies</a:t>
            </a:r>
          </a:p>
          <a:p>
            <a:pPr marL="0" indent="0">
              <a:buNone/>
            </a:pPr>
            <a:r>
              <a:rPr lang="nl-NL" sz="1400" dirty="0" err="1" smtClean="0"/>
              <a:t>Clozapine</a:t>
            </a:r>
            <a:r>
              <a:rPr lang="nl-NL" sz="1400" dirty="0" smtClean="0"/>
              <a:t> </a:t>
            </a:r>
            <a:r>
              <a:rPr lang="nl-NL" sz="1400" dirty="0" err="1" smtClean="0"/>
              <a:t>smiddags</a:t>
            </a:r>
            <a:r>
              <a:rPr lang="nl-NL" sz="1400" dirty="0" smtClean="0"/>
              <a:t> of </a:t>
            </a:r>
            <a:r>
              <a:rPr lang="nl-NL" sz="1400" dirty="0" err="1" smtClean="0"/>
              <a:t>savonds</a:t>
            </a:r>
            <a:r>
              <a:rPr lang="nl-NL" sz="1400" dirty="0" smtClean="0"/>
              <a:t> geven </a:t>
            </a:r>
            <a:r>
              <a:rPr lang="nl-NL" sz="1400" dirty="0" err="1" smtClean="0"/>
              <a:t>ivm</a:t>
            </a:r>
            <a:r>
              <a:rPr lang="nl-NL" sz="1400" dirty="0" smtClean="0"/>
              <a:t> betrouwbare spiegelbepaling</a:t>
            </a:r>
            <a:endParaRPr lang="nl-NL" sz="1400" dirty="0" smtClean="0"/>
          </a:p>
          <a:p>
            <a:endParaRPr lang="nl-NL" sz="1400" dirty="0"/>
          </a:p>
          <a:p>
            <a:r>
              <a:rPr lang="nl-NL" sz="1400" dirty="0" smtClean="0"/>
              <a:t>ALGEMEEN PROBLEEMGEDRAG:</a:t>
            </a:r>
          </a:p>
          <a:p>
            <a:pPr marL="0" indent="0">
              <a:buNone/>
            </a:pPr>
            <a:r>
              <a:rPr lang="nl-NL" sz="1400" dirty="0" smtClean="0"/>
              <a:t>NA 2X AFBOUWPOGING MAG MIDDEL CHRONISCH WORDEN </a:t>
            </a:r>
            <a:r>
              <a:rPr lang="nl-NL" dirty="0" smtClean="0"/>
              <a:t>GEGEVEN, GEEN OVZ DAN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75606"/>
            <a:ext cx="3430148" cy="304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Wat is nu eigenlijk een psychose? | nietgek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0"/>
            <a:ext cx="691302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 Depressief gedrag</a:t>
            </a:r>
            <a:br>
              <a:rPr lang="nl-NL" dirty="0" smtClean="0"/>
            </a:br>
            <a:r>
              <a:rPr lang="nl-NL" b="1" dirty="0">
                <a:solidFill>
                  <a:srgbClr val="FF0000"/>
                </a:solidFill>
              </a:rPr>
              <a:t>AANBEVELINGEN </a:t>
            </a:r>
            <a:r>
              <a:rPr lang="nl-NL" b="1" dirty="0" smtClean="0">
                <a:solidFill>
                  <a:srgbClr val="FF0000"/>
                </a:solidFill>
              </a:rPr>
              <a:t>SUBGROEP 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b="1" dirty="0" smtClean="0">
                <a:solidFill>
                  <a:srgbClr val="FF0000"/>
                </a:solidFill>
              </a:rPr>
              <a:t>Elena -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citalopram </a:t>
            </a:r>
            <a:r>
              <a:rPr lang="nl-NL" dirty="0" smtClean="0"/>
              <a:t>10mg 1dd</a:t>
            </a:r>
            <a:endParaRPr lang="nl-NL" dirty="0" smtClean="0"/>
          </a:p>
          <a:p>
            <a:pPr lvl="1"/>
            <a:r>
              <a:rPr lang="nl-NL" dirty="0" smtClean="0"/>
              <a:t>Na 2 weken naar 20mg, na 6 weken evalueren.</a:t>
            </a:r>
          </a:p>
          <a:p>
            <a:pPr lvl="1"/>
            <a:r>
              <a:rPr lang="nl-NL" dirty="0" smtClean="0"/>
              <a:t>ECG en Na controle</a:t>
            </a:r>
            <a:endParaRPr lang="nl-NL" dirty="0" smtClean="0"/>
          </a:p>
          <a:p>
            <a:pPr marL="136921" lvl="1" indent="0">
              <a:buNone/>
            </a:pPr>
            <a:endParaRPr lang="nl-NL" dirty="0" smtClean="0"/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Nortrilen</a:t>
            </a:r>
            <a:r>
              <a:rPr lang="nl-NL" dirty="0" smtClean="0"/>
              <a:t> </a:t>
            </a:r>
            <a:r>
              <a:rPr lang="nl-NL" dirty="0" smtClean="0"/>
              <a:t>1dd</a:t>
            </a:r>
            <a:endParaRPr lang="nl-NL" dirty="0" smtClean="0"/>
          </a:p>
          <a:p>
            <a:pPr marL="266700" lvl="2" indent="0">
              <a:buNone/>
            </a:pPr>
            <a:r>
              <a:rPr lang="nl-NL" sz="1100" dirty="0" smtClean="0"/>
              <a:t>dag 1 -10mg, dag 4 -20mg, dag 8 -25mg, dag 12 -50mg, dag 16 -75mg, dag 21 </a:t>
            </a:r>
            <a:r>
              <a:rPr lang="nl-NL" sz="1100" dirty="0" smtClean="0"/>
              <a:t>spiegel</a:t>
            </a:r>
          </a:p>
          <a:p>
            <a:pPr marL="266700" lvl="2" indent="0">
              <a:buNone/>
            </a:pPr>
            <a:r>
              <a:rPr lang="nl-NL" sz="1100" dirty="0" err="1" smtClean="0"/>
              <a:t>Ivm</a:t>
            </a:r>
            <a:r>
              <a:rPr lang="nl-NL" sz="1100" dirty="0" smtClean="0"/>
              <a:t> spiegel liefst niet in ochtend geven </a:t>
            </a:r>
            <a:r>
              <a:rPr lang="nl-NL" sz="1100" dirty="0" err="1" smtClean="0"/>
              <a:t>ivm</a:t>
            </a:r>
            <a:r>
              <a:rPr lang="nl-NL" sz="1100" dirty="0" smtClean="0"/>
              <a:t> betrouwbaarheid </a:t>
            </a:r>
            <a:r>
              <a:rPr lang="nl-NL" sz="1100" dirty="0" err="1" smtClean="0"/>
              <a:t>dalspiegelbepaling</a:t>
            </a:r>
            <a:endParaRPr lang="nl-NL" sz="1100" dirty="0" smtClean="0"/>
          </a:p>
          <a:p>
            <a:pPr marL="266700" lvl="2" indent="0">
              <a:buNone/>
            </a:pPr>
            <a:endParaRPr lang="nl-NL" sz="1100" dirty="0"/>
          </a:p>
          <a:p>
            <a:r>
              <a:rPr lang="nl-NL" sz="1400" dirty="0" smtClean="0"/>
              <a:t>3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</a:t>
            </a:r>
            <a:r>
              <a:rPr lang="nl-NL" sz="1400" dirty="0" err="1" smtClean="0"/>
              <a:t>venlafaxine</a:t>
            </a:r>
            <a:r>
              <a:rPr lang="nl-NL" sz="1400" dirty="0" smtClean="0"/>
              <a:t> 75-150mg 1dd</a:t>
            </a:r>
            <a:endParaRPr lang="nl-NL" sz="1400" dirty="0" smtClean="0"/>
          </a:p>
          <a:p>
            <a:pPr marL="136921" lvl="1" indent="0">
              <a:buNone/>
            </a:pP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98550"/>
            <a:ext cx="3451225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epressie loslaten - Rust in je hoofd - Loslaten.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0"/>
            <a:ext cx="1141466" cy="9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Angstig gedrag</a:t>
            </a:r>
            <a:br>
              <a:rPr lang="nl-NL" dirty="0" smtClean="0"/>
            </a:br>
            <a:r>
              <a:rPr lang="nl-NL" b="1" dirty="0">
                <a:solidFill>
                  <a:srgbClr val="FF0000"/>
                </a:solidFill>
              </a:rPr>
              <a:t>AANBEVELINGEN </a:t>
            </a:r>
            <a:r>
              <a:rPr lang="nl-NL" b="1" dirty="0" smtClean="0">
                <a:solidFill>
                  <a:srgbClr val="FF0000"/>
                </a:solidFill>
              </a:rPr>
              <a:t>SUBGROEP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b="1" dirty="0" err="1" smtClean="0">
                <a:solidFill>
                  <a:srgbClr val="FF0000"/>
                </a:solidFill>
              </a:rPr>
              <a:t>laura</a:t>
            </a:r>
            <a:r>
              <a:rPr lang="nl-NL" b="1" dirty="0" smtClean="0">
                <a:solidFill>
                  <a:srgbClr val="FF0000"/>
                </a:solidFill>
              </a:rPr>
              <a:t> -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Citalopram </a:t>
            </a:r>
            <a:r>
              <a:rPr lang="nl-NL" dirty="0" smtClean="0"/>
              <a:t>10-40mg</a:t>
            </a:r>
          </a:p>
          <a:p>
            <a:pPr marL="0" indent="0">
              <a:buNone/>
            </a:pPr>
            <a:r>
              <a:rPr lang="nl-NL" dirty="0" smtClean="0"/>
              <a:t>Afbouw na 6 maand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Afbouw oxazepam na 4 </a:t>
            </a:r>
            <a:r>
              <a:rPr lang="nl-NL" dirty="0" smtClean="0"/>
              <a:t>weken</a:t>
            </a:r>
          </a:p>
          <a:p>
            <a:endParaRPr lang="nl-NL" dirty="0"/>
          </a:p>
          <a:p>
            <a:r>
              <a:rPr lang="nl-NL" dirty="0" smtClean="0"/>
              <a:t>Geen </a:t>
            </a:r>
            <a:r>
              <a:rPr lang="nl-NL" dirty="0" err="1" smtClean="0"/>
              <a:t>haldol</a:t>
            </a:r>
            <a:endParaRPr lang="nl-NL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7" y="1779662"/>
            <a:ext cx="3373695" cy="18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Angst zorgt voor onrust en met mindfulness kun je hier mee aan de slag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4950" r="29600"/>
          <a:stretch/>
        </p:blipFill>
        <p:spPr bwMode="auto">
          <a:xfrm>
            <a:off x="4437112" y="41938"/>
            <a:ext cx="626953" cy="8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Geagiteerd gedrag – acute crisis</a:t>
            </a:r>
            <a:br>
              <a:rPr lang="nl-NL" dirty="0"/>
            </a:br>
            <a:r>
              <a:rPr lang="nl-NL" b="1" dirty="0">
                <a:solidFill>
                  <a:srgbClr val="FF0000"/>
                </a:solidFill>
              </a:rPr>
              <a:t>AANBEVELINGEN </a:t>
            </a:r>
            <a:r>
              <a:rPr lang="nl-NL" b="1" dirty="0" smtClean="0">
                <a:solidFill>
                  <a:srgbClr val="FF0000"/>
                </a:solidFill>
              </a:rPr>
              <a:t>SUBGROEP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b="1" dirty="0" smtClean="0">
                <a:solidFill>
                  <a:srgbClr val="FF0000"/>
                </a:solidFill>
              </a:rPr>
              <a:t>serge -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sz="1400" dirty="0" smtClean="0"/>
              <a:t>Richtlijn per doelgroep, met </a:t>
            </a:r>
            <a:r>
              <a:rPr lang="nl-NL" sz="1400" u="sng" dirty="0" smtClean="0"/>
              <a:t>links</a:t>
            </a:r>
          </a:p>
          <a:p>
            <a:pPr marL="273843" lvl="2" indent="0">
              <a:buNone/>
            </a:pPr>
            <a:r>
              <a:rPr lang="nl-NL" sz="1100" dirty="0" smtClean="0"/>
              <a:t>Dementie, nah, </a:t>
            </a:r>
            <a:r>
              <a:rPr lang="nl-NL" sz="1100" dirty="0" err="1" smtClean="0"/>
              <a:t>korsakow</a:t>
            </a:r>
            <a:r>
              <a:rPr lang="nl-NL" sz="1100" dirty="0" smtClean="0"/>
              <a:t>, jd, psychose, </a:t>
            </a:r>
            <a:r>
              <a:rPr lang="nl-NL" sz="1100" dirty="0" err="1" smtClean="0"/>
              <a:t>etc</a:t>
            </a:r>
            <a:endParaRPr lang="nl-NL" sz="1100" dirty="0" smtClean="0"/>
          </a:p>
          <a:p>
            <a:pPr marL="178593" indent="-171450"/>
            <a:r>
              <a:rPr lang="nl-NL" sz="1400" dirty="0" smtClean="0"/>
              <a:t>Proportioneel:</a:t>
            </a:r>
          </a:p>
          <a:p>
            <a:pPr marL="882252" lvl="4" indent="-342900">
              <a:buFont typeface="+mj-lt"/>
              <a:buAutoNum type="arabicPeriod"/>
            </a:pPr>
            <a:r>
              <a:rPr lang="nl-NL" sz="1000" dirty="0" smtClean="0"/>
              <a:t>oraal</a:t>
            </a:r>
          </a:p>
          <a:p>
            <a:pPr marL="882252" lvl="4" indent="-342900">
              <a:buFont typeface="+mj-lt"/>
              <a:buAutoNum type="arabicPeriod"/>
            </a:pPr>
            <a:r>
              <a:rPr lang="nl-NL" sz="1000" dirty="0" smtClean="0"/>
              <a:t>gemaskeerd</a:t>
            </a:r>
          </a:p>
          <a:p>
            <a:pPr marL="882252" lvl="4" indent="-342900">
              <a:buFont typeface="+mj-lt"/>
              <a:buAutoNum type="arabicPeriod"/>
            </a:pPr>
            <a:r>
              <a:rPr lang="nl-NL" sz="1000" dirty="0" smtClean="0"/>
              <a:t>door IT, AVT, met familie, </a:t>
            </a:r>
            <a:r>
              <a:rPr lang="nl-NL" sz="1000" dirty="0" err="1" smtClean="0"/>
              <a:t>etc</a:t>
            </a:r>
            <a:endParaRPr lang="nl-NL" sz="1000" dirty="0" smtClean="0"/>
          </a:p>
          <a:p>
            <a:pPr marL="882252" lvl="4" indent="-342900">
              <a:buFont typeface="+mj-lt"/>
              <a:buAutoNum type="arabicPeriod"/>
            </a:pPr>
            <a:r>
              <a:rPr lang="nl-NL" sz="1000" dirty="0" err="1" smtClean="0"/>
              <a:t>Im</a:t>
            </a:r>
            <a:endParaRPr lang="nl-NL" sz="1000" dirty="0"/>
          </a:p>
          <a:p>
            <a:pPr marL="178593" indent="-171450"/>
            <a:r>
              <a:rPr lang="nl-NL" sz="1400" dirty="0" smtClean="0"/>
              <a:t>Concreet advies ook voor basisartsen</a:t>
            </a:r>
          </a:p>
          <a:p>
            <a:pPr marL="7143" indent="0">
              <a:buNone/>
            </a:pPr>
            <a:endParaRPr lang="nl-NL" sz="1400" dirty="0" smtClean="0"/>
          </a:p>
          <a:p>
            <a:pPr marL="7143" indent="0">
              <a:buNone/>
            </a:pPr>
            <a:r>
              <a:rPr lang="nl-NL" sz="1400" dirty="0" smtClean="0"/>
              <a:t>Geen oxazepam</a:t>
            </a:r>
          </a:p>
          <a:p>
            <a:pPr marL="7143" indent="0">
              <a:buNone/>
            </a:pPr>
            <a:r>
              <a:rPr lang="nl-NL" sz="1400" dirty="0"/>
              <a:t>A</a:t>
            </a:r>
            <a:r>
              <a:rPr lang="nl-NL" sz="1400" dirty="0" smtClean="0"/>
              <a:t>gitatie: stap1 lorazepam; stap 2 haloperidol</a:t>
            </a:r>
          </a:p>
          <a:p>
            <a:pPr marL="7143" indent="0">
              <a:buNone/>
            </a:pPr>
            <a:r>
              <a:rPr lang="nl-NL" sz="1400" dirty="0" err="1" smtClean="0"/>
              <a:t>Psyhose</a:t>
            </a:r>
            <a:r>
              <a:rPr lang="nl-NL" sz="1400" dirty="0" smtClean="0"/>
              <a:t>: haloperidol</a:t>
            </a:r>
            <a:endParaRPr lang="nl-NL" sz="1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" y="1491630"/>
            <a:ext cx="3477930" cy="274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Jaarcongres veilige zorg voor ouderen 11 okt Workshop agressiehantering bij  ouderen met dementie - PDF Free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r="6010"/>
          <a:stretch/>
        </p:blipFill>
        <p:spPr bwMode="auto">
          <a:xfrm>
            <a:off x="4221088" y="51470"/>
            <a:ext cx="1495737" cy="8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geagiteerd gedrag – chronisch</a:t>
            </a:r>
            <a:br>
              <a:rPr lang="nl-NL" dirty="0" smtClean="0"/>
            </a:br>
            <a:r>
              <a:rPr lang="nl-NL" b="1" dirty="0">
                <a:solidFill>
                  <a:srgbClr val="FF0000"/>
                </a:solidFill>
              </a:rPr>
              <a:t>AANBEVELINGEN </a:t>
            </a:r>
            <a:r>
              <a:rPr lang="nl-NL" b="1" dirty="0" smtClean="0">
                <a:solidFill>
                  <a:srgbClr val="FF0000"/>
                </a:solidFill>
              </a:rPr>
              <a:t>SUBGROEP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b="1" dirty="0" smtClean="0">
                <a:solidFill>
                  <a:srgbClr val="FF0000"/>
                </a:solidFill>
              </a:rPr>
              <a:t>Kirsten 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sz="1200" dirty="0" smtClean="0"/>
              <a:t>Bij </a:t>
            </a:r>
            <a:r>
              <a:rPr lang="nl-NL" sz="1200" dirty="0"/>
              <a:t>ernstige agitatie </a:t>
            </a:r>
            <a:endParaRPr lang="nl-NL" sz="1200" dirty="0" smtClean="0"/>
          </a:p>
          <a:p>
            <a:pPr marL="0" indent="0">
              <a:buNone/>
            </a:pPr>
            <a:r>
              <a:rPr lang="nl-NL" sz="1200" dirty="0" smtClean="0"/>
              <a:t>1</a:t>
            </a:r>
            <a:r>
              <a:rPr lang="nl-NL" sz="1200" baseline="30000" dirty="0" smtClean="0"/>
              <a:t>e</a:t>
            </a:r>
            <a:r>
              <a:rPr lang="nl-NL" sz="1200" dirty="0" smtClean="0"/>
              <a:t> </a:t>
            </a:r>
            <a:r>
              <a:rPr lang="nl-NL" sz="1200" dirty="0" err="1" smtClean="0"/>
              <a:t>Haldol</a:t>
            </a:r>
            <a:r>
              <a:rPr lang="nl-NL" sz="1200" dirty="0" smtClean="0"/>
              <a:t> </a:t>
            </a:r>
            <a:r>
              <a:rPr lang="nl-NL" sz="1200" dirty="0"/>
              <a:t>starten (volgens richtlijn </a:t>
            </a:r>
            <a:r>
              <a:rPr lang="nl-NL" sz="1200" dirty="0" err="1"/>
              <a:t>Verenso</a:t>
            </a:r>
            <a:r>
              <a:rPr lang="nl-NL" sz="1200" dirty="0"/>
              <a:t>) </a:t>
            </a:r>
            <a:endParaRPr lang="nl-NL" sz="1200" dirty="0" smtClean="0"/>
          </a:p>
          <a:p>
            <a:pPr marL="0" indent="0">
              <a:buNone/>
            </a:pPr>
            <a:r>
              <a:rPr lang="nl-NL" sz="1200" dirty="0" smtClean="0"/>
              <a:t>1-2 </a:t>
            </a:r>
            <a:r>
              <a:rPr lang="nl-NL" sz="1200" dirty="0" err="1" smtClean="0"/>
              <a:t>dd</a:t>
            </a:r>
            <a:r>
              <a:rPr lang="nl-NL" sz="1200" dirty="0" smtClean="0"/>
              <a:t>, afbouw na 3 </a:t>
            </a:r>
            <a:r>
              <a:rPr lang="nl-NL" sz="1200" dirty="0" err="1" smtClean="0"/>
              <a:t>mnd</a:t>
            </a:r>
            <a:endParaRPr lang="nl-NL" sz="1200" dirty="0" smtClean="0"/>
          </a:p>
          <a:p>
            <a:pPr marL="0" indent="0">
              <a:buNone/>
            </a:pPr>
            <a:r>
              <a:rPr lang="nl-NL" sz="1200" dirty="0" smtClean="0"/>
              <a:t>Zn is geoorloofd, beter dan standaard</a:t>
            </a:r>
            <a:endParaRPr lang="nl-NL" sz="1200" dirty="0"/>
          </a:p>
          <a:p>
            <a:pPr marL="0" indent="0">
              <a:buNone/>
            </a:pPr>
            <a:r>
              <a:rPr lang="nl-NL" sz="1200" dirty="0" smtClean="0"/>
              <a:t>2</a:t>
            </a:r>
            <a:r>
              <a:rPr lang="nl-NL" sz="1200" baseline="30000" dirty="0" smtClean="0"/>
              <a:t>e</a:t>
            </a:r>
            <a:r>
              <a:rPr lang="nl-NL" sz="1200" dirty="0" smtClean="0"/>
              <a:t> Quetiapine </a:t>
            </a:r>
            <a:r>
              <a:rPr lang="nl-NL" sz="1200" dirty="0"/>
              <a:t>als alternatief voor </a:t>
            </a:r>
            <a:r>
              <a:rPr lang="nl-NL" sz="1200" dirty="0" err="1"/>
              <a:t>Haldol</a:t>
            </a:r>
            <a:r>
              <a:rPr lang="nl-NL" sz="1200" dirty="0"/>
              <a:t> </a:t>
            </a:r>
            <a:r>
              <a:rPr lang="nl-NL" sz="1200" dirty="0" smtClean="0"/>
              <a:t>bij </a:t>
            </a:r>
            <a:r>
              <a:rPr lang="nl-NL" sz="1200" dirty="0" smtClean="0"/>
              <a:t>EPS. Start 1-2 </a:t>
            </a:r>
            <a:r>
              <a:rPr lang="nl-NL" sz="1200" dirty="0" err="1" smtClean="0"/>
              <a:t>dd</a:t>
            </a:r>
            <a:r>
              <a:rPr lang="nl-NL" sz="1200" dirty="0" smtClean="0"/>
              <a:t> 12,5mg. =OVZ</a:t>
            </a:r>
          </a:p>
          <a:p>
            <a:r>
              <a:rPr lang="nl-NL" sz="1200" dirty="0" smtClean="0"/>
              <a:t>agressie</a:t>
            </a:r>
            <a:r>
              <a:rPr lang="nl-NL" sz="1200" dirty="0"/>
              <a:t>: </a:t>
            </a:r>
            <a:r>
              <a:rPr lang="nl-NL" sz="1200" dirty="0" err="1"/>
              <a:t>Risperidon</a:t>
            </a:r>
            <a:r>
              <a:rPr lang="nl-NL" sz="1200" dirty="0"/>
              <a:t> (volgens </a:t>
            </a:r>
            <a:r>
              <a:rPr lang="nl-NL" sz="1200" dirty="0" err="1"/>
              <a:t>Verenso</a:t>
            </a:r>
            <a:r>
              <a:rPr lang="nl-NL" sz="1200" dirty="0"/>
              <a:t>) </a:t>
            </a:r>
          </a:p>
          <a:p>
            <a:r>
              <a:rPr lang="nl-NL" sz="1200" dirty="0"/>
              <a:t>Bij LBD en PD-D: Rivastigmine </a:t>
            </a:r>
            <a:r>
              <a:rPr lang="nl-NL" sz="1200" dirty="0" smtClean="0"/>
              <a:t>volgens </a:t>
            </a:r>
            <a:r>
              <a:rPr lang="nl-NL" sz="1200" dirty="0" err="1" smtClean="0"/>
              <a:t>verenso</a:t>
            </a:r>
            <a:endParaRPr lang="nl-NL" sz="1200" dirty="0"/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r>
              <a:rPr lang="nl-NL" sz="1200" dirty="0" smtClean="0"/>
              <a:t>Trazodon uit formularium</a:t>
            </a:r>
            <a:endParaRPr lang="nl-NL" sz="1200" dirty="0"/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r>
              <a:rPr lang="nl-NL" sz="1200" dirty="0" smtClean="0"/>
              <a:t>Chronisch agitatie / agressie: </a:t>
            </a:r>
          </a:p>
          <a:p>
            <a:pPr marL="0" indent="0">
              <a:buNone/>
            </a:pPr>
            <a:r>
              <a:rPr lang="nl-NL" sz="1200" dirty="0" smtClean="0"/>
              <a:t>citalopram 10-20mg</a:t>
            </a:r>
            <a:endParaRPr lang="nl-NL" sz="12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347614"/>
            <a:ext cx="3140968" cy="26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Tien tips tegen onrust bij demen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r="25290"/>
          <a:stretch>
            <a:fillRect/>
          </a:stretch>
        </p:blipFill>
        <p:spPr bwMode="auto">
          <a:xfrm>
            <a:off x="4653136" y="0"/>
            <a:ext cx="698551" cy="9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 geagiteerd gedrag – nachtelijke onrust</a:t>
            </a:r>
            <a:br>
              <a:rPr lang="nl-NL" dirty="0" smtClean="0"/>
            </a:br>
            <a:r>
              <a:rPr lang="nl-NL" b="1" dirty="0">
                <a:solidFill>
                  <a:srgbClr val="FF0000"/>
                </a:solidFill>
              </a:rPr>
              <a:t>AANBEVELINGEN SUBGROEP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Melatonine uit formularium</a:t>
            </a:r>
          </a:p>
          <a:p>
            <a:r>
              <a:rPr lang="nl-NL" dirty="0" err="1" smtClean="0"/>
              <a:t>risperidon</a:t>
            </a:r>
            <a:r>
              <a:rPr lang="nl-NL" dirty="0" smtClean="0"/>
              <a:t> </a:t>
            </a:r>
            <a:r>
              <a:rPr lang="nl-NL" dirty="0"/>
              <a:t>0.5-3 mg (met afbouw na max 3 maanden) </a:t>
            </a:r>
            <a:r>
              <a:rPr lang="nl-NL" dirty="0" smtClean="0"/>
              <a:t> = OVZ</a:t>
            </a:r>
          </a:p>
          <a:p>
            <a:r>
              <a:rPr lang="nl-NL" dirty="0" smtClean="0"/>
              <a:t>Geen trazodon in formularium</a:t>
            </a:r>
            <a:endParaRPr lang="nl-NL" dirty="0" smtClean="0"/>
          </a:p>
          <a:p>
            <a:r>
              <a:rPr lang="nl-NL" dirty="0" smtClean="0"/>
              <a:t>Clonazepam </a:t>
            </a:r>
            <a:r>
              <a:rPr lang="nl-NL" dirty="0" smtClean="0"/>
              <a:t>1 – 2 mg bij LBD-PD-D </a:t>
            </a:r>
            <a:r>
              <a:rPr lang="nl-NL" dirty="0" smtClean="0"/>
              <a:t>toevoegen</a:t>
            </a:r>
          </a:p>
          <a:p>
            <a:r>
              <a:rPr lang="nl-NL" dirty="0" err="1" smtClean="0"/>
              <a:t>Mirtazipine</a:t>
            </a:r>
            <a:r>
              <a:rPr lang="nl-NL" dirty="0" smtClean="0"/>
              <a:t> 7.5 mg staat elders bij slaapproblemen in </a:t>
            </a:r>
            <a:r>
              <a:rPr lang="nl-NL" dirty="0" err="1" smtClean="0"/>
              <a:t>fomularium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44" name="Picture 4" descr="Van slaapwandelen tot paniek: wat als slapen een nachtmerrie wordt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173215"/>
            <a:ext cx="936104" cy="7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5" y="1707654"/>
            <a:ext cx="3437836" cy="199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2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utch"/>
</p:tagLst>
</file>

<file path=ppt/theme/theme1.xml><?xml version="1.0" encoding="utf-8"?>
<a:theme xmlns:a="http://schemas.openxmlformats.org/drawingml/2006/main" name="Archipel Kenniscentrum PPT 4x3">
  <a:themeElements>
    <a:clrScheme name="Apoth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rchipel Kenniscentrum PPT 4x3.potx" id="{06896BEF-3ADC-487F-B260-5AD818534231}" vid="{C88128DA-E1C0-4273-B4CC-7F435465B400}"/>
    </a:ext>
  </a:extLst>
</a:theme>
</file>

<file path=ppt/theme/theme2.xml><?xml version="1.0" encoding="utf-8"?>
<a:theme xmlns:a="http://schemas.openxmlformats.org/drawingml/2006/main" name="Kenniscentrum-model">
  <a:themeElements>
    <a:clrScheme name="archipel-mod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chipel-mod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rgbClr val="FF8000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rgbClr val="FF8000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archipel-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hipel-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hipel-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hipel-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hipel-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hipel-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hipel-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hipel-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hipel-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hipel-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hipel-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hipel-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Archipel">
      <a:dk1>
        <a:sysClr val="windowText" lastClr="000000"/>
      </a:dk1>
      <a:lt1>
        <a:sysClr val="window" lastClr="FFFFFF"/>
      </a:lt1>
      <a:dk2>
        <a:srgbClr val="521C78"/>
      </a:dk2>
      <a:lt2>
        <a:srgbClr val="FFFFFF"/>
      </a:lt2>
      <a:accent1>
        <a:srgbClr val="521C78"/>
      </a:accent1>
      <a:accent2>
        <a:srgbClr val="DE8703"/>
      </a:accent2>
      <a:accent3>
        <a:srgbClr val="BAD405"/>
      </a:accent3>
      <a:accent4>
        <a:srgbClr val="E3BA12"/>
      </a:accent4>
      <a:accent5>
        <a:srgbClr val="521C78"/>
      </a:accent5>
      <a:accent6>
        <a:srgbClr val="DE8703"/>
      </a:accent6>
      <a:hlink>
        <a:srgbClr val="FFFFFF"/>
      </a:hlink>
      <a:folHlink>
        <a:srgbClr val="FFFF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Archipel">
      <a:dk1>
        <a:sysClr val="windowText" lastClr="000000"/>
      </a:dk1>
      <a:lt1>
        <a:sysClr val="window" lastClr="FFFFFF"/>
      </a:lt1>
      <a:dk2>
        <a:srgbClr val="521C78"/>
      </a:dk2>
      <a:lt2>
        <a:srgbClr val="FFFFFF"/>
      </a:lt2>
      <a:accent1>
        <a:srgbClr val="521C78"/>
      </a:accent1>
      <a:accent2>
        <a:srgbClr val="DE8703"/>
      </a:accent2>
      <a:accent3>
        <a:srgbClr val="BAD405"/>
      </a:accent3>
      <a:accent4>
        <a:srgbClr val="E3BA12"/>
      </a:accent4>
      <a:accent5>
        <a:srgbClr val="521C78"/>
      </a:accent5>
      <a:accent6>
        <a:srgbClr val="DE8703"/>
      </a:accent6>
      <a:hlink>
        <a:srgbClr val="FFFFFF"/>
      </a:hlink>
      <a:folHlink>
        <a:srgbClr val="FFFFFF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Archipel Kenniscentrum PPT 4x3</Template>
  <TotalTime>1461</TotalTime>
  <Words>361</Words>
  <Application>Microsoft Office PowerPoint</Application>
  <PresentationFormat>Aangepast</PresentationFormat>
  <Paragraphs>68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Archipel Kenniscentrum PPT 4x3</vt:lpstr>
      <vt:lpstr>Kenniscentrum-model</vt:lpstr>
      <vt:lpstr>Probleemgedrag bij dementie</vt:lpstr>
      <vt:lpstr>1 psychotisch gedrag AANBEVELINGEN SUBGROEP Sam - </vt:lpstr>
      <vt:lpstr>2 Depressief gedrag AANBEVELINGEN SUBGROEP  Elena - </vt:lpstr>
      <vt:lpstr>3 Angstig gedrag AANBEVELINGEN SUBGROEP laura - </vt:lpstr>
      <vt:lpstr>4 Geagiteerd gedrag – acute crisis AANBEVELINGEN SUBGROEP serge - </vt:lpstr>
      <vt:lpstr>5 geagiteerd gedrag – chronisch AANBEVELINGEN SUBGROEP Kirsten  </vt:lpstr>
      <vt:lpstr>6 geagiteerd gedrag – nachtelijke onrust AANBEVELINGEN SUBGROEP</vt:lpstr>
    </vt:vector>
  </TitlesOfParts>
  <Company>Archipel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Sociotherapeutische leefmilieus</dc:title>
  <dc:creator>Anouk Matser</dc:creator>
  <cp:lastModifiedBy>Maggy van den Brand - van der Kampen</cp:lastModifiedBy>
  <cp:revision>98</cp:revision>
  <cp:lastPrinted>2017-04-10T08:14:41Z</cp:lastPrinted>
  <dcterms:created xsi:type="dcterms:W3CDTF">2016-06-29T11:20:01Z</dcterms:created>
  <dcterms:modified xsi:type="dcterms:W3CDTF">2021-07-12T09:09:41Z</dcterms:modified>
</cp:coreProperties>
</file>