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9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78" r:id="rId20"/>
    <p:sldId id="277" r:id="rId21"/>
    <p:sldId id="281" r:id="rId22"/>
    <p:sldId id="282" r:id="rId23"/>
    <p:sldId id="283" r:id="rId24"/>
    <p:sldId id="284" r:id="rId25"/>
    <p:sldId id="292" r:id="rId26"/>
    <p:sldId id="28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rode oog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Bronnen : CME online cursus het rode oog</a:t>
            </a:r>
          </a:p>
          <a:p>
            <a:r>
              <a:rPr lang="nl-NL" dirty="0" err="1" smtClean="0"/>
              <a:t>Nhg</a:t>
            </a:r>
            <a:r>
              <a:rPr lang="nl-NL" dirty="0" smtClean="0"/>
              <a:t> richtlijn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1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Scleritis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Scleritis</a:t>
            </a:r>
            <a:r>
              <a:rPr lang="nl-NL" dirty="0" smtClean="0"/>
              <a:t> bij systeemaandoeningen als reuma en vasculitis</a:t>
            </a:r>
          </a:p>
          <a:p>
            <a:r>
              <a:rPr lang="nl-NL" dirty="0" smtClean="0"/>
              <a:t>Diffuse blauw/rode verkleuring</a:t>
            </a:r>
          </a:p>
          <a:p>
            <a:r>
              <a:rPr lang="nl-NL" dirty="0" smtClean="0"/>
              <a:t>Alarmsymptomen </a:t>
            </a:r>
          </a:p>
          <a:p>
            <a:r>
              <a:rPr lang="nl-NL" dirty="0" smtClean="0"/>
              <a:t>Tranenvloed</a:t>
            </a:r>
          </a:p>
          <a:p>
            <a:r>
              <a:rPr lang="nl-NL" dirty="0" smtClean="0"/>
              <a:t>Uitpuilend oog</a:t>
            </a:r>
          </a:p>
          <a:p>
            <a:r>
              <a:rPr lang="nl-NL" dirty="0" smtClean="0"/>
              <a:t>&gt; direct verwijzen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18011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Acuut glaucoom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Meestal afvoerprobleem kamerwater&gt; verhoogde oogboldruk &gt; druk op zenuw &gt; gezichtsvelduitval</a:t>
            </a:r>
          </a:p>
          <a:p>
            <a:r>
              <a:rPr lang="nl-NL" dirty="0" smtClean="0"/>
              <a:t>Wazig zien, zien van halo s rond lichtbronnen, meestal eenzijdig</a:t>
            </a:r>
          </a:p>
          <a:p>
            <a:r>
              <a:rPr lang="nl-NL" dirty="0" smtClean="0"/>
              <a:t>Hoofdpijn, misselijkheid en braken</a:t>
            </a:r>
          </a:p>
          <a:p>
            <a:r>
              <a:rPr lang="nl-NL" dirty="0" err="1" smtClean="0"/>
              <a:t>Palpatoir</a:t>
            </a:r>
            <a:r>
              <a:rPr lang="nl-NL" dirty="0" smtClean="0"/>
              <a:t> verhoogde druk oogbol</a:t>
            </a:r>
          </a:p>
          <a:p>
            <a:r>
              <a:rPr lang="nl-NL" dirty="0" smtClean="0"/>
              <a:t>Vaak s nachts &gt; direct insturen !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590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rode oog  zonder alarmsymptomen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Subconjunctivale bloeding</a:t>
            </a:r>
          </a:p>
          <a:p>
            <a:r>
              <a:rPr lang="nl-NL" dirty="0" err="1" smtClean="0"/>
              <a:t>Epicleritis</a:t>
            </a:r>
            <a:endParaRPr lang="nl-NL" dirty="0" smtClean="0"/>
          </a:p>
          <a:p>
            <a:r>
              <a:rPr lang="nl-NL" dirty="0" smtClean="0"/>
              <a:t>Allergische conjunctivitis</a:t>
            </a:r>
          </a:p>
          <a:p>
            <a:r>
              <a:rPr lang="nl-NL" dirty="0" err="1" smtClean="0"/>
              <a:t>Contactallergische</a:t>
            </a:r>
            <a:r>
              <a:rPr lang="nl-NL" dirty="0" smtClean="0"/>
              <a:t> </a:t>
            </a:r>
            <a:r>
              <a:rPr lang="nl-NL" dirty="0" err="1" smtClean="0"/>
              <a:t>conjuncitivitis</a:t>
            </a:r>
            <a:endParaRPr lang="nl-NL" dirty="0" smtClean="0"/>
          </a:p>
          <a:p>
            <a:r>
              <a:rPr lang="nl-NL" dirty="0" err="1" smtClean="0"/>
              <a:t>Blepharoconjunctivitis</a:t>
            </a:r>
            <a:endParaRPr lang="nl-NL" dirty="0" smtClean="0"/>
          </a:p>
          <a:p>
            <a:r>
              <a:rPr lang="nl-NL" dirty="0" err="1" smtClean="0"/>
              <a:t>Bacteriele</a:t>
            </a:r>
            <a:r>
              <a:rPr lang="nl-NL" dirty="0" smtClean="0"/>
              <a:t> conjunctivitis</a:t>
            </a:r>
          </a:p>
          <a:p>
            <a:r>
              <a:rPr lang="nl-NL" dirty="0" smtClean="0"/>
              <a:t>Virale conjunctivitis</a:t>
            </a:r>
          </a:p>
          <a:p>
            <a:r>
              <a:rPr lang="nl-NL" dirty="0" smtClean="0"/>
              <a:t>keratoconjunctivitis </a:t>
            </a:r>
            <a:r>
              <a:rPr lang="nl-NL" dirty="0" err="1" smtClean="0"/>
              <a:t>sicca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2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Subconjunctivale bloeding = </a:t>
            </a:r>
            <a:r>
              <a:rPr lang="nl-NL" dirty="0" err="1" smtClean="0"/>
              <a:t>hyposfagma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Geen trauma</a:t>
            </a:r>
          </a:p>
          <a:p>
            <a:r>
              <a:rPr lang="nl-NL" dirty="0" smtClean="0"/>
              <a:t>Geen alarmsymptomen</a:t>
            </a:r>
          </a:p>
          <a:p>
            <a:r>
              <a:rPr lang="nl-NL" dirty="0" smtClean="0"/>
              <a:t>Segmentale roodheid </a:t>
            </a:r>
            <a:r>
              <a:rPr lang="nl-NL" dirty="0" err="1" smtClean="0"/>
              <a:t>lakrood</a:t>
            </a:r>
            <a:endParaRPr lang="nl-NL" dirty="0" smtClean="0"/>
          </a:p>
          <a:p>
            <a:r>
              <a:rPr lang="nl-NL" dirty="0" smtClean="0"/>
              <a:t>Acuut ontstaan</a:t>
            </a:r>
          </a:p>
          <a:p>
            <a:r>
              <a:rPr lang="nl-NL" dirty="0" smtClean="0"/>
              <a:t>Pijnloos </a:t>
            </a:r>
          </a:p>
          <a:p>
            <a:r>
              <a:rPr lang="nl-NL" dirty="0" smtClean="0"/>
              <a:t>Hypertensie, persen, tillen</a:t>
            </a:r>
          </a:p>
          <a:p>
            <a:r>
              <a:rPr lang="nl-NL" dirty="0" smtClean="0"/>
              <a:t>Antistolling! </a:t>
            </a:r>
          </a:p>
          <a:p>
            <a:r>
              <a:rPr lang="nl-NL" dirty="0" smtClean="0"/>
              <a:t>Geen behandeling nodig, duurt 2-3 weken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7609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Episcleritis</a:t>
            </a:r>
            <a:r>
              <a:rPr lang="nl-NL" dirty="0" smtClean="0"/>
              <a:t> = ontsteking oppervlakkige vaten sclera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Vaak segmentale roodheid</a:t>
            </a:r>
          </a:p>
          <a:p>
            <a:r>
              <a:rPr lang="nl-NL" dirty="0" smtClean="0"/>
              <a:t>Licht pijnlijk</a:t>
            </a:r>
            <a:endParaRPr lang="nl-NL" dirty="0"/>
          </a:p>
          <a:p>
            <a:r>
              <a:rPr lang="nl-NL" dirty="0" smtClean="0"/>
              <a:t>soms jeuk en tranen</a:t>
            </a:r>
          </a:p>
          <a:p>
            <a:r>
              <a:rPr lang="nl-NL" dirty="0" smtClean="0"/>
              <a:t>Oorzaak vaak onbekend, soms bij systeemaandoeningen</a:t>
            </a:r>
          </a:p>
          <a:p>
            <a:r>
              <a:rPr lang="nl-NL" dirty="0" smtClean="0"/>
              <a:t>Gaat in 1-2 weken over, </a:t>
            </a:r>
            <a:r>
              <a:rPr lang="nl-NL" dirty="0" err="1" smtClean="0"/>
              <a:t>evt</a:t>
            </a:r>
            <a:r>
              <a:rPr lang="nl-NL" dirty="0" smtClean="0"/>
              <a:t> koude </a:t>
            </a:r>
            <a:r>
              <a:rPr lang="nl-NL" dirty="0" err="1" smtClean="0"/>
              <a:t>compressen</a:t>
            </a:r>
            <a:r>
              <a:rPr lang="nl-NL" dirty="0"/>
              <a:t>.</a:t>
            </a:r>
            <a:endParaRPr lang="nl-NL" dirty="0" smtClean="0"/>
          </a:p>
          <a:p>
            <a:r>
              <a:rPr lang="nl-NL" dirty="0" smtClean="0"/>
              <a:t>Neiging tot recidiveren (systeemaandoening? 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41160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Allergische conjunctivitis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Jeuk !</a:t>
            </a:r>
          </a:p>
          <a:p>
            <a:r>
              <a:rPr lang="nl-NL" dirty="0" smtClean="0"/>
              <a:t>Atopische klachten, seizoensgebonden</a:t>
            </a:r>
          </a:p>
          <a:p>
            <a:r>
              <a:rPr lang="nl-NL" dirty="0" smtClean="0"/>
              <a:t>Oppervlakkige roodheid : met wattenstaafje over conjunctiva wrijven&gt; rode slijmvlies beweegt mee dit </a:t>
            </a:r>
            <a:r>
              <a:rPr lang="nl-NL" dirty="0" err="1" smtClean="0"/>
              <a:t>itt</a:t>
            </a:r>
            <a:r>
              <a:rPr lang="nl-NL" dirty="0" smtClean="0"/>
              <a:t> roodheid bij diepere ontsteking</a:t>
            </a:r>
          </a:p>
          <a:p>
            <a:r>
              <a:rPr lang="nl-NL" dirty="0" smtClean="0"/>
              <a:t>Behandeling : antihistaminica : azelastine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5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Contactallergische</a:t>
            </a:r>
            <a:r>
              <a:rPr lang="nl-NL" dirty="0" smtClean="0"/>
              <a:t> conjunctivitis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Geen trauma, geen alarmsymptomen</a:t>
            </a:r>
          </a:p>
          <a:p>
            <a:r>
              <a:rPr lang="nl-NL" dirty="0" smtClean="0"/>
              <a:t>Jeuk !</a:t>
            </a:r>
          </a:p>
          <a:p>
            <a:r>
              <a:rPr lang="nl-NL" dirty="0" smtClean="0"/>
              <a:t>Diffuse roodheid</a:t>
            </a:r>
          </a:p>
          <a:p>
            <a:r>
              <a:rPr lang="nl-NL" dirty="0" smtClean="0"/>
              <a:t>Waterige afscheiding</a:t>
            </a:r>
          </a:p>
          <a:p>
            <a:r>
              <a:rPr lang="nl-NL" dirty="0" smtClean="0"/>
              <a:t>Beide ogen </a:t>
            </a:r>
          </a:p>
          <a:p>
            <a:r>
              <a:rPr lang="nl-NL" dirty="0" smtClean="0"/>
              <a:t>Periorbitaal eczeem</a:t>
            </a:r>
          </a:p>
          <a:p>
            <a:r>
              <a:rPr lang="nl-NL" dirty="0" smtClean="0"/>
              <a:t>Vaak na gebruik cosmetica, oogdruppels, contactlensvloeistoffen</a:t>
            </a:r>
          </a:p>
          <a:p>
            <a:r>
              <a:rPr lang="nl-NL" dirty="0" smtClean="0"/>
              <a:t>Vermijden van product , </a:t>
            </a:r>
            <a:r>
              <a:rPr lang="nl-NL" dirty="0" err="1" smtClean="0"/>
              <a:t>evt</a:t>
            </a:r>
            <a:r>
              <a:rPr lang="nl-NL" dirty="0" smtClean="0"/>
              <a:t> kortdurend </a:t>
            </a:r>
            <a:r>
              <a:rPr lang="nl-NL" dirty="0" err="1" smtClean="0"/>
              <a:t>prednisolon</a:t>
            </a:r>
            <a:r>
              <a:rPr lang="nl-NL" dirty="0" smtClean="0"/>
              <a:t> oogdruppels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8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Bacteriele</a:t>
            </a:r>
            <a:r>
              <a:rPr lang="nl-NL" dirty="0" smtClean="0"/>
              <a:t> conjunctivitis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Geen trauma, geen alarmsymptomen geen jeuk ! </a:t>
            </a:r>
          </a:p>
          <a:p>
            <a:r>
              <a:rPr lang="nl-NL" dirty="0" smtClean="0"/>
              <a:t>Diffuse roodheid</a:t>
            </a:r>
          </a:p>
          <a:p>
            <a:r>
              <a:rPr lang="nl-NL" dirty="0" smtClean="0"/>
              <a:t>“dichtgeplakt oog” in de ochtend, overdag ook </a:t>
            </a:r>
            <a:r>
              <a:rPr lang="nl-NL" dirty="0" err="1" smtClean="0"/>
              <a:t>pussig</a:t>
            </a:r>
            <a:r>
              <a:rPr lang="nl-NL" dirty="0" smtClean="0"/>
              <a:t>  </a:t>
            </a:r>
          </a:p>
          <a:p>
            <a:r>
              <a:rPr lang="nl-NL" dirty="0" smtClean="0"/>
              <a:t>S aureus, pneumokokken of streptokokken</a:t>
            </a:r>
          </a:p>
          <a:p>
            <a:r>
              <a:rPr lang="nl-NL" dirty="0" smtClean="0"/>
              <a:t>Geneest in principe vanzelf in 1-2 weken, werking antibiotica ? </a:t>
            </a:r>
          </a:p>
          <a:p>
            <a:r>
              <a:rPr lang="nl-NL" dirty="0" smtClean="0"/>
              <a:t>Chlooramfenicol oogzalf of druppels 0,5% 4-6 </a:t>
            </a:r>
            <a:r>
              <a:rPr lang="nl-NL" dirty="0" err="1" smtClean="0"/>
              <a:t>dd</a:t>
            </a:r>
            <a:r>
              <a:rPr lang="nl-NL" dirty="0" smtClean="0"/>
              <a:t> tot 48 uur dat klachten verdwenen zijn</a:t>
            </a:r>
          </a:p>
          <a:p>
            <a:r>
              <a:rPr lang="nl-NL" dirty="0" err="1" smtClean="0"/>
              <a:t>Hygiene</a:t>
            </a:r>
            <a:r>
              <a:rPr lang="nl-NL" dirty="0" smtClean="0"/>
              <a:t>, oog schoonhouden met kraanwater</a:t>
            </a:r>
          </a:p>
          <a:p>
            <a:r>
              <a:rPr lang="nl-NL" dirty="0" smtClean="0"/>
              <a:t>Bij geen verbetering in 2 weken &gt; naar oogarts verwijzen, diepere ontsteking begint vaak met conjunctivitis 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Virale conjunctivitis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Geen trauma, geen alarmsymptomen, geen jeuk</a:t>
            </a:r>
          </a:p>
          <a:p>
            <a:r>
              <a:rPr lang="nl-NL" dirty="0" smtClean="0"/>
              <a:t>Kan epidemisch voorkomen</a:t>
            </a:r>
          </a:p>
          <a:p>
            <a:r>
              <a:rPr lang="nl-NL" dirty="0" smtClean="0"/>
              <a:t>Bijkomende klachten, keel/neus</a:t>
            </a:r>
          </a:p>
          <a:p>
            <a:r>
              <a:rPr lang="nl-NL" dirty="0" smtClean="0"/>
              <a:t>Helder/witte uitvloed</a:t>
            </a:r>
          </a:p>
          <a:p>
            <a:r>
              <a:rPr lang="nl-NL" dirty="0" smtClean="0"/>
              <a:t>Ogen kunnen ook dichtgeplakt zitten</a:t>
            </a:r>
          </a:p>
          <a:p>
            <a:r>
              <a:rPr lang="nl-NL" dirty="0" smtClean="0"/>
              <a:t>Spontane genezing binnen 1-2 weken</a:t>
            </a:r>
          </a:p>
          <a:p>
            <a:r>
              <a:rPr lang="nl-NL" dirty="0" smtClean="0"/>
              <a:t>Vaak toch antibioticadruppels om </a:t>
            </a:r>
            <a:r>
              <a:rPr lang="nl-NL" dirty="0" err="1" smtClean="0"/>
              <a:t>bacteriele</a:t>
            </a:r>
            <a:r>
              <a:rPr lang="nl-NL" dirty="0" smtClean="0"/>
              <a:t> superinfectie te voorkomen, dit is niet bewezen</a:t>
            </a:r>
          </a:p>
          <a:p>
            <a:r>
              <a:rPr lang="nl-NL" dirty="0" smtClean="0"/>
              <a:t>Herpes simplex conjunctivitis : wel behandelen met </a:t>
            </a:r>
            <a:r>
              <a:rPr lang="nl-NL" dirty="0" err="1" smtClean="0"/>
              <a:t>acyclovir</a:t>
            </a:r>
            <a:r>
              <a:rPr lang="nl-NL" dirty="0" smtClean="0"/>
              <a:t> oogzalf met letten op keratitis </a:t>
            </a:r>
          </a:p>
          <a:p>
            <a:endParaRPr lang="nl-NL" dirty="0" smtClean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3038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Virale </a:t>
            </a:r>
            <a:r>
              <a:rPr lang="nl-NL" dirty="0" err="1" smtClean="0"/>
              <a:t>blefaroconjunctivitis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Herpes simplex </a:t>
            </a:r>
            <a:r>
              <a:rPr lang="nl-NL" dirty="0" err="1" smtClean="0"/>
              <a:t>blefaroconjunctivitis</a:t>
            </a:r>
            <a:endParaRPr lang="nl-NL" dirty="0" smtClean="0"/>
          </a:p>
          <a:p>
            <a:r>
              <a:rPr lang="nl-NL" dirty="0" smtClean="0"/>
              <a:t>Acyclovir oogzalf, controle iedere drie dagen , opletten of er ook sprake is van keratitis </a:t>
            </a:r>
            <a:r>
              <a:rPr lang="nl-NL" dirty="0" err="1" smtClean="0"/>
              <a:t>zoja</a:t>
            </a:r>
            <a:r>
              <a:rPr lang="nl-NL" dirty="0" smtClean="0"/>
              <a:t> dan verwijzen naar oogarts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33971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Sclera wordt bedekt door conjunctiva (bindvlies)</a:t>
            </a:r>
          </a:p>
          <a:p>
            <a:r>
              <a:rPr lang="nl-NL" dirty="0" smtClean="0"/>
              <a:t>Corpus </a:t>
            </a:r>
            <a:r>
              <a:rPr lang="nl-NL" dirty="0" err="1" smtClean="0"/>
              <a:t>ciliare</a:t>
            </a:r>
            <a:r>
              <a:rPr lang="nl-NL" dirty="0" smtClean="0"/>
              <a:t> &gt; </a:t>
            </a:r>
            <a:r>
              <a:rPr lang="nl-NL" dirty="0" err="1" smtClean="0"/>
              <a:t>ciliaire</a:t>
            </a:r>
            <a:r>
              <a:rPr lang="nl-NL" dirty="0" smtClean="0"/>
              <a:t> roodheid diepere ontstekingen</a:t>
            </a:r>
          </a:p>
          <a:p>
            <a:r>
              <a:rPr lang="nl-NL" dirty="0" err="1" smtClean="0"/>
              <a:t>Choroidea</a:t>
            </a:r>
            <a:r>
              <a:rPr lang="nl-NL" dirty="0" smtClean="0"/>
              <a:t> (vaatvlies) : bloedvoorziening</a:t>
            </a:r>
          </a:p>
          <a:p>
            <a:r>
              <a:rPr lang="nl-NL" dirty="0" err="1" smtClean="0"/>
              <a:t>Uvea</a:t>
            </a:r>
            <a:r>
              <a:rPr lang="nl-NL" dirty="0" smtClean="0"/>
              <a:t> : corpus </a:t>
            </a:r>
            <a:r>
              <a:rPr lang="nl-NL" dirty="0" err="1" smtClean="0"/>
              <a:t>ciliare</a:t>
            </a:r>
            <a:r>
              <a:rPr lang="nl-NL" dirty="0" smtClean="0"/>
              <a:t>, iris en </a:t>
            </a:r>
            <a:r>
              <a:rPr lang="nl-NL" dirty="0" err="1" smtClean="0"/>
              <a:t>choroidea</a:t>
            </a:r>
            <a:r>
              <a:rPr lang="nl-NL" dirty="0" smtClean="0"/>
              <a:t> samen &gt; uveitis &gt; diepe ontsteking van het oog</a:t>
            </a:r>
          </a:p>
          <a:p>
            <a:r>
              <a:rPr lang="nl-NL" dirty="0" smtClean="0"/>
              <a:t>Cornea : geen bloedvaten wel zenuwtakjes &gt; enorm gevoelig 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18" y="2336800"/>
            <a:ext cx="5215450" cy="4318393"/>
          </a:xfrm>
        </p:spPr>
      </p:pic>
    </p:spTree>
    <p:extLst>
      <p:ext uri="{BB962C8B-B14F-4D97-AF65-F5344CB8AC3E}">
        <p14:creationId xmlns:p14="http://schemas.microsoft.com/office/powerpoint/2010/main" val="25515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Blefaroconjunctivitis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Geen trauma, geen alarmsymptomen</a:t>
            </a:r>
          </a:p>
          <a:p>
            <a:r>
              <a:rPr lang="nl-NL" dirty="0" smtClean="0"/>
              <a:t>Diffuse roodheid, jeuk !</a:t>
            </a:r>
          </a:p>
          <a:p>
            <a:r>
              <a:rPr lang="nl-NL" dirty="0" smtClean="0"/>
              <a:t>Gezwollen oogleden</a:t>
            </a:r>
          </a:p>
          <a:p>
            <a:r>
              <a:rPr lang="nl-NL" dirty="0" smtClean="0"/>
              <a:t>Rode ooglidranden</a:t>
            </a:r>
          </a:p>
          <a:p>
            <a:r>
              <a:rPr lang="nl-NL" dirty="0" smtClean="0"/>
              <a:t>Korsten ooglidranden</a:t>
            </a:r>
          </a:p>
          <a:p>
            <a:r>
              <a:rPr lang="nl-NL" dirty="0" smtClean="0"/>
              <a:t>Vaak bacterieel : S aureus</a:t>
            </a:r>
          </a:p>
          <a:p>
            <a:r>
              <a:rPr lang="nl-NL" dirty="0" smtClean="0"/>
              <a:t>Ooglidranden reinigen met wattenstokje met babyshampoo 1:3 /lauw water, korsten afweken met warm </a:t>
            </a:r>
            <a:r>
              <a:rPr lang="nl-NL" dirty="0" err="1" smtClean="0"/>
              <a:t>compres</a:t>
            </a:r>
            <a:endParaRPr lang="nl-NL" dirty="0" smtClean="0"/>
          </a:p>
          <a:p>
            <a:r>
              <a:rPr lang="nl-NL" dirty="0" smtClean="0"/>
              <a:t>Chlooramfenicol oogzalf op de ooglidranden, bij onvoldoende effect</a:t>
            </a:r>
          </a:p>
          <a:p>
            <a:r>
              <a:rPr lang="nl-NL" dirty="0" smtClean="0"/>
              <a:t>Hydrocortison/oxytetracycline/polymyxine B oogzalf nog geen effect&gt; verwijzen naar oogarts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Keratoconjunctivitis </a:t>
            </a:r>
            <a:r>
              <a:rPr lang="nl-NL" dirty="0" err="1" smtClean="0"/>
              <a:t>sicca</a:t>
            </a:r>
            <a:r>
              <a:rPr lang="nl-NL" dirty="0" smtClean="0"/>
              <a:t> :droge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Komt veelvuldig voor bij ouderen</a:t>
            </a:r>
            <a:endParaRPr lang="nl-NL" dirty="0"/>
          </a:p>
          <a:p>
            <a:r>
              <a:rPr lang="nl-NL" dirty="0" smtClean="0"/>
              <a:t>afname traanfilm</a:t>
            </a:r>
          </a:p>
          <a:p>
            <a:r>
              <a:rPr lang="nl-NL" dirty="0" smtClean="0"/>
              <a:t>Brandende of tranende ogen of zandgevoel</a:t>
            </a:r>
          </a:p>
          <a:p>
            <a:r>
              <a:rPr lang="nl-NL" dirty="0" smtClean="0"/>
              <a:t>Positief effect op kunsttranen </a:t>
            </a:r>
            <a:r>
              <a:rPr lang="nl-NL" dirty="0"/>
              <a:t> </a:t>
            </a:r>
            <a:r>
              <a:rPr lang="nl-NL" dirty="0" smtClean="0"/>
              <a:t>: druppels of gel </a:t>
            </a:r>
          </a:p>
          <a:p>
            <a:r>
              <a:rPr lang="nl-NL" dirty="0" smtClean="0"/>
              <a:t>Voor de nacht : indifferente oogzalf </a:t>
            </a:r>
          </a:p>
        </p:txBody>
      </p:sp>
    </p:spTree>
    <p:extLst>
      <p:ext uri="{BB962C8B-B14F-4D97-AF65-F5344CB8AC3E}">
        <p14:creationId xmlns:p14="http://schemas.microsoft.com/office/powerpoint/2010/main" val="370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entropion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Ooglid naar binnen geklapt</a:t>
            </a:r>
          </a:p>
          <a:p>
            <a:r>
              <a:rPr lang="nl-NL" dirty="0" smtClean="0"/>
              <a:t>Vaak chronische ontstekingen</a:t>
            </a:r>
          </a:p>
          <a:p>
            <a:r>
              <a:rPr lang="nl-NL" dirty="0" smtClean="0"/>
              <a:t>Operatief ingrijpen</a:t>
            </a:r>
          </a:p>
          <a:p>
            <a:r>
              <a:rPr lang="nl-NL" dirty="0" smtClean="0"/>
              <a:t>Indien niet mogelijk&gt; met </a:t>
            </a:r>
            <a:r>
              <a:rPr lang="nl-NL" dirty="0" err="1" smtClean="0"/>
              <a:t>steristrips</a:t>
            </a:r>
            <a:r>
              <a:rPr lang="nl-NL" dirty="0" smtClean="0"/>
              <a:t> proberen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3384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ectropion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Tranen, roodheid, irritatie</a:t>
            </a:r>
          </a:p>
          <a:p>
            <a:r>
              <a:rPr lang="nl-NL" dirty="0" err="1" smtClean="0"/>
              <a:t>Involutionair</a:t>
            </a:r>
            <a:r>
              <a:rPr lang="nl-NL" dirty="0" smtClean="0"/>
              <a:t> : dunner worden huid, verzwakken spiertjes &gt; naar buiten staan traanbuisje</a:t>
            </a:r>
          </a:p>
          <a:p>
            <a:r>
              <a:rPr lang="nl-NL" dirty="0" err="1" smtClean="0"/>
              <a:t>Cicatrieel</a:t>
            </a:r>
            <a:r>
              <a:rPr lang="nl-NL" dirty="0" smtClean="0"/>
              <a:t> door littekens</a:t>
            </a:r>
          </a:p>
          <a:p>
            <a:r>
              <a:rPr lang="nl-NL" dirty="0" smtClean="0"/>
              <a:t>Paralytisch : </a:t>
            </a:r>
            <a:r>
              <a:rPr lang="nl-NL" dirty="0" err="1" smtClean="0"/>
              <a:t>bells</a:t>
            </a:r>
            <a:r>
              <a:rPr lang="nl-NL" dirty="0" smtClean="0"/>
              <a:t> parese</a:t>
            </a:r>
          </a:p>
          <a:p>
            <a:r>
              <a:rPr lang="nl-NL" dirty="0" smtClean="0"/>
              <a:t>Mechanisch : tumor of excisie tumor</a:t>
            </a:r>
          </a:p>
          <a:p>
            <a:r>
              <a:rPr lang="nl-NL" dirty="0" smtClean="0"/>
              <a:t>Kunsttranen, </a:t>
            </a:r>
            <a:r>
              <a:rPr lang="nl-NL" dirty="0" err="1" smtClean="0"/>
              <a:t>steristrips</a:t>
            </a:r>
            <a:r>
              <a:rPr lang="nl-NL" dirty="0" smtClean="0"/>
              <a:t> of operatie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3023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Oogdruppelen</a:t>
            </a:r>
            <a:r>
              <a:rPr lang="nl-NL" dirty="0" smtClean="0"/>
              <a:t> bij ouderen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9610" y="2751074"/>
            <a:ext cx="9613861" cy="3599316"/>
          </a:xfrm>
        </p:spPr>
        <p:txBody>
          <a:bodyPr/>
          <a:lstStyle/>
          <a:p>
            <a:r>
              <a:rPr lang="nl-NL" dirty="0" smtClean="0"/>
              <a:t>Veel oogdruppels bij ouderen, druppelen is moeilijk voor mensen zelf en voor de verzorgenden </a:t>
            </a:r>
          </a:p>
          <a:p>
            <a:r>
              <a:rPr lang="nl-NL" dirty="0" smtClean="0"/>
              <a:t>Instructie filmpjes op apotheek.nl </a:t>
            </a:r>
          </a:p>
          <a:p>
            <a:r>
              <a:rPr lang="nl-NL" dirty="0" smtClean="0"/>
              <a:t>Na druppelen 60 sec traanbuis dichthouden, 5 min tussen verschillende producten</a:t>
            </a:r>
          </a:p>
          <a:p>
            <a:r>
              <a:rPr lang="nl-NL" dirty="0" smtClean="0"/>
              <a:t>Website oogziekenhuis </a:t>
            </a:r>
            <a:r>
              <a:rPr lang="nl-NL" dirty="0" err="1" smtClean="0"/>
              <a:t>rotterdam</a:t>
            </a:r>
            <a:r>
              <a:rPr lang="nl-NL" dirty="0" smtClean="0"/>
              <a:t> : diverse hulpmiddelen op de markt om druppelen makkelijker te maken laatste ontwikkeling: druppelbril </a:t>
            </a:r>
          </a:p>
        </p:txBody>
      </p:sp>
    </p:spTree>
    <p:extLst>
      <p:ext uri="{BB962C8B-B14F-4D97-AF65-F5344CB8AC3E}">
        <p14:creationId xmlns:p14="http://schemas.microsoft.com/office/powerpoint/2010/main" val="25640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Hulpmiddelen druppelen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74165"/>
            <a:ext cx="5125007" cy="3843755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67" y="2479785"/>
            <a:ext cx="3329820" cy="33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Formularium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Chlooramfenicol oogdruppels in werkvoorraad, </a:t>
            </a:r>
            <a:r>
              <a:rPr lang="nl-NL" dirty="0" err="1" smtClean="0"/>
              <a:t>evt</a:t>
            </a:r>
            <a:r>
              <a:rPr lang="nl-NL" dirty="0" smtClean="0"/>
              <a:t> oogzalf voor de nacht erbij</a:t>
            </a:r>
          </a:p>
          <a:p>
            <a:r>
              <a:rPr lang="nl-NL" dirty="0" smtClean="0"/>
              <a:t>Droge ogen : methylcellulose oogdruppels  (eerste keus ) </a:t>
            </a:r>
            <a:r>
              <a:rPr lang="nl-NL" dirty="0" err="1" smtClean="0"/>
              <a:t>evt</a:t>
            </a:r>
            <a:r>
              <a:rPr lang="nl-NL" dirty="0" smtClean="0"/>
              <a:t> </a:t>
            </a:r>
            <a:r>
              <a:rPr lang="nl-NL" dirty="0" err="1" smtClean="0"/>
              <a:t>oculentum</a:t>
            </a:r>
            <a:r>
              <a:rPr lang="nl-NL" dirty="0" smtClean="0"/>
              <a:t> simplex zalf erbij voor de nacht </a:t>
            </a:r>
          </a:p>
          <a:p>
            <a:pPr marL="0" indent="0">
              <a:buNone/>
            </a:pPr>
            <a:r>
              <a:rPr lang="nl-NL" dirty="0" err="1" smtClean="0"/>
              <a:t>evt</a:t>
            </a:r>
            <a:r>
              <a:rPr lang="nl-NL" dirty="0" smtClean="0"/>
              <a:t> toevoegen: </a:t>
            </a:r>
          </a:p>
          <a:p>
            <a:r>
              <a:rPr lang="nl-NL" dirty="0" smtClean="0"/>
              <a:t>Tweede keus : bij ernstigere klachten : Ooggel ( dry </a:t>
            </a:r>
            <a:r>
              <a:rPr lang="nl-NL" dirty="0" err="1" smtClean="0"/>
              <a:t>eye</a:t>
            </a:r>
            <a:r>
              <a:rPr lang="nl-NL" dirty="0" smtClean="0"/>
              <a:t> gel, </a:t>
            </a:r>
            <a:r>
              <a:rPr lang="nl-NL" dirty="0" err="1" smtClean="0"/>
              <a:t>liposic</a:t>
            </a:r>
            <a:r>
              <a:rPr lang="nl-NL" dirty="0" smtClean="0"/>
              <a:t>, </a:t>
            </a:r>
            <a:r>
              <a:rPr lang="nl-NL" dirty="0" err="1" smtClean="0"/>
              <a:t>vidisic</a:t>
            </a:r>
            <a:r>
              <a:rPr lang="nl-NL" dirty="0" smtClean="0"/>
              <a:t> </a:t>
            </a:r>
            <a:r>
              <a:rPr lang="nl-NL" dirty="0" err="1" smtClean="0"/>
              <a:t>carbogel</a:t>
            </a:r>
            <a:r>
              <a:rPr lang="nl-NL" dirty="0" smtClean="0"/>
              <a:t> ) 4 </a:t>
            </a:r>
            <a:r>
              <a:rPr lang="nl-NL" dirty="0" err="1" smtClean="0"/>
              <a:t>dd</a:t>
            </a:r>
            <a:r>
              <a:rPr lang="nl-NL" dirty="0" smtClean="0"/>
              <a:t> geeft soms wel beter effect dan druppels, maar toch ook vaak plakkerig gevoel en wazig zien.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8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 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Omzetten kunsttranen </a:t>
            </a:r>
            <a:r>
              <a:rPr lang="nl-NL" dirty="0" err="1" smtClean="0"/>
              <a:t>minims</a:t>
            </a:r>
            <a:r>
              <a:rPr lang="nl-NL" dirty="0" smtClean="0"/>
              <a:t> naar flacons met conserveermiddel? </a:t>
            </a:r>
          </a:p>
          <a:p>
            <a:r>
              <a:rPr lang="nl-NL" dirty="0" smtClean="0"/>
              <a:t>Gebruik </a:t>
            </a:r>
            <a:r>
              <a:rPr lang="nl-NL" dirty="0" err="1" smtClean="0"/>
              <a:t>fluoresceine</a:t>
            </a:r>
            <a:r>
              <a:rPr lang="nl-NL" dirty="0" smtClean="0"/>
              <a:t> kleurstof met blauwe penlight ? </a:t>
            </a:r>
          </a:p>
          <a:p>
            <a:r>
              <a:rPr lang="nl-NL" dirty="0" smtClean="0"/>
              <a:t>Hoe geven we aandacht aan goede wijze van </a:t>
            </a:r>
            <a:r>
              <a:rPr lang="nl-NL" dirty="0" err="1" smtClean="0"/>
              <a:t>oogdruppelen</a:t>
            </a:r>
            <a:r>
              <a:rPr lang="nl-NL" dirty="0" smtClean="0"/>
              <a:t>? </a:t>
            </a:r>
          </a:p>
          <a:p>
            <a:r>
              <a:rPr lang="nl-NL" dirty="0" smtClean="0"/>
              <a:t>Gebruik hulpmiddelen uitproberen?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7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rode oog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Trauma of geen trauma 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Trauma in verpleeghuis &gt; meestal verwijzing 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Geen trauma : Alarmsymptomen 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</a:t>
            </a:r>
          </a:p>
          <a:p>
            <a:r>
              <a:rPr lang="nl-NL" dirty="0" smtClean="0"/>
              <a:t>Daling visus</a:t>
            </a:r>
          </a:p>
          <a:p>
            <a:r>
              <a:rPr lang="nl-NL" dirty="0" smtClean="0"/>
              <a:t>Lichtschuwheid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79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rood oog, geen trauma wel alarmsymptomen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Iridocyclitis = uveitis </a:t>
            </a:r>
            <a:r>
              <a:rPr lang="nl-NL" dirty="0" err="1" smtClean="0"/>
              <a:t>anterior</a:t>
            </a:r>
            <a:endParaRPr lang="nl-NL" dirty="0" smtClean="0"/>
          </a:p>
          <a:p>
            <a:r>
              <a:rPr lang="nl-NL" dirty="0" smtClean="0"/>
              <a:t>Keratitis</a:t>
            </a:r>
          </a:p>
          <a:p>
            <a:r>
              <a:rPr lang="nl-NL" dirty="0" err="1" smtClean="0"/>
              <a:t>Scleritis</a:t>
            </a:r>
            <a:endParaRPr lang="nl-NL" dirty="0" smtClean="0"/>
          </a:p>
          <a:p>
            <a:r>
              <a:rPr lang="nl-NL" dirty="0" smtClean="0"/>
              <a:t>Acuut glaucoom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Iridocyclitis = uveitis </a:t>
            </a:r>
            <a:r>
              <a:rPr lang="nl-NL" dirty="0" err="1" smtClean="0"/>
              <a:t>anterior</a:t>
            </a:r>
            <a:r>
              <a:rPr lang="nl-NL" dirty="0" smtClean="0"/>
              <a:t> (iris, </a:t>
            </a:r>
            <a:r>
              <a:rPr lang="nl-NL" dirty="0" err="1" smtClean="0"/>
              <a:t>choroidea</a:t>
            </a:r>
            <a:r>
              <a:rPr lang="nl-NL" dirty="0" smtClean="0"/>
              <a:t> en corpus </a:t>
            </a:r>
            <a:r>
              <a:rPr lang="nl-NL" dirty="0" err="1" smtClean="0"/>
              <a:t>ciliare</a:t>
            </a:r>
            <a:r>
              <a:rPr lang="nl-NL" dirty="0" smtClean="0"/>
              <a:t>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542609" cy="434289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Diffuus rood oog</a:t>
            </a:r>
          </a:p>
          <a:p>
            <a:r>
              <a:rPr lang="nl-NL" dirty="0" smtClean="0"/>
              <a:t>Geen trauma</a:t>
            </a:r>
          </a:p>
          <a:p>
            <a:r>
              <a:rPr lang="nl-NL" dirty="0" smtClean="0"/>
              <a:t>Alarmsymptomen</a:t>
            </a:r>
            <a:r>
              <a:rPr lang="nl-NL" dirty="0"/>
              <a:t> </a:t>
            </a:r>
            <a:r>
              <a:rPr lang="nl-NL" dirty="0" smtClean="0"/>
              <a:t>aanwezig</a:t>
            </a:r>
          </a:p>
          <a:p>
            <a:r>
              <a:rPr lang="nl-NL" dirty="0" smtClean="0"/>
              <a:t>Vernauwde pupil, soms met verklevingen</a:t>
            </a:r>
          </a:p>
          <a:p>
            <a:r>
              <a:rPr lang="nl-NL" dirty="0" smtClean="0"/>
              <a:t>Geen </a:t>
            </a:r>
            <a:r>
              <a:rPr lang="nl-NL" dirty="0" err="1" smtClean="0"/>
              <a:t>aankleuring</a:t>
            </a:r>
            <a:r>
              <a:rPr lang="nl-NL" dirty="0" smtClean="0"/>
              <a:t> </a:t>
            </a:r>
            <a:r>
              <a:rPr lang="nl-NL" dirty="0" err="1" smtClean="0"/>
              <a:t>fluoresciene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Ciliaire</a:t>
            </a:r>
            <a:r>
              <a:rPr lang="nl-NL" dirty="0" smtClean="0"/>
              <a:t> roodheid :paarsrood lichte roodheid rondom cornea</a:t>
            </a:r>
          </a:p>
          <a:p>
            <a:r>
              <a:rPr lang="nl-NL" dirty="0" smtClean="0"/>
              <a:t>Vaak bij : infecties (lues, </a:t>
            </a:r>
            <a:r>
              <a:rPr lang="nl-NL" dirty="0" err="1" smtClean="0"/>
              <a:t>lyme</a:t>
            </a:r>
            <a:r>
              <a:rPr lang="nl-NL" dirty="0" smtClean="0"/>
              <a:t>, darminfecties en reumatische aandoeningen : Bechterew </a:t>
            </a:r>
          </a:p>
          <a:p>
            <a:r>
              <a:rPr lang="nl-NL" dirty="0" smtClean="0"/>
              <a:t>Direct verwijzen naar oogarts 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9" y="2588953"/>
            <a:ext cx="5858897" cy="3857107"/>
          </a:xfrm>
        </p:spPr>
      </p:pic>
    </p:spTree>
    <p:extLst>
      <p:ext uri="{BB962C8B-B14F-4D97-AF65-F5344CB8AC3E}">
        <p14:creationId xmlns:p14="http://schemas.microsoft.com/office/powerpoint/2010/main" val="1868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Keratitis = ontsteking cornea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Virus : </a:t>
            </a:r>
            <a:r>
              <a:rPr lang="nl-NL" dirty="0" err="1" smtClean="0"/>
              <a:t>adenovirus</a:t>
            </a:r>
            <a:r>
              <a:rPr lang="nl-NL" dirty="0" smtClean="0"/>
              <a:t> (keelpijn en besmettelijk !) , herpes simplex, herpes zoster</a:t>
            </a:r>
          </a:p>
          <a:p>
            <a:r>
              <a:rPr lang="nl-NL" dirty="0" smtClean="0"/>
              <a:t>Contactlenzen</a:t>
            </a:r>
          </a:p>
          <a:p>
            <a:r>
              <a:rPr lang="nl-NL" dirty="0" smtClean="0"/>
              <a:t>Chronische </a:t>
            </a:r>
            <a:r>
              <a:rPr lang="nl-NL" dirty="0" err="1" smtClean="0"/>
              <a:t>blepharitis</a:t>
            </a:r>
            <a:endParaRPr lang="nl-NL" dirty="0" smtClean="0"/>
          </a:p>
          <a:p>
            <a:r>
              <a:rPr lang="nl-NL" dirty="0" smtClean="0"/>
              <a:t>Chronische allergische conjunctivitis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3"/>
            <a:ext cx="5554728" cy="3656863"/>
          </a:xfrm>
        </p:spPr>
      </p:pic>
    </p:spTree>
    <p:extLst>
      <p:ext uri="{BB962C8B-B14F-4D97-AF65-F5344CB8AC3E}">
        <p14:creationId xmlns:p14="http://schemas.microsoft.com/office/powerpoint/2010/main" val="35346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Herpes simplex virus keratitis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Eenzijdig</a:t>
            </a:r>
          </a:p>
          <a:p>
            <a:r>
              <a:rPr lang="nl-NL" dirty="0" err="1" smtClean="0"/>
              <a:t>Dendriform</a:t>
            </a:r>
            <a:r>
              <a:rPr lang="nl-NL" dirty="0" smtClean="0"/>
              <a:t> ulcus</a:t>
            </a:r>
          </a:p>
          <a:p>
            <a:r>
              <a:rPr lang="nl-NL" dirty="0" smtClean="0"/>
              <a:t>Behandeling: </a:t>
            </a:r>
            <a:r>
              <a:rPr lang="nl-NL" dirty="0" err="1" smtClean="0"/>
              <a:t>acyclovir</a:t>
            </a:r>
            <a:r>
              <a:rPr lang="nl-NL" dirty="0" smtClean="0"/>
              <a:t> oogzalf 5 </a:t>
            </a:r>
            <a:r>
              <a:rPr lang="nl-NL" dirty="0" err="1" smtClean="0"/>
              <a:t>dd</a:t>
            </a:r>
            <a:r>
              <a:rPr lang="nl-NL" dirty="0" smtClean="0"/>
              <a:t> met intensieve controle op progressie &gt; dan verwijzen oogarts</a:t>
            </a:r>
          </a:p>
          <a:p>
            <a:r>
              <a:rPr lang="nl-NL" dirty="0" smtClean="0"/>
              <a:t>Nooit </a:t>
            </a:r>
            <a:r>
              <a:rPr lang="nl-NL" dirty="0" err="1" smtClean="0"/>
              <a:t>corticosteroiden</a:t>
            </a:r>
            <a:r>
              <a:rPr lang="nl-NL" dirty="0" smtClean="0"/>
              <a:t> geven bij verdenking !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6079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Herpes Zoster keratitis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Varicella zoster virus sluimerend aanwezig &gt; in eerste tak N trigeminus &gt; Herpes zoster </a:t>
            </a:r>
            <a:r>
              <a:rPr lang="nl-NL" dirty="0" err="1" smtClean="0"/>
              <a:t>ophtalmicus</a:t>
            </a:r>
            <a:r>
              <a:rPr lang="nl-NL" dirty="0" smtClean="0"/>
              <a:t> </a:t>
            </a:r>
          </a:p>
          <a:p>
            <a:r>
              <a:rPr lang="nl-NL" dirty="0" smtClean="0"/>
              <a:t>&lt; 72 uur na begin van verschijnselen behandelen met orale antivirale therapie</a:t>
            </a:r>
          </a:p>
          <a:p>
            <a:r>
              <a:rPr lang="nl-NL" dirty="0" smtClean="0"/>
              <a:t>Bij HZ gelaat en oogklachten &gt; met alarmsymptomen direct verwijzen</a:t>
            </a:r>
          </a:p>
          <a:p>
            <a:r>
              <a:rPr lang="nl-NL" dirty="0" smtClean="0"/>
              <a:t> zonder alarmsymptomen &gt; verwijzen of overleggen oogarts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88954"/>
            <a:ext cx="4700588" cy="3094554"/>
          </a:xfrm>
        </p:spPr>
      </p:pic>
    </p:spTree>
    <p:extLst>
      <p:ext uri="{BB962C8B-B14F-4D97-AF65-F5344CB8AC3E}">
        <p14:creationId xmlns:p14="http://schemas.microsoft.com/office/powerpoint/2010/main" val="1310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521</TotalTime>
  <Words>926</Words>
  <Application>Microsoft Office PowerPoint</Application>
  <PresentationFormat>Breedbeeld</PresentationFormat>
  <Paragraphs>163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Berlijn</vt:lpstr>
      <vt:lpstr>Het rode oog</vt:lpstr>
      <vt:lpstr>anatomie</vt:lpstr>
      <vt:lpstr>Het rode oog </vt:lpstr>
      <vt:lpstr>Geen trauma : Alarmsymptomen ? </vt:lpstr>
      <vt:lpstr>Oorzaken rood oog, geen trauma wel alarmsymptomen</vt:lpstr>
      <vt:lpstr>Iridocyclitis = uveitis anterior (iris, choroidea en corpus ciliare) </vt:lpstr>
      <vt:lpstr>Keratitis = ontsteking cornea</vt:lpstr>
      <vt:lpstr>Herpes simplex virus keratitis</vt:lpstr>
      <vt:lpstr>Herpes Zoster keratitis</vt:lpstr>
      <vt:lpstr>Scleritis</vt:lpstr>
      <vt:lpstr>Acuut glaucoom </vt:lpstr>
      <vt:lpstr>Het rode oog  zonder alarmsymptomen</vt:lpstr>
      <vt:lpstr>Subconjunctivale bloeding = hyposfagma</vt:lpstr>
      <vt:lpstr>Episcleritis = ontsteking oppervlakkige vaten sclera </vt:lpstr>
      <vt:lpstr>Allergische conjunctivitis</vt:lpstr>
      <vt:lpstr>Contactallergische conjunctivitis </vt:lpstr>
      <vt:lpstr>Bacteriele conjunctivitis</vt:lpstr>
      <vt:lpstr>Virale conjunctivitis</vt:lpstr>
      <vt:lpstr>Virale blefaroconjunctivitis</vt:lpstr>
      <vt:lpstr>Blefaroconjunctivitis</vt:lpstr>
      <vt:lpstr>Keratoconjunctivitis sicca :droge ogen</vt:lpstr>
      <vt:lpstr>entropion</vt:lpstr>
      <vt:lpstr>ectropion</vt:lpstr>
      <vt:lpstr>Oogdruppelen bij ouderen</vt:lpstr>
      <vt:lpstr>Hulpmiddelen druppelen</vt:lpstr>
      <vt:lpstr>Formularium</vt:lpstr>
      <vt:lpstr>Discussie vragen</vt:lpstr>
    </vt:vector>
  </TitlesOfParts>
  <Company>DXC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rode oog</dc:title>
  <dc:creator>Ingrid van Soest</dc:creator>
  <cp:lastModifiedBy>Ingrid van Soest</cp:lastModifiedBy>
  <cp:revision>42</cp:revision>
  <dcterms:created xsi:type="dcterms:W3CDTF">2021-07-06T14:28:10Z</dcterms:created>
  <dcterms:modified xsi:type="dcterms:W3CDTF">2021-07-11T19:16:07Z</dcterms:modified>
</cp:coreProperties>
</file>