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8"/>
  </p:notesMasterIdLst>
  <p:sldIdLst>
    <p:sldId id="256" r:id="rId2"/>
    <p:sldId id="270" r:id="rId3"/>
    <p:sldId id="271" r:id="rId4"/>
    <p:sldId id="272" r:id="rId5"/>
    <p:sldId id="258" r:id="rId6"/>
    <p:sldId id="259" r:id="rId7"/>
    <p:sldId id="260" r:id="rId8"/>
    <p:sldId id="261" r:id="rId9"/>
    <p:sldId id="269" r:id="rId10"/>
    <p:sldId id="262" r:id="rId11"/>
    <p:sldId id="263" r:id="rId12"/>
    <p:sldId id="264" r:id="rId13"/>
    <p:sldId id="265" r:id="rId14"/>
    <p:sldId id="266" r:id="rId15"/>
    <p:sldId id="267"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89" autoAdjust="0"/>
  </p:normalViewPr>
  <p:slideViewPr>
    <p:cSldViewPr>
      <p:cViewPr varScale="1">
        <p:scale>
          <a:sx n="97" d="100"/>
          <a:sy n="97" d="100"/>
        </p:scale>
        <p:origin x="-13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A48C24-AA83-455F-BF63-2FC9F11CF6E6}" type="datetimeFigureOut">
              <a:rPr lang="nl-NL" smtClean="0"/>
              <a:t>06-03-2020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FCD15-1E5E-454F-A2E1-148E0A6A2457}" type="slidenum">
              <a:rPr lang="nl-NL" smtClean="0"/>
              <a:t>‹nr.›</a:t>
            </a:fld>
            <a:endParaRPr lang="nl-NL"/>
          </a:p>
        </p:txBody>
      </p:sp>
    </p:spTree>
    <p:extLst>
      <p:ext uri="{BB962C8B-B14F-4D97-AF65-F5344CB8AC3E}">
        <p14:creationId xmlns:p14="http://schemas.microsoft.com/office/powerpoint/2010/main" val="1777398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pallialine.nl/"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www.nvkg.nl/professionals/kwaliteit/richtlijnen" TargetMode="External"/><Relationship Id="rId4" Type="http://schemas.openxmlformats.org/officeDocument/2006/relationships/hyperlink" Target="https://www.verenso.nl/richtlijnen-en-praktijkvoering/richtlijnendatabase/pij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In internationale studies met verpleeghuispatiënten met een lage luchtweginfectie of pneumonie varieert de mortaliteit na 30 dagen tussen 11-21% . </a:t>
            </a:r>
            <a:r>
              <a:rPr lang="nl-NL" dirty="0" smtClean="0">
                <a:effectLst/>
              </a:rPr>
              <a:t>Het verschil in korte termijn mortaliteit in verpleeghuizen tussen Nederlandse en internationale studies is mogelijk te verklaren uit een meer terughoudend beleid ten aanzien van levensverlengende behandeling (zoals ziekenhuisopname en het parenteraal toedienen van antibiotica) bij patiënten met dementie in Nederland.</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effectLst/>
              </a:rPr>
              <a:t>Waar pneumonie staat kan ook vermoedelijke pneumonie worden bedoeld omdat het bij kwetsbare ouderen niet gebruikelijk is om een longfoto te maken.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BD4FCD15-1E5E-454F-A2E1-148E0A6A2457}" type="slidenum">
              <a:rPr lang="nl-NL" smtClean="0"/>
              <a:t>6</a:t>
            </a:fld>
            <a:endParaRPr lang="nl-NL"/>
          </a:p>
        </p:txBody>
      </p:sp>
    </p:spTree>
    <p:extLst>
      <p:ext uri="{BB962C8B-B14F-4D97-AF65-F5344CB8AC3E}">
        <p14:creationId xmlns:p14="http://schemas.microsoft.com/office/powerpoint/2010/main" val="4086646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effectLst/>
              </a:rPr>
              <a:t>In deze richtlijn is er voor gekozen om de groep kwetsbare ouderen niet exact te definiëren, maar te typeren op basis van een aantal onderscheidende kenmerken. Deze hangen met elkaar samen, maar hoeven niet steeds alle aanwezig te zijn. </a:t>
            </a:r>
            <a:endParaRPr lang="nl-NL" dirty="0"/>
          </a:p>
        </p:txBody>
      </p:sp>
      <p:sp>
        <p:nvSpPr>
          <p:cNvPr id="4" name="Tijdelijke aanduiding voor dianummer 3"/>
          <p:cNvSpPr>
            <a:spLocks noGrp="1"/>
          </p:cNvSpPr>
          <p:nvPr>
            <p:ph type="sldNum" sz="quarter" idx="10"/>
          </p:nvPr>
        </p:nvSpPr>
        <p:spPr/>
        <p:txBody>
          <a:bodyPr/>
          <a:lstStyle/>
          <a:p>
            <a:fld id="{BD4FCD15-1E5E-454F-A2E1-148E0A6A2457}" type="slidenum">
              <a:rPr lang="nl-NL" smtClean="0"/>
              <a:t>7</a:t>
            </a:fld>
            <a:endParaRPr lang="nl-NL"/>
          </a:p>
        </p:txBody>
      </p:sp>
    </p:spTree>
    <p:extLst>
      <p:ext uri="{BB962C8B-B14F-4D97-AF65-F5344CB8AC3E}">
        <p14:creationId xmlns:p14="http://schemas.microsoft.com/office/powerpoint/2010/main" val="1394864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Pas zo nodig de doses van </a:t>
            </a:r>
            <a:r>
              <a:rPr lang="nl-NL" dirty="0" err="1" smtClean="0"/>
              <a:t>Augmentin</a:t>
            </a:r>
            <a:r>
              <a:rPr lang="nl-NL" dirty="0" smtClean="0"/>
              <a:t>/ </a:t>
            </a:r>
            <a:r>
              <a:rPr lang="nl-NL" dirty="0" err="1" smtClean="0"/>
              <a:t>Ciproxin</a:t>
            </a:r>
            <a:r>
              <a:rPr lang="nl-NL" dirty="0" smtClean="0"/>
              <a:t>/ </a:t>
            </a:r>
            <a:r>
              <a:rPr lang="nl-NL" dirty="0" err="1" smtClean="0"/>
              <a:t>Co-Trimoxazol</a:t>
            </a:r>
            <a:r>
              <a:rPr lang="nl-NL" dirty="0" smtClean="0"/>
              <a:t> aan op basis van de nierfunctie (zie www.swabid.nl).</a:t>
            </a:r>
          </a:p>
          <a:p>
            <a:r>
              <a:rPr lang="nl-NL" dirty="0" smtClean="0"/>
              <a:t>Bij</a:t>
            </a:r>
            <a:r>
              <a:rPr lang="nl-NL" baseline="0" dirty="0" smtClean="0"/>
              <a:t> </a:t>
            </a:r>
            <a:r>
              <a:rPr lang="nl-NL" baseline="0" dirty="0" err="1" smtClean="0"/>
              <a:t>Co-Trimoxazol</a:t>
            </a:r>
            <a:r>
              <a:rPr lang="nl-NL" baseline="0" dirty="0" smtClean="0"/>
              <a:t> is v</a:t>
            </a:r>
            <a:r>
              <a:rPr lang="nl-NL" dirty="0" smtClean="0"/>
              <a:t>oorzichtigheid geboden bij </a:t>
            </a:r>
            <a:r>
              <a:rPr lang="nl-NL" dirty="0" err="1" smtClean="0"/>
              <a:t>coumarine</a:t>
            </a:r>
            <a:r>
              <a:rPr lang="nl-NL" dirty="0" smtClean="0"/>
              <a:t> gebruik.</a:t>
            </a:r>
            <a:endParaRPr lang="nl-NL" dirty="0"/>
          </a:p>
        </p:txBody>
      </p:sp>
      <p:sp>
        <p:nvSpPr>
          <p:cNvPr id="4" name="Tijdelijke aanduiding voor dianummer 3"/>
          <p:cNvSpPr>
            <a:spLocks noGrp="1"/>
          </p:cNvSpPr>
          <p:nvPr>
            <p:ph type="sldNum" sz="quarter" idx="10"/>
          </p:nvPr>
        </p:nvSpPr>
        <p:spPr/>
        <p:txBody>
          <a:bodyPr/>
          <a:lstStyle/>
          <a:p>
            <a:fld id="{BD4FCD15-1E5E-454F-A2E1-148E0A6A2457}" type="slidenum">
              <a:rPr lang="nl-NL" smtClean="0"/>
              <a:t>13</a:t>
            </a:fld>
            <a:endParaRPr lang="nl-NL"/>
          </a:p>
        </p:txBody>
      </p:sp>
    </p:spTree>
    <p:extLst>
      <p:ext uri="{BB962C8B-B14F-4D97-AF65-F5344CB8AC3E}">
        <p14:creationId xmlns:p14="http://schemas.microsoft.com/office/powerpoint/2010/main" val="2131589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Zie voor de ondersteunende maatregelen bij de meest voorkomende symptomen van lage luchtweginfectie bij kwetsbare ouderen (kortademigheid, hoesten, droge mond, verminderde  intake van vocht en voeding, pijn, uitdroging, obstipatie, delier, en koorts) de richtlijnen van </a:t>
            </a:r>
            <a:r>
              <a:rPr lang="nl-NL" dirty="0" smtClean="0">
                <a:hlinkClick r:id="rId3" tooltip="http://www.pallialine.nl"/>
              </a:rPr>
              <a:t>Pallialine</a:t>
            </a:r>
            <a:r>
              <a:rPr lang="nl-NL" dirty="0" smtClean="0"/>
              <a:t>. Voor pijn wordt tevens verwezen naar de </a:t>
            </a:r>
            <a:r>
              <a:rPr lang="nl-NL" dirty="0" err="1" smtClean="0">
                <a:hlinkClick r:id="rId4" tooltip="Pijn"/>
              </a:rPr>
              <a:t>Verenso</a:t>
            </a:r>
            <a:r>
              <a:rPr lang="nl-NL" smtClean="0">
                <a:hlinkClick r:id="rId4" tooltip="Pijn"/>
              </a:rPr>
              <a:t>-richtlijn Pijn bij ouderen</a:t>
            </a:r>
            <a:r>
              <a:rPr lang="nl-NL" smtClean="0"/>
              <a:t> en voor delier naar de </a:t>
            </a:r>
            <a:r>
              <a:rPr lang="nl-NL" smtClean="0">
                <a:hlinkClick r:id="rId5" tooltip="https://www.nvkg.nl/professionals/kwaliteit/richtlijnen"/>
              </a:rPr>
              <a:t>NVKG-richtlijn Delier</a:t>
            </a:r>
            <a:r>
              <a:rPr lang="nl-NL" smtClean="0"/>
              <a:t>.</a:t>
            </a:r>
          </a:p>
          <a:p>
            <a:endParaRPr lang="nl-NL" dirty="0"/>
          </a:p>
        </p:txBody>
      </p:sp>
      <p:sp>
        <p:nvSpPr>
          <p:cNvPr id="4" name="Tijdelijke aanduiding voor dianummer 3"/>
          <p:cNvSpPr>
            <a:spLocks noGrp="1"/>
          </p:cNvSpPr>
          <p:nvPr>
            <p:ph type="sldNum" sz="quarter" idx="10"/>
          </p:nvPr>
        </p:nvSpPr>
        <p:spPr/>
        <p:txBody>
          <a:bodyPr/>
          <a:lstStyle/>
          <a:p>
            <a:fld id="{BD4FCD15-1E5E-454F-A2E1-148E0A6A2457}" type="slidenum">
              <a:rPr lang="nl-NL" smtClean="0"/>
              <a:t>14</a:t>
            </a:fld>
            <a:endParaRPr lang="nl-NL"/>
          </a:p>
        </p:txBody>
      </p:sp>
    </p:spTree>
    <p:extLst>
      <p:ext uri="{BB962C8B-B14F-4D97-AF65-F5344CB8AC3E}">
        <p14:creationId xmlns:p14="http://schemas.microsoft.com/office/powerpoint/2010/main" val="3803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D4FCD15-1E5E-454F-A2E1-148E0A6A2457}" type="slidenum">
              <a:rPr lang="nl-NL" smtClean="0"/>
              <a:t>15</a:t>
            </a:fld>
            <a:endParaRPr lang="nl-NL"/>
          </a:p>
        </p:txBody>
      </p:sp>
    </p:spTree>
    <p:extLst>
      <p:ext uri="{BB962C8B-B14F-4D97-AF65-F5344CB8AC3E}">
        <p14:creationId xmlns:p14="http://schemas.microsoft.com/office/powerpoint/2010/main" val="858559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05344C4-4B86-4A5B-8949-CB62AB601916}" type="datetimeFigureOut">
              <a:rPr lang="nl-NL" smtClean="0"/>
              <a:t>06-03-2020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DF0985-A31E-428F-991D-B9A1E5E8574B}"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05344C4-4B86-4A5B-8949-CB62AB601916}" type="datetimeFigureOut">
              <a:rPr lang="nl-NL" smtClean="0"/>
              <a:t>06-03-2020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DF0985-A31E-428F-991D-B9A1E5E8574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05344C4-4B86-4A5B-8949-CB62AB601916}" type="datetimeFigureOut">
              <a:rPr lang="nl-NL" smtClean="0"/>
              <a:t>06-03-2020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DF0985-A31E-428F-991D-B9A1E5E8574B}" type="slidenum">
              <a:rPr lang="nl-NL" smtClean="0"/>
              <a:t>‹nr.›</a:t>
            </a:fld>
            <a:endParaRPr lang="nl-N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05344C4-4B86-4A5B-8949-CB62AB601916}" type="datetimeFigureOut">
              <a:rPr lang="nl-NL" smtClean="0"/>
              <a:t>06-03-2020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DF0985-A31E-428F-991D-B9A1E5E8574B}" type="slidenum">
              <a:rPr lang="nl-NL" smtClean="0"/>
              <a:t>‹nr.›</a:t>
            </a:fld>
            <a:endParaRPr lang="nl-NL"/>
          </a:p>
        </p:txBody>
      </p:sp>
      <p:sp>
        <p:nvSpPr>
          <p:cNvPr id="7" name="Title 6"/>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05344C4-4B86-4A5B-8949-CB62AB601916}" type="datetimeFigureOut">
              <a:rPr lang="nl-NL" smtClean="0"/>
              <a:t>06-03-2020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0DF0985-A31E-428F-991D-B9A1E5E8574B}"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405344C4-4B86-4A5B-8949-CB62AB601916}" type="datetimeFigureOut">
              <a:rPr lang="nl-NL" smtClean="0"/>
              <a:t>06-03-2020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0DF0985-A31E-428F-991D-B9A1E5E8574B}" type="slidenum">
              <a:rPr lang="nl-NL" smtClean="0"/>
              <a:t>‹nr.›</a:t>
            </a:fld>
            <a:endParaRPr lang="nl-NL"/>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05344C4-4B86-4A5B-8949-CB62AB601916}" type="datetimeFigureOut">
              <a:rPr lang="nl-NL" smtClean="0"/>
              <a:t>06-03-2020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0DF0985-A31E-428F-991D-B9A1E5E8574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405344C4-4B86-4A5B-8949-CB62AB601916}" type="datetimeFigureOut">
              <a:rPr lang="nl-NL" smtClean="0"/>
              <a:t>06-03-2020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0DF0985-A31E-428F-991D-B9A1E5E8574B}"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05344C4-4B86-4A5B-8949-CB62AB601916}" type="datetimeFigureOut">
              <a:rPr lang="nl-NL" smtClean="0"/>
              <a:t>06-03-2020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0DF0985-A31E-428F-991D-B9A1E5E8574B}"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05344C4-4B86-4A5B-8949-CB62AB601916}" type="datetimeFigureOut">
              <a:rPr lang="nl-NL" smtClean="0"/>
              <a:t>06-03-2020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0DF0985-A31E-428F-991D-B9A1E5E8574B}" type="slidenum">
              <a:rPr lang="nl-NL" smtClean="0"/>
              <a:t>‹nr.›</a:t>
            </a:fld>
            <a:endParaRPr lang="nl-N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05344C4-4B86-4A5B-8949-CB62AB601916}" type="datetimeFigureOut">
              <a:rPr lang="nl-NL" smtClean="0"/>
              <a:t>06-03-2020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0DF0985-A31E-428F-991D-B9A1E5E8574B}" type="slidenum">
              <a:rPr lang="nl-NL" smtClean="0"/>
              <a:t>‹nr.›</a:t>
            </a:fld>
            <a:endParaRPr lang="nl-N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05344C4-4B86-4A5B-8949-CB62AB601916}" type="datetimeFigureOut">
              <a:rPr lang="nl-NL" smtClean="0"/>
              <a:t>06-03-2020</a:t>
            </a:fld>
            <a:endParaRPr lang="nl-N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nl-N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0DF0985-A31E-428F-991D-B9A1E5E8574B}" type="slidenum">
              <a:rPr lang="nl-NL" smtClean="0"/>
              <a:t>‹nr.›</a:t>
            </a:fld>
            <a:endParaRPr lang="nl-N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hg.org/standaarden/samenvatting/acuut-hoesten" TargetMode="External"/><Relationship Id="rId7" Type="http://schemas.openxmlformats.org/officeDocument/2006/relationships/hyperlink" Target="http://www.ephor.nl/" TargetMode="External"/><Relationship Id="rId2" Type="http://schemas.openxmlformats.org/officeDocument/2006/relationships/hyperlink" Target="https://www.nhg.org/standaarden/samenvatting/cardiovasculair-risicomanagement" TargetMode="External"/><Relationship Id="rId1" Type="http://schemas.openxmlformats.org/officeDocument/2006/relationships/slideLayout" Target="../slideLayouts/slideLayout2.xml"/><Relationship Id="rId6" Type="http://schemas.openxmlformats.org/officeDocument/2006/relationships/hyperlink" Target="file:///\\fs01\data\Algemeen\Formularium\p080.html" TargetMode="External"/><Relationship Id="rId5" Type="http://schemas.openxmlformats.org/officeDocument/2006/relationships/hyperlink" Target="https://www.nhg.org/standaarden/samenvatting/astma-bij-volwassenen" TargetMode="External"/><Relationship Id="rId4" Type="http://schemas.openxmlformats.org/officeDocument/2006/relationships/hyperlink" Target="https://www.nhg.org/standaarden/samenvatting/cop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Lage Luchtweginfecties</a:t>
            </a:r>
            <a:br>
              <a:rPr lang="nl-NL" dirty="0" smtClean="0"/>
            </a:br>
            <a:endParaRPr lang="nl-NL" dirty="0"/>
          </a:p>
        </p:txBody>
      </p:sp>
      <p:sp>
        <p:nvSpPr>
          <p:cNvPr id="3" name="Ondertitel 2"/>
          <p:cNvSpPr>
            <a:spLocks noGrp="1"/>
          </p:cNvSpPr>
          <p:nvPr>
            <p:ph type="subTitle" idx="1"/>
          </p:nvPr>
        </p:nvSpPr>
        <p:spPr/>
        <p:txBody>
          <a:bodyPr/>
          <a:lstStyle/>
          <a:p>
            <a:r>
              <a:rPr lang="nl-NL" dirty="0" smtClean="0"/>
              <a:t>V.M. Baranova, specialist Ouderengeneeskunde </a:t>
            </a:r>
            <a:r>
              <a:rPr lang="nl-NL" dirty="0" smtClean="0"/>
              <a:t>Archipel</a:t>
            </a:r>
          </a:p>
          <a:p>
            <a:r>
              <a:rPr lang="nl-NL" dirty="0" smtClean="0"/>
              <a:t>Januari 2020</a:t>
            </a:r>
            <a:endParaRPr lang="nl-NL" dirty="0"/>
          </a:p>
        </p:txBody>
      </p:sp>
    </p:spTree>
    <p:extLst>
      <p:ext uri="{BB962C8B-B14F-4D97-AF65-F5344CB8AC3E}">
        <p14:creationId xmlns:p14="http://schemas.microsoft.com/office/powerpoint/2010/main" val="3967879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b="1" dirty="0" smtClean="0"/>
              <a:t>Diagnostiek: </a:t>
            </a:r>
          </a:p>
          <a:p>
            <a:r>
              <a:rPr lang="nl-NL" dirty="0"/>
              <a:t>Het standaard verrichten van microbiologisch onderzoek wordt niet </a:t>
            </a:r>
            <a:r>
              <a:rPr lang="nl-NL" dirty="0" smtClean="0"/>
              <a:t>aanbevolen.</a:t>
            </a:r>
          </a:p>
          <a:p>
            <a:endParaRPr lang="nl-NL" dirty="0" smtClean="0"/>
          </a:p>
          <a:p>
            <a:endParaRPr lang="nl-NL" dirty="0"/>
          </a:p>
        </p:txBody>
      </p:sp>
      <p:sp>
        <p:nvSpPr>
          <p:cNvPr id="3" name="Titel 2"/>
          <p:cNvSpPr>
            <a:spLocks noGrp="1"/>
          </p:cNvSpPr>
          <p:nvPr>
            <p:ph type="title"/>
          </p:nvPr>
        </p:nvSpPr>
        <p:spPr/>
        <p:txBody>
          <a:bodyPr/>
          <a:lstStyle/>
          <a:p>
            <a:endParaRPr lang="nl-NL"/>
          </a:p>
        </p:txBody>
      </p:sp>
    </p:spTree>
    <p:extLst>
      <p:ext uri="{BB962C8B-B14F-4D97-AF65-F5344CB8AC3E}">
        <p14:creationId xmlns:p14="http://schemas.microsoft.com/office/powerpoint/2010/main" val="1148731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62" y="0"/>
            <a:ext cx="9252520" cy="6857999"/>
          </a:xfrm>
        </p:spPr>
      </p:pic>
    </p:spTree>
    <p:extLst>
      <p:ext uri="{BB962C8B-B14F-4D97-AF65-F5344CB8AC3E}">
        <p14:creationId xmlns:p14="http://schemas.microsoft.com/office/powerpoint/2010/main" val="1686877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0"/>
            <a:ext cx="9301755" cy="6857999"/>
          </a:xfrm>
        </p:spPr>
      </p:pic>
    </p:spTree>
    <p:extLst>
      <p:ext uri="{BB962C8B-B14F-4D97-AF65-F5344CB8AC3E}">
        <p14:creationId xmlns:p14="http://schemas.microsoft.com/office/powerpoint/2010/main" val="1320463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95535" y="1628800"/>
            <a:ext cx="8352929" cy="4896544"/>
          </a:xfrm>
        </p:spPr>
        <p:txBody>
          <a:bodyPr>
            <a:normAutofit lnSpcReduction="10000"/>
          </a:bodyPr>
          <a:lstStyle/>
          <a:p>
            <a:pPr marL="0" indent="0">
              <a:buNone/>
            </a:pPr>
            <a:r>
              <a:rPr lang="nl-NL" b="1" dirty="0" smtClean="0"/>
              <a:t>Bij aanwezige indicatie voor antimicrobiële behandeling:</a:t>
            </a:r>
          </a:p>
          <a:p>
            <a:r>
              <a:rPr lang="nl-NL" dirty="0" smtClean="0"/>
              <a:t>1</a:t>
            </a:r>
            <a:r>
              <a:rPr lang="nl-NL" baseline="30000" dirty="0" smtClean="0"/>
              <a:t>ste</a:t>
            </a:r>
            <a:r>
              <a:rPr lang="nl-NL" dirty="0" smtClean="0"/>
              <a:t> keuze</a:t>
            </a:r>
            <a:r>
              <a:rPr lang="nl-NL" dirty="0"/>
              <a:t>: </a:t>
            </a:r>
            <a:r>
              <a:rPr lang="nl-NL" dirty="0" smtClean="0"/>
              <a:t>Amoxicilline/Clavulaanzuur </a:t>
            </a:r>
            <a:r>
              <a:rPr lang="nl-NL" dirty="0"/>
              <a:t>3x daags 625 mg per </a:t>
            </a:r>
            <a:r>
              <a:rPr lang="nl-NL" dirty="0" smtClean="0"/>
              <a:t>os 5 dagen. Bij (verdenking op) aspiratie en/of traag herstel- 7 dagen behandeling.</a:t>
            </a:r>
          </a:p>
          <a:p>
            <a:pPr marL="0" indent="0">
              <a:buNone/>
            </a:pPr>
            <a:r>
              <a:rPr lang="nl-NL" dirty="0"/>
              <a:t>Bij onvoldoende klinische verbetering na 48 uur: </a:t>
            </a:r>
            <a:r>
              <a:rPr lang="nl-NL" dirty="0" smtClean="0"/>
              <a:t>voeg </a:t>
            </a:r>
            <a:r>
              <a:rPr lang="nl-NL" dirty="0" err="1"/>
              <a:t>C</a:t>
            </a:r>
            <a:r>
              <a:rPr lang="nl-NL" dirty="0" err="1" smtClean="0"/>
              <a:t>iprofloxacine</a:t>
            </a:r>
            <a:r>
              <a:rPr lang="nl-NL" dirty="0" smtClean="0"/>
              <a:t> toe 2x </a:t>
            </a:r>
            <a:r>
              <a:rPr lang="nl-NL" dirty="0"/>
              <a:t>daags 500 mg per </a:t>
            </a:r>
            <a:r>
              <a:rPr lang="nl-NL" dirty="0" smtClean="0"/>
              <a:t>os gedurende </a:t>
            </a:r>
            <a:r>
              <a:rPr lang="nl-NL" dirty="0"/>
              <a:t>7</a:t>
            </a:r>
            <a:r>
              <a:rPr lang="nl-NL" dirty="0" smtClean="0"/>
              <a:t> </a:t>
            </a:r>
            <a:r>
              <a:rPr lang="nl-NL" dirty="0"/>
              <a:t>dagen of </a:t>
            </a:r>
            <a:r>
              <a:rPr lang="nl-NL" dirty="0" smtClean="0"/>
              <a:t>overweeg in te sturen </a:t>
            </a:r>
            <a:r>
              <a:rPr lang="nl-NL" dirty="0"/>
              <a:t>naar het ziekenhuis.</a:t>
            </a:r>
            <a:endParaRPr lang="nl-NL" dirty="0" smtClean="0"/>
          </a:p>
          <a:p>
            <a:r>
              <a:rPr lang="nl-NL" dirty="0" smtClean="0"/>
              <a:t>2</a:t>
            </a:r>
            <a:r>
              <a:rPr lang="nl-NL" baseline="30000" dirty="0" smtClean="0"/>
              <a:t>de</a:t>
            </a:r>
            <a:r>
              <a:rPr lang="nl-NL" dirty="0" smtClean="0"/>
              <a:t> keuze: zonder aspiratie-component- </a:t>
            </a:r>
            <a:r>
              <a:rPr lang="pt-BR" dirty="0" smtClean="0"/>
              <a:t>Co-Trimoxazol </a:t>
            </a:r>
            <a:r>
              <a:rPr lang="pt-BR" dirty="0"/>
              <a:t>2x daags 960 mg per </a:t>
            </a:r>
            <a:r>
              <a:rPr lang="pt-BR" dirty="0" smtClean="0"/>
              <a:t>os 7 dagen. </a:t>
            </a:r>
          </a:p>
          <a:p>
            <a:pPr marL="0" indent="0">
              <a:buNone/>
            </a:pPr>
            <a:r>
              <a:rPr lang="nl-NL" dirty="0"/>
              <a:t>Bij (verdenking op) </a:t>
            </a:r>
            <a:r>
              <a:rPr lang="nl-NL" dirty="0" smtClean="0"/>
              <a:t>aspiratie- Clindamycine </a:t>
            </a:r>
            <a:r>
              <a:rPr lang="nl-NL" dirty="0"/>
              <a:t>3x daags 600 mg per os gedurende </a:t>
            </a:r>
            <a:r>
              <a:rPr lang="nl-NL" dirty="0" smtClean="0"/>
              <a:t>7 dagen.</a:t>
            </a:r>
          </a:p>
          <a:p>
            <a:r>
              <a:rPr lang="nl-NL" dirty="0"/>
              <a:t>Bij </a:t>
            </a:r>
            <a:r>
              <a:rPr lang="nl-NL" dirty="0" smtClean="0"/>
              <a:t>onbetrouwbare </a:t>
            </a:r>
            <a:r>
              <a:rPr lang="nl-NL" dirty="0"/>
              <a:t>orale </a:t>
            </a:r>
            <a:r>
              <a:rPr lang="nl-NL" dirty="0" smtClean="0"/>
              <a:t>intake- </a:t>
            </a:r>
            <a:r>
              <a:rPr lang="nl-NL" dirty="0"/>
              <a:t>C</a:t>
            </a:r>
            <a:r>
              <a:rPr lang="nl-NL" dirty="0" smtClean="0"/>
              <a:t>eftriaxon </a:t>
            </a:r>
            <a:r>
              <a:rPr lang="nl-NL" dirty="0"/>
              <a:t>1x daags 1 g </a:t>
            </a:r>
            <a:r>
              <a:rPr lang="nl-NL" dirty="0" err="1" smtClean="0"/>
              <a:t>im</a:t>
            </a:r>
            <a:r>
              <a:rPr lang="nl-NL" dirty="0" smtClean="0"/>
              <a:t> gedurende 5 dagen.</a:t>
            </a:r>
            <a:endParaRPr lang="nl-NL" b="1" dirty="0" smtClean="0"/>
          </a:p>
          <a:p>
            <a:endParaRPr lang="nl-NL" dirty="0"/>
          </a:p>
        </p:txBody>
      </p:sp>
    </p:spTree>
    <p:extLst>
      <p:ext uri="{BB962C8B-B14F-4D97-AF65-F5344CB8AC3E}">
        <p14:creationId xmlns:p14="http://schemas.microsoft.com/office/powerpoint/2010/main" val="12720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23528" y="1340768"/>
            <a:ext cx="8496944" cy="5256584"/>
          </a:xfrm>
        </p:spPr>
        <p:txBody>
          <a:bodyPr>
            <a:normAutofit fontScale="92500" lnSpcReduction="20000"/>
          </a:bodyPr>
          <a:lstStyle/>
          <a:p>
            <a:endParaRPr lang="nl-NL" dirty="0" smtClean="0"/>
          </a:p>
          <a:p>
            <a:r>
              <a:rPr lang="nl-NL" sz="2600" dirty="0" smtClean="0"/>
              <a:t>Dehydratie</a:t>
            </a:r>
            <a:r>
              <a:rPr lang="nl-NL" sz="2600" dirty="0"/>
              <a:t>: </a:t>
            </a:r>
            <a:r>
              <a:rPr lang="nl-NL" sz="2600" dirty="0" smtClean="0"/>
              <a:t>stimuleer orale </a:t>
            </a:r>
            <a:r>
              <a:rPr lang="nl-NL" sz="2600" dirty="0"/>
              <a:t>vochtintake </a:t>
            </a:r>
            <a:r>
              <a:rPr lang="nl-NL" sz="2600" dirty="0" smtClean="0"/>
              <a:t>(</a:t>
            </a:r>
            <a:r>
              <a:rPr lang="nl-NL" sz="2600" dirty="0"/>
              <a:t>streef naar 1,5 </a:t>
            </a:r>
            <a:r>
              <a:rPr lang="nl-NL" sz="2600" dirty="0" smtClean="0"/>
              <a:t>liter/dag) </a:t>
            </a:r>
            <a:r>
              <a:rPr lang="nl-NL" sz="2600" dirty="0"/>
              <a:t>en start zo nodig parenterale </a:t>
            </a:r>
            <a:r>
              <a:rPr lang="nl-NL" sz="2600" dirty="0" smtClean="0"/>
              <a:t>vochttoediening;</a:t>
            </a:r>
          </a:p>
          <a:p>
            <a:r>
              <a:rPr lang="nl-NL" sz="2600" dirty="0"/>
              <a:t>Bronchospasme: start met </a:t>
            </a:r>
            <a:r>
              <a:rPr lang="nl-NL" sz="2600" dirty="0" err="1" smtClean="0"/>
              <a:t>bronchodilatantia</a:t>
            </a:r>
            <a:r>
              <a:rPr lang="nl-NL" sz="2600" dirty="0" smtClean="0"/>
              <a:t> (middels </a:t>
            </a:r>
            <a:r>
              <a:rPr lang="nl-NL" sz="2600" dirty="0"/>
              <a:t>dosisaerosol met voorzetkamer of middels </a:t>
            </a:r>
            <a:r>
              <a:rPr lang="nl-NL" sz="2600" dirty="0" smtClean="0"/>
              <a:t>verneveling);</a:t>
            </a:r>
          </a:p>
          <a:p>
            <a:r>
              <a:rPr lang="nl-NL" sz="2600" dirty="0"/>
              <a:t>Zuurstof-saturatie (gemeten of cyanose tong): </a:t>
            </a:r>
            <a:r>
              <a:rPr lang="nl-NL" sz="2600" dirty="0" smtClean="0"/>
              <a:t>streven </a:t>
            </a:r>
            <a:r>
              <a:rPr lang="nl-NL" sz="2600" dirty="0"/>
              <a:t>naar een minimale zuurstofsaturatie (SpO2) van 92</a:t>
            </a:r>
            <a:r>
              <a:rPr lang="nl-NL" sz="2600" dirty="0" smtClean="0"/>
              <a:t>%. Zo </a:t>
            </a:r>
            <a:r>
              <a:rPr lang="nl-NL" sz="2600" dirty="0"/>
              <a:t>nodig </a:t>
            </a:r>
            <a:r>
              <a:rPr lang="nl-NL" sz="2600" dirty="0" smtClean="0"/>
              <a:t>starten met zuurstoftoediening.</a:t>
            </a:r>
          </a:p>
          <a:p>
            <a:r>
              <a:rPr lang="nl-NL" sz="2600" dirty="0"/>
              <a:t>Opioïdengebruik: wees bij curatief beleid, binnen kaders van proportioneel gebruik, niet terughoudend met </a:t>
            </a:r>
            <a:r>
              <a:rPr lang="nl-NL" sz="2600" dirty="0" smtClean="0"/>
              <a:t>opioïden.</a:t>
            </a:r>
          </a:p>
          <a:p>
            <a:r>
              <a:rPr lang="nl-NL" sz="2600" dirty="0"/>
              <a:t>Sufheid: k</a:t>
            </a:r>
            <a:r>
              <a:rPr lang="nl-NL" sz="2600" dirty="0" smtClean="0"/>
              <a:t>ritische beoordeling van indicatie voor sufheid- inducerende middelen, zoals </a:t>
            </a:r>
            <a:r>
              <a:rPr lang="nl-NL" sz="2600" dirty="0"/>
              <a:t>benzodiazepinen. </a:t>
            </a:r>
            <a:r>
              <a:rPr lang="nl-NL" sz="2600" dirty="0" smtClean="0"/>
              <a:t>Evt. (tijdelijk) stoppen er mee.</a:t>
            </a:r>
          </a:p>
          <a:p>
            <a:r>
              <a:rPr lang="nl-NL" sz="2600" dirty="0" smtClean="0"/>
              <a:t>Bij tekens van </a:t>
            </a:r>
            <a:r>
              <a:rPr lang="nl-NL" sz="2600" dirty="0"/>
              <a:t>herstel starten met opbouwend </a:t>
            </a:r>
            <a:r>
              <a:rPr lang="nl-NL" sz="2600" dirty="0" smtClean="0"/>
              <a:t>mobilisatieschema (fysiotherapeut).</a:t>
            </a:r>
          </a:p>
        </p:txBody>
      </p:sp>
      <p:sp>
        <p:nvSpPr>
          <p:cNvPr id="3" name="Titel 2"/>
          <p:cNvSpPr>
            <a:spLocks noGrp="1"/>
          </p:cNvSpPr>
          <p:nvPr>
            <p:ph type="title"/>
          </p:nvPr>
        </p:nvSpPr>
        <p:spPr>
          <a:xfrm>
            <a:off x="467544" y="332656"/>
            <a:ext cx="8229600" cy="1252728"/>
          </a:xfrm>
        </p:spPr>
        <p:txBody>
          <a:bodyPr>
            <a:normAutofit/>
          </a:bodyPr>
          <a:lstStyle/>
          <a:p>
            <a:pPr algn="l"/>
            <a:r>
              <a:rPr lang="nl-NL" sz="2400" b="1" dirty="0"/>
              <a:t>Ondersteunende behandeling</a:t>
            </a:r>
          </a:p>
        </p:txBody>
      </p:sp>
    </p:spTree>
    <p:extLst>
      <p:ext uri="{BB962C8B-B14F-4D97-AF65-F5344CB8AC3E}">
        <p14:creationId xmlns:p14="http://schemas.microsoft.com/office/powerpoint/2010/main" val="1763736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23528" y="1628800"/>
            <a:ext cx="8496943" cy="4896544"/>
          </a:xfrm>
        </p:spPr>
        <p:txBody>
          <a:bodyPr>
            <a:normAutofit/>
          </a:bodyPr>
          <a:lstStyle/>
          <a:p>
            <a:r>
              <a:rPr lang="nl-NL" sz="2800" dirty="0" smtClean="0"/>
              <a:t>Bij het voorschrijven van antibioticum binnen </a:t>
            </a:r>
            <a:r>
              <a:rPr lang="nl-NL" sz="2800" dirty="0" err="1" smtClean="0"/>
              <a:t>Medimo</a:t>
            </a:r>
            <a:r>
              <a:rPr lang="nl-NL" sz="2800" dirty="0" smtClean="0"/>
              <a:t>/ Archipel is het verplicht om indicatie in te vullen. Dit geeft de mogelijkheid om het voorschrijfgedrag te evalueren.</a:t>
            </a:r>
          </a:p>
          <a:p>
            <a:r>
              <a:rPr lang="nl-NL" sz="2800" dirty="0" smtClean="0"/>
              <a:t>Resistentiepatronen in de regio Eindhoven voor pneumonie: aanbevelingen van NHG/ ziekenhuis richtlijnen zijn vergelijkbaar met die van SWAB, en wijken niet van </a:t>
            </a:r>
            <a:r>
              <a:rPr lang="nl-NL" sz="2800" dirty="0" err="1" smtClean="0"/>
              <a:t>Verenso</a:t>
            </a:r>
            <a:r>
              <a:rPr lang="nl-NL" sz="2800" dirty="0"/>
              <a:t> </a:t>
            </a:r>
            <a:r>
              <a:rPr lang="nl-NL" sz="2800" dirty="0" smtClean="0"/>
              <a:t>(microbiologie MMC).</a:t>
            </a:r>
          </a:p>
          <a:p>
            <a:r>
              <a:rPr lang="nl-NL" sz="2800" dirty="0" smtClean="0"/>
              <a:t>Doxycycline geeft vaak resistentie, waarschijnlijk hierdoor geen plaats meer in de Richtlijn.</a:t>
            </a:r>
            <a:endParaRPr lang="nl-NL" sz="2800" dirty="0"/>
          </a:p>
        </p:txBody>
      </p:sp>
      <p:sp>
        <p:nvSpPr>
          <p:cNvPr id="3" name="Titel 2"/>
          <p:cNvSpPr>
            <a:spLocks noGrp="1"/>
          </p:cNvSpPr>
          <p:nvPr>
            <p:ph type="title"/>
          </p:nvPr>
        </p:nvSpPr>
        <p:spPr/>
        <p:txBody>
          <a:bodyPr>
            <a:normAutofit/>
          </a:bodyPr>
          <a:lstStyle/>
          <a:p>
            <a:r>
              <a:rPr lang="nl-NL" dirty="0" smtClean="0"/>
              <a:t>Voorschrijfgedrag </a:t>
            </a:r>
            <a:endParaRPr lang="nl-NL" dirty="0"/>
          </a:p>
        </p:txBody>
      </p:sp>
    </p:spTree>
    <p:extLst>
      <p:ext uri="{BB962C8B-B14F-4D97-AF65-F5344CB8AC3E}">
        <p14:creationId xmlns:p14="http://schemas.microsoft.com/office/powerpoint/2010/main" val="3929946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23529" y="1628800"/>
            <a:ext cx="8496944" cy="4752528"/>
          </a:xfrm>
        </p:spPr>
        <p:txBody>
          <a:bodyPr>
            <a:normAutofit/>
          </a:bodyPr>
          <a:lstStyle/>
          <a:p>
            <a:pPr marL="514350" lvl="0" indent="-514350">
              <a:buFont typeface="+mj-lt"/>
              <a:buAutoNum type="arabicPeriod"/>
            </a:pPr>
            <a:r>
              <a:rPr lang="nl-NL" sz="2800" dirty="0"/>
              <a:t>Up-to-date houden van eigen online verpleeghuisformularium aan de hand van de meest actuele </a:t>
            </a:r>
            <a:r>
              <a:rPr lang="nl-NL" sz="2800" dirty="0" smtClean="0"/>
              <a:t>richtlijnen&gt; behaald</a:t>
            </a:r>
            <a:endParaRPr lang="nl-NL" sz="2800" dirty="0"/>
          </a:p>
          <a:p>
            <a:pPr marL="514350" lvl="0" indent="-514350">
              <a:buFont typeface="+mj-lt"/>
              <a:buAutoNum type="arabicPeriod"/>
            </a:pPr>
            <a:r>
              <a:rPr lang="nl-NL" sz="2800" dirty="0"/>
              <a:t>Het maken van farmacotherapeutische </a:t>
            </a:r>
            <a:r>
              <a:rPr lang="nl-NL" sz="2800" dirty="0" smtClean="0"/>
              <a:t>afspraken&gt; behaald</a:t>
            </a:r>
            <a:endParaRPr lang="nl-NL" sz="2800" dirty="0"/>
          </a:p>
          <a:p>
            <a:pPr marL="514350" indent="-514350">
              <a:buFont typeface="+mj-lt"/>
              <a:buAutoNum type="arabicPeriod"/>
            </a:pPr>
            <a:r>
              <a:rPr lang="nl-NL" sz="2800" dirty="0"/>
              <a:t>Deskundigheid bevordering </a:t>
            </a:r>
            <a:r>
              <a:rPr lang="nl-NL" sz="2800" dirty="0" err="1"/>
              <a:t>tav</a:t>
            </a:r>
            <a:r>
              <a:rPr lang="nl-NL" sz="2800" dirty="0"/>
              <a:t> geriatrisch </a:t>
            </a:r>
            <a:r>
              <a:rPr lang="nl-NL" sz="2800" dirty="0" smtClean="0"/>
              <a:t>patiënt&gt; toetsing middels klinische </a:t>
            </a:r>
            <a:r>
              <a:rPr lang="nl-NL" sz="2800" dirty="0"/>
              <a:t>redeneringsopdrachten. </a:t>
            </a:r>
            <a:endParaRPr lang="nl-NL" sz="2800" dirty="0" smtClean="0"/>
          </a:p>
          <a:p>
            <a:pPr marL="514350" indent="-514350">
              <a:buFont typeface="+mj-lt"/>
              <a:buAutoNum type="arabicPeriod"/>
            </a:pPr>
            <a:r>
              <a:rPr lang="nl-NL" sz="2800" dirty="0" smtClean="0"/>
              <a:t>Beperken </a:t>
            </a:r>
            <a:r>
              <a:rPr lang="nl-NL" sz="2800" dirty="0"/>
              <a:t>van </a:t>
            </a:r>
            <a:r>
              <a:rPr lang="nl-NL" sz="2800" dirty="0" smtClean="0"/>
              <a:t>antibioticaresistentie&gt; deze doel is op macroniveau en kan enkel na landelijke </a:t>
            </a:r>
            <a:r>
              <a:rPr lang="nl-NL" sz="2800" dirty="0"/>
              <a:t>surveillance getoetst worden. </a:t>
            </a:r>
            <a:endParaRPr lang="nl-NL" dirty="0"/>
          </a:p>
          <a:p>
            <a:endParaRPr lang="nl-NL" dirty="0"/>
          </a:p>
        </p:txBody>
      </p:sp>
      <p:sp>
        <p:nvSpPr>
          <p:cNvPr id="3" name="Titel 2"/>
          <p:cNvSpPr>
            <a:spLocks noGrp="1"/>
          </p:cNvSpPr>
          <p:nvPr>
            <p:ph type="title"/>
          </p:nvPr>
        </p:nvSpPr>
        <p:spPr/>
        <p:txBody>
          <a:bodyPr>
            <a:normAutofit fontScale="90000"/>
          </a:bodyPr>
          <a:lstStyle/>
          <a:p>
            <a:r>
              <a:rPr lang="nl-NL" dirty="0" smtClean="0"/>
              <a:t>Zijn de leerdoelen van deze presentatie behaald?</a:t>
            </a:r>
            <a:endParaRPr lang="nl-NL" dirty="0"/>
          </a:p>
        </p:txBody>
      </p:sp>
    </p:spTree>
    <p:extLst>
      <p:ext uri="{BB962C8B-B14F-4D97-AF65-F5344CB8AC3E}">
        <p14:creationId xmlns:p14="http://schemas.microsoft.com/office/powerpoint/2010/main" val="2041764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51521" y="1556792"/>
            <a:ext cx="8640960" cy="4968552"/>
          </a:xfrm>
        </p:spPr>
        <p:txBody>
          <a:bodyPr/>
          <a:lstStyle/>
          <a:p>
            <a:r>
              <a:rPr lang="nl-NL" b="1" dirty="0"/>
              <a:t>Casus 1.</a:t>
            </a:r>
          </a:p>
          <a:p>
            <a:r>
              <a:rPr lang="nl-NL" dirty="0"/>
              <a:t>Mw. S. 81 </a:t>
            </a:r>
            <a:r>
              <a:rPr lang="nl-NL" dirty="0" err="1"/>
              <a:t>j.o</a:t>
            </a:r>
            <a:r>
              <a:rPr lang="nl-NL" dirty="0"/>
              <a:t>., bekend met vasculaire dementie, chronisch AF en st. na CVA</a:t>
            </a:r>
          </a:p>
          <a:p>
            <a:r>
              <a:rPr lang="nl-NL" dirty="0"/>
              <a:t>Tijdens de dienst is </a:t>
            </a:r>
            <a:r>
              <a:rPr lang="nl-NL" dirty="0" err="1"/>
              <a:t>dd</a:t>
            </a:r>
            <a:r>
              <a:rPr lang="nl-NL" dirty="0"/>
              <a:t> arts gebeld wegens dyspnoe en </a:t>
            </a:r>
            <a:r>
              <a:rPr lang="nl-NL" dirty="0" err="1"/>
              <a:t>desaturatie</a:t>
            </a:r>
            <a:r>
              <a:rPr lang="nl-NL" dirty="0"/>
              <a:t> van 85% die met 1L O2 is gestegen naar 90%.</a:t>
            </a:r>
          </a:p>
          <a:p>
            <a:r>
              <a:rPr lang="nl-NL" dirty="0" err="1"/>
              <a:t>Mw</a:t>
            </a:r>
            <a:r>
              <a:rPr lang="nl-NL" dirty="0"/>
              <a:t> hoest niet, komt niet verward over. Geen perifere oedeem.</a:t>
            </a:r>
          </a:p>
          <a:p>
            <a:r>
              <a:rPr lang="nl-NL" dirty="0"/>
              <a:t>Temp 37,3C; pols 154 </a:t>
            </a:r>
            <a:r>
              <a:rPr lang="nl-NL" dirty="0" err="1"/>
              <a:t>spm</a:t>
            </a:r>
            <a:r>
              <a:rPr lang="nl-NL" dirty="0"/>
              <a:t> en ademhalingsfrequentie van 28 p.m.</a:t>
            </a:r>
          </a:p>
          <a:p>
            <a:pPr marL="0" indent="0">
              <a:buNone/>
            </a:pPr>
            <a:r>
              <a:rPr lang="nl-NL" b="1" dirty="0"/>
              <a:t>Denken jullie aan LWI? Indien wél, welke info hebben jullie nog nodig?</a:t>
            </a:r>
          </a:p>
          <a:p>
            <a:endParaRPr lang="nl-NL" dirty="0"/>
          </a:p>
        </p:txBody>
      </p:sp>
      <p:sp>
        <p:nvSpPr>
          <p:cNvPr id="3" name="Titel 2"/>
          <p:cNvSpPr>
            <a:spLocks noGrp="1"/>
          </p:cNvSpPr>
          <p:nvPr>
            <p:ph type="title"/>
          </p:nvPr>
        </p:nvSpPr>
        <p:spPr/>
        <p:txBody>
          <a:bodyPr/>
          <a:lstStyle/>
          <a:p>
            <a:r>
              <a:rPr lang="nl-NL" dirty="0"/>
              <a:t>T</a:t>
            </a:r>
            <a:r>
              <a:rPr lang="nl-NL" dirty="0" smtClean="0"/>
              <a:t>oetsingsvragen</a:t>
            </a:r>
            <a:endParaRPr lang="nl-NL" dirty="0"/>
          </a:p>
        </p:txBody>
      </p:sp>
    </p:spTree>
    <p:extLst>
      <p:ext uri="{BB962C8B-B14F-4D97-AF65-F5344CB8AC3E}">
        <p14:creationId xmlns:p14="http://schemas.microsoft.com/office/powerpoint/2010/main" val="3324674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67544" y="2675467"/>
            <a:ext cx="8280919" cy="3450696"/>
          </a:xfrm>
        </p:spPr>
        <p:txBody>
          <a:bodyPr/>
          <a:lstStyle/>
          <a:p>
            <a:r>
              <a:rPr lang="nl-NL" b="1" dirty="0"/>
              <a:t>Casus 1</a:t>
            </a:r>
            <a:r>
              <a:rPr lang="nl-NL" b="1" dirty="0" smtClean="0"/>
              <a:t>.</a:t>
            </a:r>
          </a:p>
          <a:p>
            <a:endParaRPr lang="nl-NL" b="1" dirty="0"/>
          </a:p>
          <a:p>
            <a:pPr marL="0" indent="0">
              <a:buNone/>
            </a:pPr>
            <a:r>
              <a:rPr lang="nl-NL" b="1" dirty="0"/>
              <a:t>&gt;&gt; dit zijn geen ingangsklachten </a:t>
            </a:r>
            <a:r>
              <a:rPr lang="nl-NL" b="1" dirty="0" smtClean="0"/>
              <a:t>om (conform </a:t>
            </a:r>
            <a:r>
              <a:rPr lang="nl-NL" b="1" dirty="0"/>
              <a:t>nieuwe </a:t>
            </a:r>
            <a:r>
              <a:rPr lang="nl-NL" b="1" dirty="0" err="1"/>
              <a:t>Verenso</a:t>
            </a:r>
            <a:r>
              <a:rPr lang="nl-NL" b="1" dirty="0"/>
              <a:t> Richtlijn) aan de lage LWI te denken.</a:t>
            </a:r>
            <a:endParaRPr lang="nl-NL" dirty="0"/>
          </a:p>
          <a:p>
            <a:endParaRPr lang="nl-NL" dirty="0"/>
          </a:p>
        </p:txBody>
      </p:sp>
      <p:sp>
        <p:nvSpPr>
          <p:cNvPr id="3" name="Titel 2"/>
          <p:cNvSpPr>
            <a:spLocks noGrp="1"/>
          </p:cNvSpPr>
          <p:nvPr>
            <p:ph type="title"/>
          </p:nvPr>
        </p:nvSpPr>
        <p:spPr/>
        <p:txBody>
          <a:bodyPr/>
          <a:lstStyle/>
          <a:p>
            <a:r>
              <a:rPr lang="nl-NL" dirty="0"/>
              <a:t>Toetsingsvragen</a:t>
            </a:r>
          </a:p>
        </p:txBody>
      </p:sp>
    </p:spTree>
    <p:extLst>
      <p:ext uri="{BB962C8B-B14F-4D97-AF65-F5344CB8AC3E}">
        <p14:creationId xmlns:p14="http://schemas.microsoft.com/office/powerpoint/2010/main" val="342603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95537" y="1556792"/>
            <a:ext cx="8352928" cy="4896544"/>
          </a:xfrm>
        </p:spPr>
        <p:txBody>
          <a:bodyPr>
            <a:normAutofit/>
          </a:bodyPr>
          <a:lstStyle/>
          <a:p>
            <a:r>
              <a:rPr lang="nl-NL" b="1" dirty="0" err="1"/>
              <a:t>Causus</a:t>
            </a:r>
            <a:r>
              <a:rPr lang="nl-NL" b="1" dirty="0"/>
              <a:t> 2</a:t>
            </a:r>
          </a:p>
          <a:p>
            <a:r>
              <a:rPr lang="nl-NL" dirty="0"/>
              <a:t>Mw. S. 81 </a:t>
            </a:r>
            <a:r>
              <a:rPr lang="nl-NL" dirty="0" err="1"/>
              <a:t>j.o</a:t>
            </a:r>
            <a:r>
              <a:rPr lang="nl-NL" dirty="0"/>
              <a:t>., bekend met vasculaire dementie, chronisch AF en st. na CVA</a:t>
            </a:r>
          </a:p>
          <a:p>
            <a:r>
              <a:rPr lang="nl-NL" dirty="0"/>
              <a:t>Tijdens de dienst is </a:t>
            </a:r>
            <a:r>
              <a:rPr lang="nl-NL" dirty="0" err="1"/>
              <a:t>dd</a:t>
            </a:r>
            <a:r>
              <a:rPr lang="nl-NL" dirty="0"/>
              <a:t> arts gebeld wegens dyspnoe en </a:t>
            </a:r>
            <a:r>
              <a:rPr lang="nl-NL" dirty="0" err="1"/>
              <a:t>desaturatie</a:t>
            </a:r>
            <a:r>
              <a:rPr lang="nl-NL" dirty="0"/>
              <a:t> van 85% die met 1L O2 is gestegen naar 90%.</a:t>
            </a:r>
          </a:p>
          <a:p>
            <a:r>
              <a:rPr lang="nl-NL" dirty="0" err="1"/>
              <a:t>Mw</a:t>
            </a:r>
            <a:r>
              <a:rPr lang="nl-NL" dirty="0"/>
              <a:t> hoest niet, wel is er sprake van wisselende bewustzijn. Geen perifere oedeem.</a:t>
            </a:r>
          </a:p>
          <a:p>
            <a:r>
              <a:rPr lang="nl-NL" dirty="0"/>
              <a:t>Temp 37,3C; pols 154 </a:t>
            </a:r>
            <a:r>
              <a:rPr lang="nl-NL" dirty="0" err="1"/>
              <a:t>spm</a:t>
            </a:r>
            <a:r>
              <a:rPr lang="nl-NL" dirty="0"/>
              <a:t> en ademhalingsfrequentie van 28 p.m.</a:t>
            </a:r>
          </a:p>
          <a:p>
            <a:pPr marL="0" indent="0">
              <a:buNone/>
            </a:pPr>
            <a:r>
              <a:rPr lang="nl-NL" b="1" dirty="0"/>
              <a:t>Denken jullie aan LWI? Indien wél, welke info hebben jullie nog nodig?</a:t>
            </a:r>
          </a:p>
          <a:p>
            <a:endParaRPr lang="nl-NL" dirty="0"/>
          </a:p>
        </p:txBody>
      </p:sp>
      <p:sp>
        <p:nvSpPr>
          <p:cNvPr id="3" name="Titel 2"/>
          <p:cNvSpPr>
            <a:spLocks noGrp="1"/>
          </p:cNvSpPr>
          <p:nvPr>
            <p:ph type="title"/>
          </p:nvPr>
        </p:nvSpPr>
        <p:spPr/>
        <p:txBody>
          <a:bodyPr/>
          <a:lstStyle/>
          <a:p>
            <a:r>
              <a:rPr lang="nl-NL" dirty="0"/>
              <a:t>Toetsingsvragen</a:t>
            </a:r>
          </a:p>
        </p:txBody>
      </p:sp>
    </p:spTree>
    <p:extLst>
      <p:ext uri="{BB962C8B-B14F-4D97-AF65-F5344CB8AC3E}">
        <p14:creationId xmlns:p14="http://schemas.microsoft.com/office/powerpoint/2010/main" val="426229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Achtergrondinformatie</a:t>
            </a:r>
          </a:p>
          <a:p>
            <a:r>
              <a:rPr lang="nl-NL" dirty="0" smtClean="0"/>
              <a:t>Criteria kwetsbaarheid</a:t>
            </a:r>
          </a:p>
          <a:p>
            <a:r>
              <a:rPr lang="nl-NL" dirty="0" smtClean="0"/>
              <a:t>Aanbevelingen </a:t>
            </a:r>
            <a:r>
              <a:rPr lang="nl-NL" dirty="0" err="1" smtClean="0"/>
              <a:t>tav</a:t>
            </a:r>
            <a:r>
              <a:rPr lang="nl-NL" dirty="0" smtClean="0"/>
              <a:t> preventie</a:t>
            </a:r>
          </a:p>
          <a:p>
            <a:r>
              <a:rPr lang="nl-NL" dirty="0" smtClean="0"/>
              <a:t>Uitgangspunten nieuwe Richtlijn Lage LWI</a:t>
            </a:r>
          </a:p>
          <a:p>
            <a:r>
              <a:rPr lang="nl-NL" dirty="0" smtClean="0"/>
              <a:t>Aanbevelingen </a:t>
            </a:r>
            <a:r>
              <a:rPr lang="nl-NL" dirty="0" err="1" smtClean="0"/>
              <a:t>tav</a:t>
            </a:r>
            <a:r>
              <a:rPr lang="nl-NL" dirty="0" smtClean="0"/>
              <a:t> medicatiekeuze</a:t>
            </a:r>
          </a:p>
          <a:p>
            <a:r>
              <a:rPr lang="nl-NL" dirty="0" smtClean="0"/>
              <a:t>Ondersteunende behandeling</a:t>
            </a:r>
            <a:endParaRPr lang="nl-NL" dirty="0"/>
          </a:p>
        </p:txBody>
      </p:sp>
      <p:sp>
        <p:nvSpPr>
          <p:cNvPr id="3" name="Titel 2"/>
          <p:cNvSpPr>
            <a:spLocks noGrp="1"/>
          </p:cNvSpPr>
          <p:nvPr>
            <p:ph type="title"/>
          </p:nvPr>
        </p:nvSpPr>
        <p:spPr/>
        <p:txBody>
          <a:bodyPr/>
          <a:lstStyle/>
          <a:p>
            <a:r>
              <a:rPr lang="nl-NL" dirty="0" smtClean="0"/>
              <a:t>Inhoud presentatie</a:t>
            </a:r>
            <a:endParaRPr lang="nl-NL" dirty="0"/>
          </a:p>
        </p:txBody>
      </p:sp>
    </p:spTree>
    <p:extLst>
      <p:ext uri="{BB962C8B-B14F-4D97-AF65-F5344CB8AC3E}">
        <p14:creationId xmlns:p14="http://schemas.microsoft.com/office/powerpoint/2010/main" val="4241846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smtClean="0"/>
              <a:t>Casus 2.</a:t>
            </a:r>
          </a:p>
          <a:p>
            <a:pPr marL="0" indent="0">
              <a:buNone/>
            </a:pPr>
            <a:endParaRPr lang="nl-NL" b="1" dirty="0" smtClean="0"/>
          </a:p>
          <a:p>
            <a:pPr marL="0" indent="0">
              <a:buNone/>
            </a:pPr>
            <a:r>
              <a:rPr lang="nl-NL" b="1" dirty="0" smtClean="0"/>
              <a:t>&gt;&gt; </a:t>
            </a:r>
            <a:r>
              <a:rPr lang="nl-NL" b="1" dirty="0"/>
              <a:t>delier is een van de ingangsklachten (conform nieuwe </a:t>
            </a:r>
            <a:r>
              <a:rPr lang="nl-NL" b="1" dirty="0" err="1"/>
              <a:t>Verenso</a:t>
            </a:r>
            <a:r>
              <a:rPr lang="nl-NL" b="1" dirty="0"/>
              <a:t> Richtlijn) om aan de lage LWI te denken</a:t>
            </a:r>
            <a:endParaRPr lang="nl-NL" dirty="0"/>
          </a:p>
          <a:p>
            <a:endParaRPr lang="nl-NL" dirty="0"/>
          </a:p>
        </p:txBody>
      </p:sp>
      <p:sp>
        <p:nvSpPr>
          <p:cNvPr id="3" name="Titel 2"/>
          <p:cNvSpPr>
            <a:spLocks noGrp="1"/>
          </p:cNvSpPr>
          <p:nvPr>
            <p:ph type="title"/>
          </p:nvPr>
        </p:nvSpPr>
        <p:spPr/>
        <p:txBody>
          <a:bodyPr/>
          <a:lstStyle/>
          <a:p>
            <a:r>
              <a:rPr lang="nl-NL" dirty="0"/>
              <a:t>Toetsingsvragen</a:t>
            </a:r>
          </a:p>
        </p:txBody>
      </p:sp>
    </p:spTree>
    <p:extLst>
      <p:ext uri="{BB962C8B-B14F-4D97-AF65-F5344CB8AC3E}">
        <p14:creationId xmlns:p14="http://schemas.microsoft.com/office/powerpoint/2010/main" val="2672424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a:t>Casus 2.</a:t>
            </a:r>
          </a:p>
          <a:p>
            <a:r>
              <a:rPr lang="nl-NL" dirty="0"/>
              <a:t>Ernst van het ziek zijn: maakt een vermoeide indruk en valt regelmatig in slaap tijdens het onderzoek, lijkt niet benauwd te zijn met O2.</a:t>
            </a:r>
          </a:p>
          <a:p>
            <a:r>
              <a:rPr lang="nl-NL" dirty="0"/>
              <a:t>Longen ga</a:t>
            </a:r>
          </a:p>
          <a:p>
            <a:r>
              <a:rPr lang="nl-NL" dirty="0"/>
              <a:t>Cor : </a:t>
            </a:r>
            <a:r>
              <a:rPr lang="nl-NL" dirty="0" err="1"/>
              <a:t>irreg</a:t>
            </a:r>
            <a:r>
              <a:rPr lang="nl-NL" dirty="0"/>
              <a:t> hartslag, S1S2 </a:t>
            </a:r>
            <a:r>
              <a:rPr lang="nl-NL" dirty="0" err="1"/>
              <a:t>syst</a:t>
            </a:r>
            <a:r>
              <a:rPr lang="nl-NL" dirty="0"/>
              <a:t>. souffle apex gr. II.</a:t>
            </a:r>
          </a:p>
          <a:p>
            <a:r>
              <a:rPr lang="nl-NL" dirty="0"/>
              <a:t>Buik: is niet onderzocht</a:t>
            </a:r>
          </a:p>
          <a:p>
            <a:r>
              <a:rPr lang="nl-NL" dirty="0"/>
              <a:t>Gewicht stijging op een week tijd van 74 naar 77,3kg.</a:t>
            </a:r>
          </a:p>
          <a:p>
            <a:endParaRPr lang="nl-NL" dirty="0"/>
          </a:p>
        </p:txBody>
      </p:sp>
      <p:sp>
        <p:nvSpPr>
          <p:cNvPr id="3" name="Titel 2"/>
          <p:cNvSpPr>
            <a:spLocks noGrp="1"/>
          </p:cNvSpPr>
          <p:nvPr>
            <p:ph type="title"/>
          </p:nvPr>
        </p:nvSpPr>
        <p:spPr/>
        <p:txBody>
          <a:bodyPr/>
          <a:lstStyle/>
          <a:p>
            <a:r>
              <a:rPr lang="nl-NL" dirty="0"/>
              <a:t>Toetsingsvragen</a:t>
            </a:r>
          </a:p>
        </p:txBody>
      </p:sp>
    </p:spTree>
    <p:extLst>
      <p:ext uri="{BB962C8B-B14F-4D97-AF65-F5344CB8AC3E}">
        <p14:creationId xmlns:p14="http://schemas.microsoft.com/office/powerpoint/2010/main" val="3374896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a:t>Casus 2.</a:t>
            </a:r>
          </a:p>
          <a:p>
            <a:pPr marL="0" indent="0">
              <a:buNone/>
            </a:pPr>
            <a:r>
              <a:rPr lang="nl-NL" b="1" dirty="0"/>
              <a:t>Stroomdiagram: </a:t>
            </a:r>
            <a:endParaRPr lang="nl-NL" b="1" dirty="0" smtClean="0"/>
          </a:p>
          <a:p>
            <a:pPr marL="0" indent="0">
              <a:buNone/>
            </a:pPr>
            <a:r>
              <a:rPr lang="nl-NL" b="1" dirty="0" smtClean="0"/>
              <a:t>delier</a:t>
            </a:r>
            <a:r>
              <a:rPr lang="nl-NL" b="1" dirty="0"/>
              <a:t>&gt; matig zieke </a:t>
            </a:r>
            <a:r>
              <a:rPr lang="nl-NL" b="1" dirty="0" smtClean="0"/>
              <a:t>patiënte&gt; </a:t>
            </a:r>
            <a:r>
              <a:rPr lang="nl-NL" b="1" dirty="0" err="1"/>
              <a:t>tachypnoe</a:t>
            </a:r>
            <a:r>
              <a:rPr lang="nl-NL" b="1" dirty="0"/>
              <a:t>&gt; geen nieuwe </a:t>
            </a:r>
            <a:r>
              <a:rPr lang="nl-NL" b="1" dirty="0" err="1"/>
              <a:t>auscultatieve</a:t>
            </a:r>
            <a:r>
              <a:rPr lang="nl-NL" b="1" dirty="0"/>
              <a:t> afwijkingen&gt; CRP&gt;&gt; afhankelijk van de hoogte CRP verder beleid bepalen. </a:t>
            </a:r>
            <a:endParaRPr lang="nl-NL" b="1" dirty="0" smtClean="0"/>
          </a:p>
          <a:p>
            <a:pPr marL="0" indent="0">
              <a:buNone/>
            </a:pPr>
            <a:endParaRPr lang="nl-NL" b="1" dirty="0" smtClean="0"/>
          </a:p>
          <a:p>
            <a:pPr marL="0" indent="0">
              <a:buNone/>
            </a:pPr>
            <a:r>
              <a:rPr lang="nl-NL" b="1" dirty="0" smtClean="0"/>
              <a:t>Echter</a:t>
            </a:r>
            <a:r>
              <a:rPr lang="nl-NL" b="1" dirty="0"/>
              <a:t>, omdat er geen koorts is moeten ook andere oorzaken uitgesloten worden, zoals </a:t>
            </a:r>
            <a:r>
              <a:rPr lang="nl-NL" b="1" dirty="0" smtClean="0"/>
              <a:t>LE/DC</a:t>
            </a:r>
            <a:r>
              <a:rPr lang="nl-NL" b="1" dirty="0"/>
              <a:t>.</a:t>
            </a:r>
            <a:endParaRPr lang="nl-NL" dirty="0"/>
          </a:p>
          <a:p>
            <a:endParaRPr lang="nl-NL" dirty="0"/>
          </a:p>
        </p:txBody>
      </p:sp>
      <p:sp>
        <p:nvSpPr>
          <p:cNvPr id="3" name="Titel 2"/>
          <p:cNvSpPr>
            <a:spLocks noGrp="1"/>
          </p:cNvSpPr>
          <p:nvPr>
            <p:ph type="title"/>
          </p:nvPr>
        </p:nvSpPr>
        <p:spPr/>
        <p:txBody>
          <a:bodyPr/>
          <a:lstStyle/>
          <a:p>
            <a:r>
              <a:rPr lang="nl-NL" dirty="0"/>
              <a:t>Toetsingsvragen</a:t>
            </a:r>
          </a:p>
        </p:txBody>
      </p:sp>
    </p:spTree>
    <p:extLst>
      <p:ext uri="{BB962C8B-B14F-4D97-AF65-F5344CB8AC3E}">
        <p14:creationId xmlns:p14="http://schemas.microsoft.com/office/powerpoint/2010/main" val="3487250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95536" y="1628800"/>
            <a:ext cx="8352927" cy="4824536"/>
          </a:xfrm>
        </p:spPr>
        <p:txBody>
          <a:bodyPr>
            <a:normAutofit/>
          </a:bodyPr>
          <a:lstStyle/>
          <a:p>
            <a:r>
              <a:rPr lang="nl-NL" b="1" dirty="0" smtClean="0"/>
              <a:t>Casus 3.</a:t>
            </a:r>
            <a:endParaRPr lang="nl-NL" b="1" dirty="0"/>
          </a:p>
          <a:p>
            <a:r>
              <a:rPr lang="nl-NL" dirty="0"/>
              <a:t>Mw. S. 81 </a:t>
            </a:r>
            <a:r>
              <a:rPr lang="nl-NL" dirty="0" err="1"/>
              <a:t>j.o</a:t>
            </a:r>
            <a:r>
              <a:rPr lang="nl-NL" dirty="0"/>
              <a:t>., bekend met vasculaire dementie, chronisch AF en st. na CVA</a:t>
            </a:r>
          </a:p>
          <a:p>
            <a:r>
              <a:rPr lang="nl-NL" dirty="0"/>
              <a:t>Tijdens de dienst is </a:t>
            </a:r>
            <a:r>
              <a:rPr lang="nl-NL" dirty="0" err="1"/>
              <a:t>dd</a:t>
            </a:r>
            <a:r>
              <a:rPr lang="nl-NL" dirty="0"/>
              <a:t> arts gebeld wegens dyspnoe en </a:t>
            </a:r>
            <a:r>
              <a:rPr lang="nl-NL" dirty="0" err="1"/>
              <a:t>desaturatie</a:t>
            </a:r>
            <a:r>
              <a:rPr lang="nl-NL" dirty="0"/>
              <a:t> van 85% die met 1L O2 is gestegen naar 90%.</a:t>
            </a:r>
          </a:p>
          <a:p>
            <a:r>
              <a:rPr lang="nl-NL" dirty="0" err="1"/>
              <a:t>Mw</a:t>
            </a:r>
            <a:r>
              <a:rPr lang="nl-NL" dirty="0"/>
              <a:t> hoest niet, wel is er sprake van wisselende bewustzijn. Geen perifere oedeem.</a:t>
            </a:r>
          </a:p>
          <a:p>
            <a:r>
              <a:rPr lang="nl-NL" dirty="0"/>
              <a:t>Temp 38,3C; pols 154 </a:t>
            </a:r>
            <a:r>
              <a:rPr lang="nl-NL" dirty="0" err="1"/>
              <a:t>spm</a:t>
            </a:r>
            <a:r>
              <a:rPr lang="nl-NL" dirty="0"/>
              <a:t> en ademhalingsfrequentie van 28 p.m.</a:t>
            </a:r>
          </a:p>
          <a:p>
            <a:pPr marL="0" indent="0">
              <a:buNone/>
            </a:pPr>
            <a:r>
              <a:rPr lang="nl-NL" b="1" dirty="0"/>
              <a:t>Denken jullie aan LWI? Indien wél, welke info hebben jullie nog nodig?</a:t>
            </a:r>
          </a:p>
          <a:p>
            <a:endParaRPr lang="nl-NL" dirty="0"/>
          </a:p>
        </p:txBody>
      </p:sp>
      <p:sp>
        <p:nvSpPr>
          <p:cNvPr id="3" name="Titel 2"/>
          <p:cNvSpPr>
            <a:spLocks noGrp="1"/>
          </p:cNvSpPr>
          <p:nvPr>
            <p:ph type="title"/>
          </p:nvPr>
        </p:nvSpPr>
        <p:spPr/>
        <p:txBody>
          <a:bodyPr/>
          <a:lstStyle/>
          <a:p>
            <a:r>
              <a:rPr lang="nl-NL" dirty="0"/>
              <a:t>Toetsingsvragen</a:t>
            </a:r>
          </a:p>
        </p:txBody>
      </p:sp>
    </p:spTree>
    <p:extLst>
      <p:ext uri="{BB962C8B-B14F-4D97-AF65-F5344CB8AC3E}">
        <p14:creationId xmlns:p14="http://schemas.microsoft.com/office/powerpoint/2010/main" val="3487072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smtClean="0"/>
              <a:t>Casus </a:t>
            </a:r>
            <a:r>
              <a:rPr lang="nl-NL" b="1" dirty="0"/>
              <a:t>3.</a:t>
            </a:r>
          </a:p>
          <a:p>
            <a:pPr marL="0" indent="0">
              <a:buNone/>
            </a:pPr>
            <a:endParaRPr lang="nl-NL" b="1" dirty="0" smtClean="0"/>
          </a:p>
          <a:p>
            <a:pPr marL="0" indent="0">
              <a:buNone/>
            </a:pPr>
            <a:r>
              <a:rPr lang="nl-NL" b="1" dirty="0" smtClean="0"/>
              <a:t>&gt;&gt; </a:t>
            </a:r>
            <a:r>
              <a:rPr lang="nl-NL" b="1" dirty="0"/>
              <a:t>delier en koorts (&gt;38C) zijn van de ingangsklachten (conform nieuwe </a:t>
            </a:r>
            <a:r>
              <a:rPr lang="nl-NL" b="1" dirty="0" err="1"/>
              <a:t>Verenso</a:t>
            </a:r>
            <a:r>
              <a:rPr lang="nl-NL" b="1" dirty="0"/>
              <a:t> Richtlijn) om aan de lage LWI te </a:t>
            </a:r>
            <a:r>
              <a:rPr lang="nl-NL" b="1" dirty="0" smtClean="0"/>
              <a:t>denken.</a:t>
            </a:r>
            <a:endParaRPr lang="nl-NL" dirty="0"/>
          </a:p>
          <a:p>
            <a:endParaRPr lang="nl-NL" dirty="0"/>
          </a:p>
        </p:txBody>
      </p:sp>
      <p:sp>
        <p:nvSpPr>
          <p:cNvPr id="3" name="Titel 2"/>
          <p:cNvSpPr>
            <a:spLocks noGrp="1"/>
          </p:cNvSpPr>
          <p:nvPr>
            <p:ph type="title"/>
          </p:nvPr>
        </p:nvSpPr>
        <p:spPr/>
        <p:txBody>
          <a:bodyPr/>
          <a:lstStyle/>
          <a:p>
            <a:r>
              <a:rPr lang="nl-NL" dirty="0"/>
              <a:t>Toetsingsvragen</a:t>
            </a:r>
          </a:p>
        </p:txBody>
      </p:sp>
    </p:spTree>
    <p:extLst>
      <p:ext uri="{BB962C8B-B14F-4D97-AF65-F5344CB8AC3E}">
        <p14:creationId xmlns:p14="http://schemas.microsoft.com/office/powerpoint/2010/main" val="179868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b="1" dirty="0"/>
              <a:t>Casus 3.</a:t>
            </a:r>
          </a:p>
          <a:p>
            <a:r>
              <a:rPr lang="nl-NL" dirty="0"/>
              <a:t>Ernst van het ziek zijn: maakt een ernstig zieke indruk, motorisch en verbaal onrustig, haalt het maskertje met O2 regelmatig af.</a:t>
            </a:r>
          </a:p>
          <a:p>
            <a:r>
              <a:rPr lang="nl-NL" dirty="0"/>
              <a:t>Longen zijn  niet goed te beoordelen wegens onrust/ producerende geluiden.</a:t>
            </a:r>
          </a:p>
          <a:p>
            <a:r>
              <a:rPr lang="nl-NL" dirty="0"/>
              <a:t>Cor : </a:t>
            </a:r>
            <a:r>
              <a:rPr lang="nl-NL" dirty="0" err="1"/>
              <a:t>irreg</a:t>
            </a:r>
            <a:r>
              <a:rPr lang="nl-NL" dirty="0"/>
              <a:t> hartslag, S1S2 </a:t>
            </a:r>
            <a:r>
              <a:rPr lang="nl-NL" dirty="0" err="1"/>
              <a:t>syst</a:t>
            </a:r>
            <a:r>
              <a:rPr lang="nl-NL" dirty="0"/>
              <a:t>. souffle apex gr. II.</a:t>
            </a:r>
          </a:p>
          <a:p>
            <a:r>
              <a:rPr lang="nl-NL" dirty="0"/>
              <a:t>Buik: is niet onderzocht</a:t>
            </a:r>
          </a:p>
          <a:p>
            <a:r>
              <a:rPr lang="nl-NL" dirty="0"/>
              <a:t>Gewicht stijging op een week tijd van 74 naar 77,3kg.</a:t>
            </a:r>
          </a:p>
          <a:p>
            <a:endParaRPr lang="nl-NL" dirty="0"/>
          </a:p>
        </p:txBody>
      </p:sp>
      <p:sp>
        <p:nvSpPr>
          <p:cNvPr id="3" name="Titel 2"/>
          <p:cNvSpPr>
            <a:spLocks noGrp="1"/>
          </p:cNvSpPr>
          <p:nvPr>
            <p:ph type="title"/>
          </p:nvPr>
        </p:nvSpPr>
        <p:spPr/>
        <p:txBody>
          <a:bodyPr/>
          <a:lstStyle/>
          <a:p>
            <a:r>
              <a:rPr lang="nl-NL" dirty="0"/>
              <a:t>Toetsingsvragen</a:t>
            </a:r>
          </a:p>
        </p:txBody>
      </p:sp>
    </p:spTree>
    <p:extLst>
      <p:ext uri="{BB962C8B-B14F-4D97-AF65-F5344CB8AC3E}">
        <p14:creationId xmlns:p14="http://schemas.microsoft.com/office/powerpoint/2010/main" val="1788474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a:t>Casus 3.</a:t>
            </a:r>
          </a:p>
          <a:p>
            <a:pPr marL="0" indent="0">
              <a:buNone/>
            </a:pPr>
            <a:r>
              <a:rPr lang="nl-NL" b="1" dirty="0"/>
              <a:t>Stroomdiagram: </a:t>
            </a:r>
            <a:endParaRPr lang="nl-NL" b="1" dirty="0" smtClean="0"/>
          </a:p>
          <a:p>
            <a:pPr marL="0" indent="0">
              <a:buNone/>
            </a:pPr>
            <a:r>
              <a:rPr lang="nl-NL" b="1" dirty="0" smtClean="0"/>
              <a:t>delier</a:t>
            </a:r>
            <a:r>
              <a:rPr lang="nl-NL" b="1" dirty="0"/>
              <a:t>+ koorts&gt; ernstig zieke patiënte&gt; </a:t>
            </a:r>
            <a:r>
              <a:rPr lang="nl-NL" b="1" dirty="0" err="1"/>
              <a:t>tachypnoe</a:t>
            </a:r>
            <a:r>
              <a:rPr lang="nl-NL" b="1" dirty="0"/>
              <a:t>&gt; geen nieuwe </a:t>
            </a:r>
            <a:r>
              <a:rPr lang="nl-NL" b="1" dirty="0" err="1"/>
              <a:t>auscultatieve</a:t>
            </a:r>
            <a:r>
              <a:rPr lang="nl-NL" b="1" dirty="0"/>
              <a:t> afwijkingen&gt;start AB maar sluit ook andere oorzaken uit.</a:t>
            </a:r>
            <a:endParaRPr lang="nl-NL" dirty="0"/>
          </a:p>
          <a:p>
            <a:endParaRPr lang="nl-NL" dirty="0"/>
          </a:p>
        </p:txBody>
      </p:sp>
      <p:sp>
        <p:nvSpPr>
          <p:cNvPr id="3" name="Titel 2"/>
          <p:cNvSpPr>
            <a:spLocks noGrp="1"/>
          </p:cNvSpPr>
          <p:nvPr>
            <p:ph type="title"/>
          </p:nvPr>
        </p:nvSpPr>
        <p:spPr/>
        <p:txBody>
          <a:bodyPr/>
          <a:lstStyle/>
          <a:p>
            <a:r>
              <a:rPr lang="nl-NL" dirty="0"/>
              <a:t>Toetsingsvragen</a:t>
            </a:r>
          </a:p>
        </p:txBody>
      </p:sp>
    </p:spTree>
    <p:extLst>
      <p:ext uri="{BB962C8B-B14F-4D97-AF65-F5344CB8AC3E}">
        <p14:creationId xmlns:p14="http://schemas.microsoft.com/office/powerpoint/2010/main" val="119247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72067" y="2060848"/>
            <a:ext cx="7408333" cy="4065315"/>
          </a:xfrm>
        </p:spPr>
        <p:txBody>
          <a:bodyPr/>
          <a:lstStyle/>
          <a:p>
            <a:pPr marL="514350" lvl="0" indent="-514350">
              <a:buFont typeface="+mj-lt"/>
              <a:buAutoNum type="arabicPeriod"/>
            </a:pPr>
            <a:r>
              <a:rPr lang="nl-NL" sz="2800" dirty="0"/>
              <a:t>Up-to-date houden van eigen online verpleeghuisformularium aan de hand van de meest actuele richtlijnen;</a:t>
            </a:r>
          </a:p>
          <a:p>
            <a:pPr marL="514350" lvl="0" indent="-514350">
              <a:buFont typeface="+mj-lt"/>
              <a:buAutoNum type="arabicPeriod"/>
            </a:pPr>
            <a:r>
              <a:rPr lang="nl-NL" sz="2800" dirty="0"/>
              <a:t>Het maken van farmacotherapeutische afspraken;</a:t>
            </a:r>
          </a:p>
          <a:p>
            <a:pPr marL="514350" lvl="0" indent="-514350">
              <a:buFont typeface="+mj-lt"/>
              <a:buAutoNum type="arabicPeriod"/>
            </a:pPr>
            <a:r>
              <a:rPr lang="nl-NL" sz="2800" dirty="0"/>
              <a:t>Deskundigheid bevordering </a:t>
            </a:r>
            <a:r>
              <a:rPr lang="nl-NL" sz="2800" dirty="0" err="1"/>
              <a:t>tav</a:t>
            </a:r>
            <a:r>
              <a:rPr lang="nl-NL" sz="2800" dirty="0"/>
              <a:t> geriatrisch </a:t>
            </a:r>
            <a:r>
              <a:rPr lang="nl-NL" sz="2800" dirty="0" smtClean="0"/>
              <a:t>patiënt;</a:t>
            </a:r>
            <a:endParaRPr lang="nl-NL" sz="2800" dirty="0"/>
          </a:p>
          <a:p>
            <a:pPr marL="514350" lvl="0" indent="-514350">
              <a:buFont typeface="+mj-lt"/>
              <a:buAutoNum type="arabicPeriod"/>
            </a:pPr>
            <a:r>
              <a:rPr lang="nl-NL" sz="2800" dirty="0"/>
              <a:t>Beperken van </a:t>
            </a:r>
            <a:r>
              <a:rPr lang="nl-NL" sz="2800" dirty="0" smtClean="0"/>
              <a:t>antibioticaresistentie.</a:t>
            </a:r>
            <a:endParaRPr lang="nl-NL" sz="2800" dirty="0"/>
          </a:p>
          <a:p>
            <a:endParaRPr lang="nl-NL" dirty="0"/>
          </a:p>
        </p:txBody>
      </p:sp>
      <p:sp>
        <p:nvSpPr>
          <p:cNvPr id="3" name="Titel 2"/>
          <p:cNvSpPr>
            <a:spLocks noGrp="1"/>
          </p:cNvSpPr>
          <p:nvPr>
            <p:ph type="title"/>
          </p:nvPr>
        </p:nvSpPr>
        <p:spPr/>
        <p:txBody>
          <a:bodyPr/>
          <a:lstStyle/>
          <a:p>
            <a:r>
              <a:rPr lang="nl-NL" dirty="0" smtClean="0"/>
              <a:t>Leerdoelen voor dit FTO</a:t>
            </a:r>
            <a:endParaRPr lang="nl-NL" dirty="0"/>
          </a:p>
        </p:txBody>
      </p:sp>
    </p:spTree>
    <p:extLst>
      <p:ext uri="{BB962C8B-B14F-4D97-AF65-F5344CB8AC3E}">
        <p14:creationId xmlns:p14="http://schemas.microsoft.com/office/powerpoint/2010/main" val="2716073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51520" y="2132856"/>
            <a:ext cx="8640960" cy="4176464"/>
          </a:xfrm>
        </p:spPr>
        <p:txBody>
          <a:bodyPr>
            <a:normAutofit/>
          </a:bodyPr>
          <a:lstStyle/>
          <a:p>
            <a:pPr marL="0" indent="0">
              <a:buNone/>
            </a:pPr>
            <a:r>
              <a:rPr lang="nl-NL" b="1" dirty="0" smtClean="0"/>
              <a:t>Huidig FTO </a:t>
            </a:r>
            <a:r>
              <a:rPr lang="nl-NL" b="1" dirty="0"/>
              <a:t>“Pneumonie</a:t>
            </a:r>
            <a:r>
              <a:rPr lang="nl-NL" b="1" dirty="0" smtClean="0"/>
              <a:t>” </a:t>
            </a:r>
            <a:r>
              <a:rPr lang="nl-NL" dirty="0" smtClean="0"/>
              <a:t>is van .... </a:t>
            </a:r>
          </a:p>
          <a:p>
            <a:pPr marL="0" indent="0" fontAlgn="auto">
              <a:buNone/>
            </a:pPr>
            <a:r>
              <a:rPr lang="nl-NL" dirty="0"/>
              <a:t>NHG standaard -</a:t>
            </a:r>
            <a:r>
              <a:rPr lang="nl-NL" dirty="0">
                <a:hlinkClick r:id="rId2"/>
              </a:rPr>
              <a:t> </a:t>
            </a:r>
            <a:r>
              <a:rPr lang="nl-NL" dirty="0">
                <a:hlinkClick r:id="rId3"/>
              </a:rPr>
              <a:t>Acuut hoesten</a:t>
            </a:r>
            <a:endParaRPr lang="nl-NL" dirty="0"/>
          </a:p>
          <a:p>
            <a:pPr marL="0" indent="0" fontAlgn="auto">
              <a:buNone/>
            </a:pPr>
            <a:r>
              <a:rPr lang="nl-NL" dirty="0" smtClean="0"/>
              <a:t>NHG </a:t>
            </a:r>
            <a:r>
              <a:rPr lang="nl-NL" dirty="0"/>
              <a:t>standaard - </a:t>
            </a:r>
            <a:r>
              <a:rPr lang="nl-NL" dirty="0">
                <a:hlinkClick r:id="rId4"/>
              </a:rPr>
              <a:t>COPD</a:t>
            </a:r>
            <a:endParaRPr lang="nl-NL" dirty="0"/>
          </a:p>
          <a:p>
            <a:pPr marL="0" indent="0" fontAlgn="auto">
              <a:buNone/>
            </a:pPr>
            <a:r>
              <a:rPr lang="nl-NL" dirty="0" smtClean="0"/>
              <a:t>NHG </a:t>
            </a:r>
            <a:r>
              <a:rPr lang="nl-NL" dirty="0"/>
              <a:t>standaard - </a:t>
            </a:r>
            <a:r>
              <a:rPr lang="nl-NL" dirty="0">
                <a:hlinkClick r:id="rId5"/>
              </a:rPr>
              <a:t>Astma bij volwassenen</a:t>
            </a:r>
            <a:endParaRPr lang="nl-NL" dirty="0"/>
          </a:p>
          <a:p>
            <a:pPr marL="0" indent="0" fontAlgn="auto">
              <a:buNone/>
            </a:pPr>
            <a:r>
              <a:rPr lang="en-US" dirty="0" err="1"/>
              <a:t>Formularium</a:t>
            </a:r>
            <a:r>
              <a:rPr lang="en-US" dirty="0"/>
              <a:t> - </a:t>
            </a:r>
            <a:r>
              <a:rPr lang="en-US" dirty="0">
                <a:hlinkClick r:id="rId6" action="ppaction://hlinkfile"/>
              </a:rPr>
              <a:t>START-STOPP criteria </a:t>
            </a:r>
            <a:r>
              <a:rPr lang="en-US" dirty="0" err="1">
                <a:hlinkClick r:id="rId6" action="ppaction://hlinkfile"/>
              </a:rPr>
              <a:t>tractus</a:t>
            </a:r>
            <a:r>
              <a:rPr lang="en-US" dirty="0">
                <a:hlinkClick r:id="rId6" action="ppaction://hlinkfile"/>
              </a:rPr>
              <a:t> </a:t>
            </a:r>
            <a:r>
              <a:rPr lang="en-US" dirty="0" err="1">
                <a:hlinkClick r:id="rId6" action="ppaction://hlinkfile"/>
              </a:rPr>
              <a:t>respiratorius</a:t>
            </a:r>
            <a:r>
              <a:rPr lang="nl-NL" dirty="0" err="1" smtClean="0"/>
              <a:t>Ephor</a:t>
            </a:r>
            <a:r>
              <a:rPr lang="nl-NL" dirty="0" smtClean="0"/>
              <a:t> </a:t>
            </a:r>
            <a:r>
              <a:rPr lang="nl-NL" dirty="0"/>
              <a:t>/ Expertisecentrum </a:t>
            </a:r>
            <a:r>
              <a:rPr lang="nl-NL" dirty="0" err="1" smtClean="0"/>
              <a:t>Pharmacotherapie</a:t>
            </a:r>
            <a:r>
              <a:rPr lang="nl-NL" dirty="0" smtClean="0"/>
              <a:t> </a:t>
            </a:r>
            <a:r>
              <a:rPr lang="nl-NL" dirty="0"/>
              <a:t>bij </a:t>
            </a:r>
            <a:r>
              <a:rPr lang="nl-NL" dirty="0" err="1"/>
              <a:t>OudeRen</a:t>
            </a:r>
            <a:r>
              <a:rPr lang="nl-NL" dirty="0"/>
              <a:t> - </a:t>
            </a:r>
            <a:r>
              <a:rPr lang="nl-NL" dirty="0" err="1">
                <a:hlinkClick r:id="rId7"/>
              </a:rPr>
              <a:t>Ephor</a:t>
            </a:r>
            <a:r>
              <a:rPr lang="nl-NL" dirty="0">
                <a:hlinkClick r:id="rId7"/>
              </a:rPr>
              <a:t> is er voor te zorgen dat de oude patiënt beter farmacotherapeutisch wordt behandeld</a:t>
            </a:r>
            <a:r>
              <a:rPr lang="nl-NL" dirty="0" smtClean="0">
                <a:hlinkClick r:id="rId7"/>
              </a:rPr>
              <a:t>.</a:t>
            </a:r>
            <a:endParaRPr lang="nl-NL" dirty="0" smtClean="0"/>
          </a:p>
          <a:p>
            <a:pPr marL="0" indent="0">
              <a:buNone/>
            </a:pPr>
            <a:r>
              <a:rPr lang="nl-NL" b="1" dirty="0" smtClean="0"/>
              <a:t>Nieuwe </a:t>
            </a:r>
            <a:r>
              <a:rPr lang="nl-NL" b="1" dirty="0"/>
              <a:t>richtlijn </a:t>
            </a:r>
            <a:r>
              <a:rPr lang="nl-NL" dirty="0"/>
              <a:t>VERENSO </a:t>
            </a:r>
            <a:r>
              <a:rPr lang="nl-NL" b="1" dirty="0" smtClean="0"/>
              <a:t>“</a:t>
            </a:r>
            <a:r>
              <a:rPr lang="nl-NL" b="1" dirty="0"/>
              <a:t>Lage Luchtweginfecties</a:t>
            </a:r>
            <a:r>
              <a:rPr lang="nl-NL" b="1" dirty="0" smtClean="0"/>
              <a:t>”</a:t>
            </a:r>
            <a:r>
              <a:rPr lang="nl-NL" dirty="0"/>
              <a:t> </a:t>
            </a:r>
            <a:r>
              <a:rPr lang="nl-NL" dirty="0" smtClean="0"/>
              <a:t>(4-10-2018)</a:t>
            </a:r>
            <a:endParaRPr lang="nl-NL" dirty="0"/>
          </a:p>
          <a:p>
            <a:pPr marL="0" indent="0">
              <a:buNone/>
            </a:pPr>
            <a:endParaRPr lang="nl-NL" dirty="0"/>
          </a:p>
          <a:p>
            <a:pPr marL="0" indent="0">
              <a:buNone/>
            </a:pPr>
            <a:endParaRPr lang="nl-NL" b="1" dirty="0"/>
          </a:p>
          <a:p>
            <a:endParaRPr lang="nl-NL" dirty="0"/>
          </a:p>
        </p:txBody>
      </p:sp>
      <p:sp>
        <p:nvSpPr>
          <p:cNvPr id="3" name="Titel 2"/>
          <p:cNvSpPr>
            <a:spLocks noGrp="1"/>
          </p:cNvSpPr>
          <p:nvPr>
            <p:ph type="title"/>
          </p:nvPr>
        </p:nvSpPr>
        <p:spPr/>
        <p:txBody>
          <a:bodyPr/>
          <a:lstStyle/>
          <a:p>
            <a:r>
              <a:rPr lang="nl-NL" dirty="0" smtClean="0"/>
              <a:t>Huidige stand van zaken</a:t>
            </a:r>
            <a:endParaRPr lang="nl-NL" dirty="0"/>
          </a:p>
        </p:txBody>
      </p:sp>
    </p:spTree>
    <p:extLst>
      <p:ext uri="{BB962C8B-B14F-4D97-AF65-F5344CB8AC3E}">
        <p14:creationId xmlns:p14="http://schemas.microsoft.com/office/powerpoint/2010/main" val="3830646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95536" y="1844824"/>
            <a:ext cx="8280919" cy="4608512"/>
          </a:xfrm>
        </p:spPr>
        <p:txBody>
          <a:bodyPr>
            <a:normAutofit lnSpcReduction="10000"/>
          </a:bodyPr>
          <a:lstStyle/>
          <a:p>
            <a:pPr marL="0" indent="0">
              <a:buNone/>
            </a:pPr>
            <a:r>
              <a:rPr lang="nl-NL" b="1" dirty="0" smtClean="0"/>
              <a:t>Achtergrondinformatie</a:t>
            </a:r>
          </a:p>
          <a:p>
            <a:r>
              <a:rPr lang="nl-NL" b="1" i="1" dirty="0"/>
              <a:t>De incidentie </a:t>
            </a:r>
            <a:r>
              <a:rPr lang="nl-NL" dirty="0"/>
              <a:t>van pneumonie </a:t>
            </a:r>
            <a:r>
              <a:rPr lang="nl-NL" dirty="0" smtClean="0"/>
              <a:t>lag </a:t>
            </a:r>
            <a:r>
              <a:rPr lang="nl-NL" dirty="0"/>
              <a:t>tussen 2009 en 2012 </a:t>
            </a:r>
            <a:r>
              <a:rPr lang="nl-NL" dirty="0" smtClean="0"/>
              <a:t>in </a:t>
            </a:r>
            <a:r>
              <a:rPr lang="nl-NL" dirty="0"/>
              <a:t>verpleeghuizen in Nederland </a:t>
            </a:r>
            <a:r>
              <a:rPr lang="nl-NL" dirty="0" smtClean="0"/>
              <a:t>rond </a:t>
            </a:r>
            <a:r>
              <a:rPr lang="nl-NL" dirty="0"/>
              <a:t>de 3 à 4 per 1000 </a:t>
            </a:r>
            <a:r>
              <a:rPr lang="nl-NL" dirty="0" err="1" smtClean="0"/>
              <a:t>bewonerweken</a:t>
            </a:r>
            <a:r>
              <a:rPr lang="nl-NL" dirty="0" smtClean="0"/>
              <a:t>. </a:t>
            </a:r>
            <a:r>
              <a:rPr lang="nl-NL" dirty="0"/>
              <a:t>In internationale studies varieerde de incidentie van pneumonie in verpleeghuizen tussen 2-33 per 1000 </a:t>
            </a:r>
            <a:r>
              <a:rPr lang="nl-NL" dirty="0" err="1"/>
              <a:t>bewonerweken</a:t>
            </a:r>
            <a:r>
              <a:rPr lang="nl-NL" dirty="0"/>
              <a:t> </a:t>
            </a:r>
            <a:r>
              <a:rPr lang="nl-NL" dirty="0" smtClean="0"/>
              <a:t>.</a:t>
            </a:r>
          </a:p>
          <a:p>
            <a:r>
              <a:rPr lang="nl-NL" b="1" i="1" dirty="0"/>
              <a:t>De prevalentie </a:t>
            </a:r>
            <a:r>
              <a:rPr lang="nl-NL" dirty="0"/>
              <a:t>van lage luchtweginfecties bij verpleeghuispatiënten in Nederland lag tussen </a:t>
            </a:r>
            <a:r>
              <a:rPr lang="nl-NL" dirty="0" smtClean="0"/>
              <a:t>2010-2014 rond </a:t>
            </a:r>
            <a:r>
              <a:rPr lang="nl-NL" dirty="0"/>
              <a:t>de 1 à 2</a:t>
            </a:r>
            <a:r>
              <a:rPr lang="nl-NL" dirty="0" smtClean="0"/>
              <a:t>%, internationaal- 0.3-6%.</a:t>
            </a:r>
          </a:p>
          <a:p>
            <a:r>
              <a:rPr lang="nl-NL" b="1" i="1" dirty="0" smtClean="0"/>
              <a:t>Risicofactoren</a:t>
            </a:r>
            <a:r>
              <a:rPr lang="nl-NL" dirty="0" smtClean="0"/>
              <a:t>, geassocieerd met een </a:t>
            </a:r>
            <a:r>
              <a:rPr lang="nl-NL" dirty="0"/>
              <a:t>lage luchtweginfectie </a:t>
            </a:r>
            <a:r>
              <a:rPr lang="nl-NL" dirty="0" smtClean="0"/>
              <a:t>bij </a:t>
            </a:r>
            <a:r>
              <a:rPr lang="nl-NL" dirty="0"/>
              <a:t>(kwetsbare) ouderen zijn </a:t>
            </a:r>
            <a:r>
              <a:rPr lang="nl-NL" dirty="0" smtClean="0"/>
              <a:t>leeftijd, </a:t>
            </a:r>
            <a:r>
              <a:rPr lang="nl-NL" dirty="0"/>
              <a:t>mannelijk </a:t>
            </a:r>
            <a:r>
              <a:rPr lang="nl-NL" dirty="0" smtClean="0"/>
              <a:t>geslacht, dysfagie, longziekten/COPD, hartziekten/hartfalen </a:t>
            </a:r>
            <a:r>
              <a:rPr lang="nl-NL" dirty="0"/>
              <a:t>en </a:t>
            </a:r>
            <a:r>
              <a:rPr lang="nl-NL" dirty="0" smtClean="0"/>
              <a:t>roken. </a:t>
            </a:r>
          </a:p>
          <a:p>
            <a:endParaRPr lang="nl-NL" dirty="0"/>
          </a:p>
        </p:txBody>
      </p:sp>
      <p:sp>
        <p:nvSpPr>
          <p:cNvPr id="2" name="Titel 1"/>
          <p:cNvSpPr>
            <a:spLocks noGrp="1"/>
          </p:cNvSpPr>
          <p:nvPr>
            <p:ph type="title"/>
          </p:nvPr>
        </p:nvSpPr>
        <p:spPr/>
        <p:txBody>
          <a:bodyPr/>
          <a:lstStyle/>
          <a:p>
            <a:endParaRPr lang="nl-NL"/>
          </a:p>
        </p:txBody>
      </p:sp>
    </p:spTree>
    <p:extLst>
      <p:ext uri="{BB962C8B-B14F-4D97-AF65-F5344CB8AC3E}">
        <p14:creationId xmlns:p14="http://schemas.microsoft.com/office/powerpoint/2010/main" val="2402256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23528" y="2204864"/>
            <a:ext cx="8496943" cy="4209331"/>
          </a:xfrm>
        </p:spPr>
        <p:txBody>
          <a:bodyPr>
            <a:normAutofit/>
          </a:bodyPr>
          <a:lstStyle/>
          <a:p>
            <a:pPr marL="0" indent="0">
              <a:buNone/>
            </a:pPr>
            <a:r>
              <a:rPr lang="nl-NL" b="1" dirty="0" smtClean="0"/>
              <a:t>Achtergrondinformatie</a:t>
            </a:r>
            <a:endParaRPr lang="nl-NL" b="1" dirty="0"/>
          </a:p>
          <a:p>
            <a:r>
              <a:rPr lang="nl-NL" dirty="0" smtClean="0"/>
              <a:t>De </a:t>
            </a:r>
            <a:r>
              <a:rPr lang="nl-NL" dirty="0"/>
              <a:t>mortaliteit na 14 dagen bij Nederlandse verpleeghuispatiënten met dementie en met een pneumonie varieert tussen circa 40-100% afhankelijk van de ernst van de </a:t>
            </a:r>
            <a:r>
              <a:rPr lang="nl-NL" dirty="0" smtClean="0"/>
              <a:t>pneumonie.</a:t>
            </a:r>
          </a:p>
          <a:p>
            <a:r>
              <a:rPr lang="nl-NL" dirty="0" smtClean="0"/>
              <a:t>Indien werd behandeld met </a:t>
            </a:r>
            <a:r>
              <a:rPr lang="nl-NL" dirty="0"/>
              <a:t>antibiotica </a:t>
            </a:r>
            <a:r>
              <a:rPr lang="nl-NL" dirty="0" smtClean="0"/>
              <a:t>daalde mortaliteit tot </a:t>
            </a:r>
            <a:r>
              <a:rPr lang="nl-NL" dirty="0"/>
              <a:t>30% </a:t>
            </a:r>
            <a:r>
              <a:rPr lang="nl-NL" dirty="0" smtClean="0"/>
              <a:t>(na 30 dagen).</a:t>
            </a:r>
          </a:p>
          <a:p>
            <a:r>
              <a:rPr lang="nl-NL" dirty="0"/>
              <a:t>De mortaliteit van Nederlandse oudere patiënten (≥65 jaar) met een pneumonie in de eerste lijn bedraagt 3,5</a:t>
            </a:r>
            <a:r>
              <a:rPr lang="nl-NL" dirty="0" smtClean="0"/>
              <a:t>%.</a:t>
            </a:r>
          </a:p>
        </p:txBody>
      </p:sp>
      <p:sp>
        <p:nvSpPr>
          <p:cNvPr id="2" name="Titel 1"/>
          <p:cNvSpPr>
            <a:spLocks noGrp="1"/>
          </p:cNvSpPr>
          <p:nvPr>
            <p:ph type="title"/>
          </p:nvPr>
        </p:nvSpPr>
        <p:spPr/>
        <p:txBody>
          <a:bodyPr/>
          <a:lstStyle/>
          <a:p>
            <a:endParaRPr lang="nl-NL"/>
          </a:p>
        </p:txBody>
      </p:sp>
    </p:spTree>
    <p:extLst>
      <p:ext uri="{BB962C8B-B14F-4D97-AF65-F5344CB8AC3E}">
        <p14:creationId xmlns:p14="http://schemas.microsoft.com/office/powerpoint/2010/main" val="574206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95536" y="1700808"/>
            <a:ext cx="8352927" cy="4752528"/>
          </a:xfrm>
        </p:spPr>
        <p:txBody>
          <a:bodyPr>
            <a:normAutofit fontScale="25000" lnSpcReduction="20000"/>
          </a:bodyPr>
          <a:lstStyle/>
          <a:p>
            <a:pPr marL="0" indent="0">
              <a:buNone/>
            </a:pPr>
            <a:r>
              <a:rPr lang="nl-NL" sz="9600" b="1" dirty="0" smtClean="0"/>
              <a:t>Criteria kwetsbaarheid:</a:t>
            </a:r>
            <a:endParaRPr lang="nl-NL" sz="8000" b="1" dirty="0" smtClean="0"/>
          </a:p>
          <a:p>
            <a:r>
              <a:rPr lang="nl-NL" sz="8800" dirty="0" smtClean="0"/>
              <a:t>De </a:t>
            </a:r>
            <a:r>
              <a:rPr lang="nl-NL" sz="8800" dirty="0"/>
              <a:t>aanwezigheid </a:t>
            </a:r>
            <a:r>
              <a:rPr lang="nl-NL" sz="8800" dirty="0" smtClean="0"/>
              <a:t>van </a:t>
            </a:r>
            <a:r>
              <a:rPr lang="nl-NL" sz="8800" dirty="0" err="1" smtClean="0"/>
              <a:t>multimorbiditeit</a:t>
            </a:r>
            <a:r>
              <a:rPr lang="nl-NL" sz="8800" dirty="0" smtClean="0"/>
              <a:t>;</a:t>
            </a:r>
            <a:endParaRPr lang="nl-NL" sz="8800" dirty="0"/>
          </a:p>
          <a:p>
            <a:r>
              <a:rPr lang="nl-NL" sz="8800" dirty="0"/>
              <a:t>Leeftijd gerelateerde aandoeningen en beperkingen;</a:t>
            </a:r>
          </a:p>
          <a:p>
            <a:r>
              <a:rPr lang="nl-NL" sz="8800" dirty="0"/>
              <a:t>Hoge leeftijd;</a:t>
            </a:r>
          </a:p>
          <a:p>
            <a:r>
              <a:rPr lang="nl-NL" sz="8800" dirty="0"/>
              <a:t>Verminderde reservefuncties in verschillende orgaansystemen en een wankel lichamelijk en/of geestelijk evenwicht;</a:t>
            </a:r>
          </a:p>
          <a:p>
            <a:r>
              <a:rPr lang="nl-NL" sz="8800" dirty="0"/>
              <a:t>Atypische ziektepresentatie, waaronder symptoomverschuiving, symptoomomkering en symptoomarmoede;</a:t>
            </a:r>
          </a:p>
          <a:p>
            <a:r>
              <a:rPr lang="nl-NL" sz="8800" dirty="0"/>
              <a:t>Het voorkomen van geriatrische </a:t>
            </a:r>
            <a:r>
              <a:rPr lang="nl-NL" sz="8800" dirty="0" smtClean="0"/>
              <a:t>syndromen, </a:t>
            </a:r>
            <a:r>
              <a:rPr lang="nl-NL" sz="8800" dirty="0"/>
              <a:t>in het bijzonder (toenemend) functieverlies;</a:t>
            </a:r>
          </a:p>
          <a:p>
            <a:r>
              <a:rPr lang="nl-NL" sz="8800" dirty="0"/>
              <a:t>Het prevaleren van functionele autonomie en kwaliteit van leven boven levensverlenging als beoogde uitkomsten van zorg en </a:t>
            </a:r>
            <a:r>
              <a:rPr lang="nl-NL" sz="8800" dirty="0" smtClean="0"/>
              <a:t>behandeling.</a:t>
            </a:r>
            <a:endParaRPr lang="nl-NL" sz="8800" i="1" dirty="0" smtClean="0"/>
          </a:p>
          <a:p>
            <a:pPr marL="0" indent="0">
              <a:buNone/>
            </a:pPr>
            <a:endParaRPr lang="nl-NL" sz="6400" i="1" dirty="0" smtClean="0"/>
          </a:p>
          <a:p>
            <a:pPr marL="0" indent="0">
              <a:buNone/>
            </a:pPr>
            <a:r>
              <a:rPr lang="nl-NL" sz="6400" i="1" dirty="0" smtClean="0"/>
              <a:t>Bronnen</a:t>
            </a:r>
            <a:r>
              <a:rPr lang="nl-NL" sz="6400" i="1" dirty="0"/>
              <a:t>: </a:t>
            </a:r>
            <a:r>
              <a:rPr lang="nl-NL" sz="6400" i="1" dirty="0" err="1"/>
              <a:t>Hertogh</a:t>
            </a:r>
            <a:r>
              <a:rPr lang="nl-NL" sz="6400" i="1" dirty="0"/>
              <a:t>, 1999; NVKG, 2010; </a:t>
            </a:r>
            <a:r>
              <a:rPr lang="nl-NL" sz="6400" i="1" dirty="0" err="1"/>
              <a:t>Verenso</a:t>
            </a:r>
            <a:r>
              <a:rPr lang="nl-NL" sz="6400" i="1" dirty="0"/>
              <a:t>, </a:t>
            </a:r>
            <a:r>
              <a:rPr lang="nl-NL" sz="6400" i="1" dirty="0" smtClean="0"/>
              <a:t>2014.</a:t>
            </a:r>
            <a:endParaRPr lang="nl-NL" sz="6400" dirty="0"/>
          </a:p>
          <a:p>
            <a:endParaRPr lang="nl-NL" dirty="0"/>
          </a:p>
        </p:txBody>
      </p:sp>
      <p:sp>
        <p:nvSpPr>
          <p:cNvPr id="2" name="Titel 1"/>
          <p:cNvSpPr>
            <a:spLocks noGrp="1"/>
          </p:cNvSpPr>
          <p:nvPr>
            <p:ph type="title"/>
          </p:nvPr>
        </p:nvSpPr>
        <p:spPr/>
        <p:txBody>
          <a:bodyPr/>
          <a:lstStyle/>
          <a:p>
            <a:endParaRPr lang="nl-NL"/>
          </a:p>
        </p:txBody>
      </p:sp>
    </p:spTree>
    <p:extLst>
      <p:ext uri="{BB962C8B-B14F-4D97-AF65-F5344CB8AC3E}">
        <p14:creationId xmlns:p14="http://schemas.microsoft.com/office/powerpoint/2010/main" val="244477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23528" y="2060848"/>
            <a:ext cx="8496944" cy="4491880"/>
          </a:xfrm>
        </p:spPr>
        <p:txBody>
          <a:bodyPr/>
          <a:lstStyle/>
          <a:p>
            <a:pPr marL="0" indent="0">
              <a:buNone/>
            </a:pPr>
            <a:r>
              <a:rPr lang="nl-NL" b="1" dirty="0" smtClean="0"/>
              <a:t>Aanbevelingen </a:t>
            </a:r>
            <a:r>
              <a:rPr lang="nl-NL" b="1" dirty="0" err="1" smtClean="0"/>
              <a:t>tav</a:t>
            </a:r>
            <a:r>
              <a:rPr lang="nl-NL" b="1" dirty="0" smtClean="0"/>
              <a:t> Preventie:</a:t>
            </a:r>
          </a:p>
          <a:p>
            <a:r>
              <a:rPr lang="nl-NL" dirty="0"/>
              <a:t>mondzorg </a:t>
            </a:r>
            <a:r>
              <a:rPr lang="nl-NL" dirty="0" smtClean="0"/>
              <a:t>conform </a:t>
            </a:r>
            <a:r>
              <a:rPr lang="nl-NL" dirty="0"/>
              <a:t>de </a:t>
            </a:r>
            <a:r>
              <a:rPr lang="nl-NL" dirty="0" err="1" smtClean="0"/>
              <a:t>Verenso</a:t>
            </a:r>
            <a:r>
              <a:rPr lang="nl-NL" dirty="0" smtClean="0"/>
              <a:t>-richtlijn Mondzorg; </a:t>
            </a:r>
          </a:p>
          <a:p>
            <a:r>
              <a:rPr lang="nl-NL" dirty="0" smtClean="0"/>
              <a:t>Herkenning </a:t>
            </a:r>
            <a:r>
              <a:rPr lang="nl-NL" dirty="0"/>
              <a:t>van aspiratie&gt;&gt; screening, diagnostiek en behandeling van dysfagie </a:t>
            </a:r>
            <a:r>
              <a:rPr lang="nl-NL" dirty="0" smtClean="0"/>
              <a:t>door de logo;</a:t>
            </a:r>
          </a:p>
          <a:p>
            <a:r>
              <a:rPr lang="nl-NL" dirty="0" smtClean="0"/>
              <a:t>Vermindering, </a:t>
            </a:r>
            <a:r>
              <a:rPr lang="nl-NL" dirty="0"/>
              <a:t>indien mogelijk, </a:t>
            </a:r>
            <a:r>
              <a:rPr lang="nl-NL" dirty="0" smtClean="0"/>
              <a:t>van chronisch </a:t>
            </a:r>
            <a:r>
              <a:rPr lang="nl-NL" dirty="0"/>
              <a:t>gebruik van medicatie die het bewustzijn, het ophoesten of de slikfunctie kan verminderen</a:t>
            </a:r>
            <a:r>
              <a:rPr lang="nl-NL" dirty="0" smtClean="0"/>
              <a:t>.</a:t>
            </a:r>
          </a:p>
          <a:p>
            <a:r>
              <a:rPr lang="nl-NL" dirty="0" smtClean="0"/>
              <a:t>PEG-sonde verdient de voorkeur boven de neusmaag- sonde, indien langdurig sondevoeding geïndiceerd is of er sprake is van langdurig verhoogd risico op slikstoornis.</a:t>
            </a:r>
          </a:p>
          <a:p>
            <a:endParaRPr lang="nl-NL" dirty="0" smtClean="0"/>
          </a:p>
          <a:p>
            <a:endParaRPr lang="nl-NL" dirty="0"/>
          </a:p>
        </p:txBody>
      </p:sp>
      <p:sp>
        <p:nvSpPr>
          <p:cNvPr id="3" name="Titel 2"/>
          <p:cNvSpPr>
            <a:spLocks noGrp="1"/>
          </p:cNvSpPr>
          <p:nvPr>
            <p:ph type="title"/>
          </p:nvPr>
        </p:nvSpPr>
        <p:spPr/>
        <p:txBody>
          <a:bodyPr/>
          <a:lstStyle/>
          <a:p>
            <a:endParaRPr lang="nl-NL"/>
          </a:p>
        </p:txBody>
      </p:sp>
    </p:spTree>
    <p:extLst>
      <p:ext uri="{BB962C8B-B14F-4D97-AF65-F5344CB8AC3E}">
        <p14:creationId xmlns:p14="http://schemas.microsoft.com/office/powerpoint/2010/main" val="2672448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20000"/>
          </a:bodyPr>
          <a:lstStyle/>
          <a:p>
            <a:pPr marL="0" indent="0">
              <a:buNone/>
            </a:pPr>
            <a:r>
              <a:rPr lang="nl-NL" sz="2800" b="1" dirty="0"/>
              <a:t>Uitgangspunten:</a:t>
            </a:r>
          </a:p>
          <a:p>
            <a:r>
              <a:rPr lang="nl-NL" sz="2800" dirty="0" smtClean="0"/>
              <a:t>Het </a:t>
            </a:r>
            <a:r>
              <a:rPr lang="nl-NL" sz="2800" dirty="0"/>
              <a:t>starten van antimicrobiële behandeling is geïndiceerd bij een:</a:t>
            </a:r>
            <a:br>
              <a:rPr lang="nl-NL" sz="2800" dirty="0"/>
            </a:br>
            <a:r>
              <a:rPr lang="nl-NL" sz="2800" dirty="0"/>
              <a:t>-    (mogelijke) </a:t>
            </a:r>
            <a:r>
              <a:rPr lang="nl-NL" sz="2800" dirty="0" smtClean="0"/>
              <a:t>pneumonie (zeker na heftige aspiratie);</a:t>
            </a:r>
            <a:r>
              <a:rPr lang="nl-NL" sz="2800" dirty="0"/>
              <a:t/>
            </a:r>
            <a:br>
              <a:rPr lang="nl-NL" sz="2800" dirty="0"/>
            </a:br>
            <a:r>
              <a:rPr lang="nl-NL" sz="2800" dirty="0"/>
              <a:t>-    lage luchtweginfectie met kans op een gecompliceerd beloop</a:t>
            </a:r>
            <a:r>
              <a:rPr lang="nl-NL" sz="2800" dirty="0" smtClean="0"/>
              <a:t>.</a:t>
            </a:r>
          </a:p>
          <a:p>
            <a:endParaRPr lang="nl-NL" dirty="0" smtClean="0"/>
          </a:p>
          <a:p>
            <a:endParaRPr lang="nl-NL" dirty="0"/>
          </a:p>
          <a:p>
            <a:endParaRPr lang="nl-NL" dirty="0" smtClean="0"/>
          </a:p>
          <a:p>
            <a:pPr marL="0" indent="0">
              <a:buNone/>
            </a:pPr>
            <a:r>
              <a:rPr lang="nl-NL" dirty="0"/>
              <a:t/>
            </a:r>
            <a:br>
              <a:rPr lang="nl-NL" dirty="0"/>
            </a:br>
            <a:endParaRPr lang="nl-NL" dirty="0" smtClean="0"/>
          </a:p>
        </p:txBody>
      </p:sp>
      <p:sp>
        <p:nvSpPr>
          <p:cNvPr id="3" name="Titel 2"/>
          <p:cNvSpPr>
            <a:spLocks noGrp="1"/>
          </p:cNvSpPr>
          <p:nvPr>
            <p:ph type="title"/>
          </p:nvPr>
        </p:nvSpPr>
        <p:spPr/>
        <p:txBody>
          <a:bodyPr/>
          <a:lstStyle/>
          <a:p>
            <a:endParaRPr lang="nl-NL"/>
          </a:p>
        </p:txBody>
      </p:sp>
    </p:spTree>
    <p:extLst>
      <p:ext uri="{BB962C8B-B14F-4D97-AF65-F5344CB8AC3E}">
        <p14:creationId xmlns:p14="http://schemas.microsoft.com/office/powerpoint/2010/main" val="3302730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192</TotalTime>
  <Words>1401</Words>
  <Application>Microsoft Office PowerPoint</Application>
  <PresentationFormat>Diavoorstelling (4:3)</PresentationFormat>
  <Paragraphs>146</Paragraphs>
  <Slides>26</Slides>
  <Notes>5</Notes>
  <HiddenSlides>0</HiddenSlides>
  <MMClips>0</MMClips>
  <ScaleCrop>false</ScaleCrop>
  <HeadingPairs>
    <vt:vector size="4" baseType="variant">
      <vt:variant>
        <vt:lpstr>Thema</vt:lpstr>
      </vt:variant>
      <vt:variant>
        <vt:i4>1</vt:i4>
      </vt:variant>
      <vt:variant>
        <vt:lpstr>Diatitels</vt:lpstr>
      </vt:variant>
      <vt:variant>
        <vt:i4>26</vt:i4>
      </vt:variant>
    </vt:vector>
  </HeadingPairs>
  <TitlesOfParts>
    <vt:vector size="27" baseType="lpstr">
      <vt:lpstr>Golfvorm</vt:lpstr>
      <vt:lpstr>Lage Luchtweginfecties </vt:lpstr>
      <vt:lpstr>Inhoud presentatie</vt:lpstr>
      <vt:lpstr>Leerdoelen voor dit FTO</vt:lpstr>
      <vt:lpstr>Huidige stand van zaken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Ondersteunende behandeling</vt:lpstr>
      <vt:lpstr>Voorschrijfgedrag </vt:lpstr>
      <vt:lpstr>Zijn de leerdoelen van deze presentatie behaald?</vt:lpstr>
      <vt:lpstr>Toetsingsvragen</vt:lpstr>
      <vt:lpstr>Toetsingsvragen</vt:lpstr>
      <vt:lpstr>Toetsingsvragen</vt:lpstr>
      <vt:lpstr>Toetsingsvragen</vt:lpstr>
      <vt:lpstr>Toetsingsvragen</vt:lpstr>
      <vt:lpstr>Toetsingsvragen</vt:lpstr>
      <vt:lpstr>Toetsingsvragen</vt:lpstr>
      <vt:lpstr>Toetsingsvragen</vt:lpstr>
      <vt:lpstr>Toetsingsvragen</vt:lpstr>
      <vt:lpstr>Toetsingsvragen</vt:lpstr>
    </vt:vector>
  </TitlesOfParts>
  <Company>Archipel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Lage Luchtweginfecties</dc:title>
  <dc:creator>Valentina Baránova</dc:creator>
  <cp:lastModifiedBy>Valentina Baránova</cp:lastModifiedBy>
  <cp:revision>23</cp:revision>
  <dcterms:created xsi:type="dcterms:W3CDTF">2020-01-09T14:00:25Z</dcterms:created>
  <dcterms:modified xsi:type="dcterms:W3CDTF">2020-03-06T17:32:09Z</dcterms:modified>
</cp:coreProperties>
</file>