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8" r:id="rId4"/>
    <p:sldId id="289" r:id="rId5"/>
    <p:sldId id="300" r:id="rId6"/>
    <p:sldId id="301" r:id="rId7"/>
    <p:sldId id="302" r:id="rId8"/>
    <p:sldId id="303" r:id="rId9"/>
    <p:sldId id="293" r:id="rId10"/>
    <p:sldId id="294" r:id="rId11"/>
    <p:sldId id="295" r:id="rId12"/>
    <p:sldId id="296" r:id="rId13"/>
    <p:sldId id="297" r:id="rId14"/>
    <p:sldId id="291" r:id="rId15"/>
    <p:sldId id="298" r:id="rId16"/>
    <p:sldId id="299" r:id="rId17"/>
    <p:sldId id="304" r:id="rId18"/>
    <p:sldId id="305" r:id="rId19"/>
    <p:sldId id="306" r:id="rId20"/>
    <p:sldId id="308" r:id="rId21"/>
    <p:sldId id="309" r:id="rId22"/>
    <p:sldId id="310" r:id="rId23"/>
    <p:sldId id="311" r:id="rId24"/>
    <p:sldId id="326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30" r:id="rId34"/>
    <p:sldId id="331" r:id="rId35"/>
    <p:sldId id="349" r:id="rId36"/>
    <p:sldId id="350" r:id="rId37"/>
    <p:sldId id="351" r:id="rId38"/>
    <p:sldId id="352" r:id="rId39"/>
    <p:sldId id="357" r:id="rId40"/>
    <p:sldId id="353" r:id="rId41"/>
    <p:sldId id="356" r:id="rId42"/>
    <p:sldId id="355" r:id="rId43"/>
    <p:sldId id="358" r:id="rId44"/>
    <p:sldId id="359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16"/>
    <p:restoredTop sz="94611"/>
  </p:normalViewPr>
  <p:slideViewPr>
    <p:cSldViewPr snapToGrid="0" snapToObjects="1">
      <p:cViewPr>
        <p:scale>
          <a:sx n="54" d="100"/>
          <a:sy n="54" d="100"/>
        </p:scale>
        <p:origin x="-10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520496-6496-3C44-8E66-C70635777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33A7F856-8E82-CB44-B1C8-817E7DDCF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10E0D8D-90A4-0A4D-B4FE-8E93A21F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577E528-9331-BC42-A1AB-E20B3171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EAB48C9-C789-124A-89B8-E7D6E9B0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38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094983-85E8-354E-ACF4-F97F94C7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E9C2907B-4273-DB48-8290-3A079493C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49148B7-446D-9844-9E81-5456AC99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75EFE41-1593-2A46-A1D9-C77D389D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F1F2AAF-0C00-7C4C-9BF1-A60186BE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36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2D90B093-5482-D441-B4C1-64FDCB74F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B750A60C-45FA-F645-A746-8AB7DA3D2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130D800-CD5C-164B-BCF3-E42B7DBE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19E6F39-E6F3-0F4B-A247-D48CEBDFB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0497AC7-EF5C-4B4C-8BAF-61254506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79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5C456B-BE19-CD4B-85AD-375CC8F4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A2F1FD3-499E-AC4B-A0FA-22F388D09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074AADB-EF63-0549-A571-65C91EEF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713D434-8A43-1A4D-B7FF-4E6D6F3D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7B855BE-4AEC-F44D-8888-C77D84C3A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5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6DF0DB0-169D-FA44-8EA7-6269BD5A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4F7C7C2-2C25-BA46-BABD-48868E3CD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3E992C4-63FB-664F-8707-35DE9672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D1B1604-A443-C14F-95F6-1B66AE62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DBBFCBE-6719-684C-B235-D82D599B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4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D6EA8D-8E29-B545-846A-91B786ED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6A287C3-063F-204C-B1C6-5506A695C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E5416BF8-E370-104C-A832-A6ECFFEB1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C639EEA1-8997-1545-9C23-637AE61F2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3A6FA1D-73E5-A247-AE1F-8E2B159E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187A0411-1845-7D49-AF41-E146C2B6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10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E1B0F43-184D-2041-8E0E-6781E5E3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746E59D-59BC-374B-AB40-52255CC9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3A95E1C-B72A-8F40-8325-EA6F5A003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7BC1CF27-5908-484A-8835-314F46452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949C87DE-9B3C-5441-832E-4C365BBCF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C2613CBB-1FA5-2C45-8775-5B6BA97E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D60761F8-64C2-F247-98FA-4F6DB3A7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41A39CD3-1FBE-8B44-A831-6ED9DA69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17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8EBB79B-116C-8943-BB12-E1D9B6B8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F33E8DA7-28ED-FC48-9768-4AFF107A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3E2F1F0F-F600-5343-AF42-A5319A01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22F094F0-54D5-3B48-A037-440D9C78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70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D3DB4724-F374-0D4E-ACF0-B38198AD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17665834-E32B-1D46-9F04-AAE6DE91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DAFEAE24-B113-404C-9653-87FC779E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5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66B4FF-2C48-2745-91AB-4AE0EE01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F5B1D01-3AA8-064E-95C6-646529EA7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767D3C6F-CAAD-1D4B-8457-E50544F1C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65C9C8C4-6F57-5E40-878F-F4BA00A6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B9C8729B-9F92-8941-B184-5DD026C6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289BB47-4C9D-B842-AA63-FB54D3FE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0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5B52DB-619F-D142-A87D-758BD35C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2E1CBFD8-0EB6-4A44-A821-4E29CA3D1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8F5D2F3E-E621-8D49-B0DF-B79C8F11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78FFA27E-E7A3-D24C-BF7A-9134B5A8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98A1077B-05A7-0746-94B8-A0E3959B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918EBF7-3FD6-E448-9DD7-FD574458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062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6F31AD63-343A-1748-8066-32F57305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1CCD830-DDCE-5E42-B792-1E60DE601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87EE590-7907-EF4B-8360-267767BCF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F24B3-4190-C548-89B1-9DD486C88E7A}" type="datetimeFigureOut">
              <a:rPr lang="nl-NL" smtClean="0"/>
              <a:t>10-12-2018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9FD7B4E-FBEB-EC4D-8E01-FADDB46D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008C11E-5B33-2745-AFC4-BEA43CAA8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6CCC4-6583-A741-BD06-D9D2239B9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18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www.fijn-proevers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xmlns="" id="{1045B59B-615E-4718-A150-42DE5D03E1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CF29CD-38B8-4924-BA11-6D6051748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CC3335-D933-574B-A491-2037C8CA2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1" y="4502330"/>
            <a:ext cx="10765410" cy="1207269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Mondzorg in palliatieve fase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FBD118F7-6432-BA46-84BB-4AB5A4308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313" y="5665510"/>
            <a:ext cx="9426806" cy="719122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rgbClr val="E7E6E6"/>
                </a:solidFill>
              </a:rPr>
              <a:t>Lotte Voets, AIOS ouderengeneeskunde</a:t>
            </a:r>
          </a:p>
          <a:p>
            <a:r>
              <a:rPr lang="nl-NL" smtClean="0">
                <a:solidFill>
                  <a:srgbClr val="E7E6E6"/>
                </a:solidFill>
              </a:rPr>
              <a:t>10-12-2018</a:t>
            </a:r>
            <a:endParaRPr lang="nl-NL">
              <a:solidFill>
                <a:srgbClr val="E7E6E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D25AEA4-BE4F-0E48-8A79-CBBDBE4F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858" y="643464"/>
            <a:ext cx="7846653" cy="32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CE8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AC77A85-5FB1-CA48-ADAD-92A2F4C2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Gebitselementen</a:t>
            </a:r>
          </a:p>
        </p:txBody>
      </p:sp>
      <p:pic>
        <p:nvPicPr>
          <p:cNvPr id="4" name="Afbeelding 3" descr="Afbeelding met voedsel&#10;&#10;&#10;&#10;Automatisch gegenereerde beschrijving">
            <a:extLst>
              <a:ext uri="{FF2B5EF4-FFF2-40B4-BE49-F238E27FC236}">
                <a16:creationId xmlns:a16="http://schemas.microsoft.com/office/drawing/2014/main" xmlns="" id="{8442FBD8-87B1-944E-A2E9-22C9957CD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8" r="9898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B535298-FD01-3647-A450-DAF9B28C3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457200"/>
            <a:ext cx="3424739" cy="5935081"/>
          </a:xfrm>
        </p:spPr>
        <p:txBody>
          <a:bodyPr anchor="ctr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Functie: 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Snijden, vermalen en mengen van voedsel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Voorbereiding op slikken</a:t>
            </a:r>
          </a:p>
          <a:p>
            <a:r>
              <a:rPr lang="nl-NL" sz="2000" dirty="0">
                <a:solidFill>
                  <a:srgbClr val="FFFFFF"/>
                </a:solidFill>
              </a:rPr>
              <a:t>Normaal: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Intact, geen scherpe randen</a:t>
            </a:r>
          </a:p>
          <a:p>
            <a:r>
              <a:rPr lang="nl-NL" sz="2000" dirty="0">
                <a:solidFill>
                  <a:srgbClr val="FFFFFF"/>
                </a:solidFill>
              </a:rPr>
              <a:t>Afwijkingen: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Niet goed doorgebroken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Tandplaque of tandsteen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Loszitten</a:t>
            </a:r>
          </a:p>
          <a:p>
            <a:pPr lvl="1"/>
            <a:r>
              <a:rPr lang="nl-NL" sz="2000" dirty="0" err="1">
                <a:solidFill>
                  <a:srgbClr val="FFFFFF"/>
                </a:solidFill>
              </a:rPr>
              <a:t>Caries</a:t>
            </a:r>
            <a:endParaRPr lang="nl-NL" sz="2000" dirty="0">
              <a:solidFill>
                <a:srgbClr val="FFFFFF"/>
              </a:solidFill>
            </a:endParaRP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Wortelpuntontsteking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Scherpe randen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Vullingen (beschadigd)</a:t>
            </a:r>
          </a:p>
          <a:p>
            <a:endParaRPr lang="nl-NL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6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2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E0CBFD88-E0DD-9749-AE09-7AEB2994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 sz="3700">
                <a:solidFill>
                  <a:srgbClr val="FFFFFF"/>
                </a:solidFill>
              </a:rPr>
              <a:t>Slijmvliezen (binnenzijde wangen/lippen, gehemelte, onderkant tong en mondbodem)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BA2322A-CC01-034F-9502-F9B4080A6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" r="1" b="336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948D538-9BAF-A34E-82BF-D1EFD8E4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1700">
                <a:solidFill>
                  <a:srgbClr val="FFFFFF"/>
                </a:solidFill>
              </a:rPr>
              <a:t>Functie: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Barriere tegen micro-organismen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Speekselproductie door kleine speekselkliertjes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Gevoelsfunctie</a:t>
            </a:r>
          </a:p>
          <a:p>
            <a:r>
              <a:rPr lang="nl-NL" sz="1700">
                <a:solidFill>
                  <a:srgbClr val="FFFFFF"/>
                </a:solidFill>
              </a:rPr>
              <a:t>Normaal: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Vochtig, roze en intact</a:t>
            </a:r>
          </a:p>
          <a:p>
            <a:r>
              <a:rPr lang="nl-NL" sz="1700">
                <a:solidFill>
                  <a:srgbClr val="FFFFFF"/>
                </a:solidFill>
              </a:rPr>
              <a:t>Afwijkingen: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Bleek of rood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Oedeem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Erosie/ulcera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Blaasjes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Beslag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Droogheid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Bloedingen</a:t>
            </a:r>
          </a:p>
        </p:txBody>
      </p:sp>
    </p:spTree>
    <p:extLst>
      <p:ext uri="{BB962C8B-B14F-4D97-AF65-F5344CB8AC3E}">
        <p14:creationId xmlns:p14="http://schemas.microsoft.com/office/powerpoint/2010/main" val="339306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B49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FA4720-8721-5948-BD9B-DA683F90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Tong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E549283-7EBB-524F-91DA-B3D541613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14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B7CE5A8-512B-C446-9934-D2903EFA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1700">
                <a:solidFill>
                  <a:srgbClr val="FFFFFF"/>
                </a:solidFill>
              </a:rPr>
              <a:t>Functie: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Mengt speeksel en voedsel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Transporteert voedsel naar de keel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Smaak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Spreken</a:t>
            </a:r>
          </a:p>
          <a:p>
            <a:r>
              <a:rPr lang="nl-NL" sz="1700">
                <a:solidFill>
                  <a:srgbClr val="FFFFFF"/>
                </a:solidFill>
              </a:rPr>
              <a:t>Normaal: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Roze, soms iets wittige waas</a:t>
            </a:r>
          </a:p>
          <a:p>
            <a:r>
              <a:rPr lang="nl-NL" sz="1700">
                <a:solidFill>
                  <a:srgbClr val="FFFFFF"/>
                </a:solidFill>
              </a:rPr>
              <a:t>Afwijkingen: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Roodheid, glad en pijnlijk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Erosie, blaasjes, ulcera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Kartelige, rode en pijnlijke randen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Beslag</a:t>
            </a:r>
          </a:p>
          <a:p>
            <a:pPr lvl="1"/>
            <a:r>
              <a:rPr lang="nl-NL" sz="1700">
                <a:solidFill>
                  <a:srgbClr val="FFFFFF"/>
                </a:solidFill>
              </a:rPr>
              <a:t>Droogheid</a:t>
            </a:r>
          </a:p>
        </p:txBody>
      </p:sp>
    </p:spTree>
    <p:extLst>
      <p:ext uri="{BB962C8B-B14F-4D97-AF65-F5344CB8AC3E}">
        <p14:creationId xmlns:p14="http://schemas.microsoft.com/office/powerpoint/2010/main" val="380194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34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CA0123-FD25-264C-A1CB-29FFF8A9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Speekselklieren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2162C5B-E5F0-CC49-B349-EA0E0128E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19" r="1" b="1"/>
          <a:stretch/>
        </p:blipFill>
        <p:spPr>
          <a:xfrm>
            <a:off x="327546" y="321732"/>
            <a:ext cx="7058307" cy="41073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5133EF2-D66D-3C4B-B839-BFE9FB376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321732"/>
            <a:ext cx="3424739" cy="6214534"/>
          </a:xfrm>
        </p:spPr>
        <p:txBody>
          <a:bodyPr anchor="ctr">
            <a:normAutofit/>
          </a:bodyPr>
          <a:lstStyle/>
          <a:p>
            <a:r>
              <a:rPr lang="nl-NL" sz="1600" dirty="0">
                <a:solidFill>
                  <a:srgbClr val="FFFFFF"/>
                </a:solidFill>
              </a:rPr>
              <a:t>Functie: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Productie speeksel (500-600mL/dag)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Mondslijmvlies vochtig en schoon houden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Evenwicht in mondflora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Vergemakkelijkt spreken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Enzymen voor vertering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Beschermen van gebitselementen en slijmvliezen</a:t>
            </a:r>
          </a:p>
          <a:p>
            <a:r>
              <a:rPr lang="nl-NL" sz="1600" dirty="0">
                <a:solidFill>
                  <a:srgbClr val="FFFFFF"/>
                </a:solidFill>
              </a:rPr>
              <a:t>Normaal: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Niet gezwollen of pijnlijk. Vochtige slijmvliezen</a:t>
            </a:r>
          </a:p>
          <a:p>
            <a:r>
              <a:rPr lang="nl-NL" sz="1600" dirty="0">
                <a:solidFill>
                  <a:srgbClr val="FFFFFF"/>
                </a:solidFill>
              </a:rPr>
              <a:t>Afwijkingen: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Weinig of geen speekselproductie, droge slijmvliezen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Overproductie/slikprobleem van speeksel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Taai, draderig speeksel</a:t>
            </a:r>
          </a:p>
          <a:p>
            <a:pPr lvl="1"/>
            <a:r>
              <a:rPr lang="nl-NL" sz="1600" dirty="0">
                <a:solidFill>
                  <a:srgbClr val="FFFFFF"/>
                </a:solidFill>
              </a:rPr>
              <a:t>Gezwollen en pijnlijk speekselklieren</a:t>
            </a:r>
          </a:p>
        </p:txBody>
      </p:sp>
    </p:spTree>
    <p:extLst>
      <p:ext uri="{BB962C8B-B14F-4D97-AF65-F5344CB8AC3E}">
        <p14:creationId xmlns:p14="http://schemas.microsoft.com/office/powerpoint/2010/main" val="85078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64C703-1725-1544-8D22-0D35F791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Gingivitis &gt; Parodontitis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5A244354-51C8-A34A-B32B-5EFF7CAA2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696995"/>
            <a:ext cx="11496821" cy="32191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7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354D9D-C7A8-B449-8EEA-96DBBE3C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Diagnostiek - mondstatusscorelijst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3E469C1-5943-4845-BCAC-FFD0E4FC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DOEL: </a:t>
            </a:r>
          </a:p>
          <a:p>
            <a:pPr marL="0" indent="0">
              <a:buNone/>
            </a:pPr>
            <a:r>
              <a:rPr lang="nl-NL" dirty="0"/>
              <a:t>hulpmiddel voor systematische beoordeling en evaluatie over de tijd.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Anamnese</a:t>
            </a:r>
          </a:p>
          <a:p>
            <a:r>
              <a:rPr lang="nl-NL" dirty="0"/>
              <a:t>Pijn: geen – branderig – bij eten/drinken – continu</a:t>
            </a:r>
          </a:p>
          <a:p>
            <a:r>
              <a:rPr lang="nl-NL" dirty="0"/>
              <a:t>Droge mond: nee – ja</a:t>
            </a:r>
          </a:p>
          <a:p>
            <a:r>
              <a:rPr lang="nl-NL" dirty="0"/>
              <a:t>Problemen bij eten/drinken: nee – ja</a:t>
            </a:r>
          </a:p>
          <a:p>
            <a:r>
              <a:rPr lang="nl-NL" dirty="0"/>
              <a:t>Smaakverandering: nee – ja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326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354D9D-C7A8-B449-8EEA-96DBBE3C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Diagnostiek - mondstatusscorelijst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3E469C1-5943-4845-BCAC-FFD0E4FC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Inspectie</a:t>
            </a:r>
          </a:p>
          <a:p>
            <a:r>
              <a:rPr lang="nl-NL" dirty="0"/>
              <a:t>Lippen binnenzijde: normaal – rood – ulceraties</a:t>
            </a:r>
          </a:p>
          <a:p>
            <a:r>
              <a:rPr lang="nl-NL" dirty="0"/>
              <a:t>Lippen buitenzijde: normaal – ruw/rood – kapot/gebarsten</a:t>
            </a:r>
          </a:p>
          <a:p>
            <a:r>
              <a:rPr lang="nl-NL" dirty="0"/>
              <a:t>Wangen: normaal – rood – 1 defect - &gt; 1 defecten</a:t>
            </a:r>
          </a:p>
          <a:p>
            <a:r>
              <a:rPr lang="nl-NL" dirty="0"/>
              <a:t>Tong/mondbodem: normaal – rood – 1 defect - &gt; 1 defecten</a:t>
            </a:r>
          </a:p>
          <a:p>
            <a:r>
              <a:rPr lang="nl-NL" dirty="0"/>
              <a:t>Gehemelte/farynxboog: normaal – rood – 1 defect - &gt; 1 defecten</a:t>
            </a:r>
          </a:p>
          <a:p>
            <a:r>
              <a:rPr lang="nl-NL" dirty="0"/>
              <a:t>Tandvlees: normaal – rood/gezwollen – laesies/ulceraties</a:t>
            </a:r>
          </a:p>
          <a:p>
            <a:r>
              <a:rPr lang="nl-NL" dirty="0"/>
              <a:t>Tandplaque: afwezig – aanwezig</a:t>
            </a:r>
          </a:p>
          <a:p>
            <a:r>
              <a:rPr lang="nl-NL" dirty="0"/>
              <a:t>Bloeding tandvlees: geen bloeding – bij poetsen of eten – spontaan</a:t>
            </a:r>
          </a:p>
          <a:p>
            <a:r>
              <a:rPr lang="nl-NL" dirty="0"/>
              <a:t>Beslag: nee – ja</a:t>
            </a:r>
          </a:p>
          <a:p>
            <a:r>
              <a:rPr lang="nl-NL" dirty="0"/>
              <a:t>Speekselvloed: normaal – droog – plakkerig/taai – overdadig</a:t>
            </a:r>
          </a:p>
          <a:p>
            <a:r>
              <a:rPr lang="nl-NL" dirty="0" err="1"/>
              <a:t>Foetor</a:t>
            </a:r>
            <a:r>
              <a:rPr lang="nl-NL" dirty="0"/>
              <a:t>: afwezig – aanwezig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320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FB8D0C-8323-FD4B-886D-B1E43298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Aanvullend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B1579A9-DCD5-274F-8B70-4CCC9EF18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Vraag bij twijfel tandarts in consult</a:t>
            </a:r>
          </a:p>
        </p:txBody>
      </p:sp>
    </p:spTree>
    <p:extLst>
      <p:ext uri="{BB962C8B-B14F-4D97-AF65-F5344CB8AC3E}">
        <p14:creationId xmlns:p14="http://schemas.microsoft.com/office/powerpoint/2010/main" val="3398165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76777C-8335-474A-82EF-4EEA49DB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mondverzorging algemeen: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4A977C1-B09A-C246-A860-15840DD3B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Schoon/plaquevrij gebit en tandvlees</a:t>
            </a:r>
          </a:p>
          <a:p>
            <a:r>
              <a:rPr lang="nl-NL" dirty="0"/>
              <a:t>Mondslijmvliezen schoon, vochtig en intact</a:t>
            </a:r>
          </a:p>
          <a:p>
            <a:r>
              <a:rPr lang="nl-NL" dirty="0"/>
              <a:t>Voorkomen korstvorming</a:t>
            </a:r>
          </a:p>
          <a:p>
            <a:r>
              <a:rPr lang="nl-NL" dirty="0"/>
              <a:t>Voorkomen lokale en systemische infecties</a:t>
            </a:r>
          </a:p>
          <a:p>
            <a:r>
              <a:rPr lang="nl-NL" dirty="0"/>
              <a:t>Lippen en mondhoeken soepel houden</a:t>
            </a:r>
          </a:p>
          <a:p>
            <a:r>
              <a:rPr lang="nl-NL" dirty="0"/>
              <a:t>Verbeteren voedselinname</a:t>
            </a:r>
          </a:p>
          <a:p>
            <a:r>
              <a:rPr lang="nl-NL" dirty="0"/>
              <a:t>Voorkomen slechte adem</a:t>
            </a:r>
          </a:p>
          <a:p>
            <a:r>
              <a:rPr lang="nl-NL" dirty="0"/>
              <a:t>Verbeteren algemeen welbevinden</a:t>
            </a:r>
          </a:p>
        </p:txBody>
      </p:sp>
    </p:spTree>
    <p:extLst>
      <p:ext uri="{BB962C8B-B14F-4D97-AF65-F5344CB8AC3E}">
        <p14:creationId xmlns:p14="http://schemas.microsoft.com/office/powerpoint/2010/main" val="257857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76777C-8335-474A-82EF-4EEA49DB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Mondverzorging algemeen: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4A977C1-B09A-C246-A860-15840DD3B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dirty="0"/>
              <a:t>Dagelijks</a:t>
            </a:r>
          </a:p>
          <a:p>
            <a:r>
              <a:rPr lang="nl-NL" dirty="0"/>
              <a:t>Verzorging van de lippen</a:t>
            </a:r>
          </a:p>
          <a:p>
            <a:r>
              <a:rPr lang="nl-NL" dirty="0"/>
              <a:t>Mondspoelen</a:t>
            </a:r>
          </a:p>
          <a:p>
            <a:r>
              <a:rPr lang="nl-NL" dirty="0"/>
              <a:t>Poetsen van tanden en kiezen</a:t>
            </a:r>
          </a:p>
          <a:p>
            <a:r>
              <a:rPr lang="nl-NL" dirty="0"/>
              <a:t>Interdentaal reinigen (flossen/</a:t>
            </a:r>
            <a:r>
              <a:rPr lang="nl-NL" dirty="0" err="1"/>
              <a:t>stokeren</a:t>
            </a:r>
            <a:r>
              <a:rPr lang="nl-NL" dirty="0"/>
              <a:t>)</a:t>
            </a:r>
          </a:p>
          <a:p>
            <a:r>
              <a:rPr lang="nl-NL" dirty="0"/>
              <a:t>Reinigen van de tong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Bij prothese</a:t>
            </a:r>
          </a:p>
          <a:p>
            <a:r>
              <a:rPr lang="nl-NL" dirty="0"/>
              <a:t>Schoonhouden van mondslijmvliezen en kaakwallen</a:t>
            </a:r>
          </a:p>
          <a:p>
            <a:r>
              <a:rPr lang="nl-NL" dirty="0"/>
              <a:t>Onderhoud van gebitsprothese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>
                <a:highlight>
                  <a:srgbClr val="FFFF00"/>
                </a:highlight>
              </a:rPr>
              <a:t>GEEN lemon </a:t>
            </a:r>
            <a:r>
              <a:rPr lang="nl-NL" dirty="0" err="1">
                <a:highlight>
                  <a:srgbClr val="FFFF00"/>
                </a:highlight>
              </a:rPr>
              <a:t>swabs</a:t>
            </a:r>
            <a:r>
              <a:rPr lang="nl-NL" dirty="0">
                <a:highlight>
                  <a:srgbClr val="FFFF00"/>
                </a:highlight>
              </a:rPr>
              <a:t>:</a:t>
            </a:r>
            <a:r>
              <a:rPr lang="nl-NL" dirty="0"/>
              <a:t> </a:t>
            </a:r>
          </a:p>
          <a:p>
            <a:r>
              <a:rPr lang="nl-NL" dirty="0"/>
              <a:t>Citroenzuur tast glazuur aan</a:t>
            </a:r>
          </a:p>
          <a:p>
            <a:r>
              <a:rPr lang="nl-NL" dirty="0"/>
              <a:t>Glycerine leidt tot uitdroging van mondslijmvlies</a:t>
            </a:r>
          </a:p>
          <a:p>
            <a:r>
              <a:rPr lang="nl-NL" dirty="0"/>
              <a:t>Verergering van pijnklachten</a:t>
            </a:r>
          </a:p>
        </p:txBody>
      </p:sp>
    </p:spTree>
    <p:extLst>
      <p:ext uri="{BB962C8B-B14F-4D97-AF65-F5344CB8AC3E}">
        <p14:creationId xmlns:p14="http://schemas.microsoft.com/office/powerpoint/2010/main" val="214989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CA6F4E7-CCD0-DF43-AE88-C75C0EF1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</a:t>
            </a:r>
            <a:r>
              <a:rPr lang="nl-NL" dirty="0" err="1"/>
              <a:t>dhr</a:t>
            </a:r>
            <a:r>
              <a:rPr lang="nl-NL" dirty="0"/>
              <a:t> Jansen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F90CDD8-AE8F-F04A-B6CA-84973E208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Ziekte van Huntington</a:t>
            </a:r>
          </a:p>
          <a:p>
            <a:r>
              <a:rPr lang="nl-NL" dirty="0"/>
              <a:t>47 jaar</a:t>
            </a:r>
          </a:p>
          <a:p>
            <a:r>
              <a:rPr lang="nl-NL" dirty="0"/>
              <a:t>Pneumonie</a:t>
            </a:r>
          </a:p>
          <a:p>
            <a:r>
              <a:rPr lang="nl-NL" dirty="0"/>
              <a:t>Comfortbeleid (saneren medicatie, mondzorg)</a:t>
            </a:r>
          </a:p>
          <a:p>
            <a:r>
              <a:rPr lang="nl-NL" dirty="0"/>
              <a:t>Na 7 dagen overlijden</a:t>
            </a:r>
          </a:p>
          <a:p>
            <a:endParaRPr lang="nl-NL" dirty="0"/>
          </a:p>
          <a:p>
            <a:r>
              <a:rPr lang="nl-NL" dirty="0"/>
              <a:t>Logopedie: hoe is de inzet van logopedie in palliatieve zorg?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98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54BA91-C596-A540-B646-D4267202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Zelfstandige patiënt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4E1991D-5781-3347-906C-3F300A30A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Lippen/mondhoeken: invetten met </a:t>
            </a:r>
            <a:r>
              <a:rPr lang="nl-NL" b="1" dirty="0"/>
              <a:t>vaseline</a:t>
            </a:r>
            <a:r>
              <a:rPr lang="nl-NL" dirty="0"/>
              <a:t> (alleen voor lippenzorg) of </a:t>
            </a:r>
            <a:r>
              <a:rPr lang="nl-NL" dirty="0" err="1"/>
              <a:t>lippencreme</a:t>
            </a:r>
            <a:endParaRPr lang="nl-NL" dirty="0"/>
          </a:p>
          <a:p>
            <a:r>
              <a:rPr lang="nl-NL" dirty="0"/>
              <a:t>Mondspoelen: </a:t>
            </a:r>
            <a:r>
              <a:rPr lang="nl-NL" b="1" dirty="0"/>
              <a:t>4-10dd spoelen met fysiologisch zout </a:t>
            </a:r>
            <a:r>
              <a:rPr lang="nl-NL" dirty="0"/>
              <a:t>(afgestreken theelepel zout op flinke beker lauw kraanwater</a:t>
            </a:r>
          </a:p>
          <a:p>
            <a:r>
              <a:rPr lang="nl-NL" b="1" dirty="0"/>
              <a:t>Poetsen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schone, zachte tandenborstel, </a:t>
            </a:r>
            <a:r>
              <a:rPr lang="nl-NL" b="1" dirty="0"/>
              <a:t>milde </a:t>
            </a:r>
            <a:r>
              <a:rPr lang="nl-NL" b="1" dirty="0" err="1"/>
              <a:t>fluoridehoudende</a:t>
            </a:r>
            <a:r>
              <a:rPr lang="nl-NL" b="1" dirty="0"/>
              <a:t> tandpasta</a:t>
            </a:r>
            <a:r>
              <a:rPr lang="nl-NL" dirty="0"/>
              <a:t>. Borstel naspoelen met water, droog bewaren. Regelmatig borstel vervangen. 2dd. </a:t>
            </a:r>
            <a:r>
              <a:rPr lang="nl-NL" dirty="0" err="1"/>
              <a:t>Evt</a:t>
            </a:r>
            <a:r>
              <a:rPr lang="nl-NL" dirty="0"/>
              <a:t> elektrisch poetsen.</a:t>
            </a:r>
          </a:p>
          <a:p>
            <a:pPr lvl="1"/>
            <a:r>
              <a:rPr lang="nl-NL" dirty="0"/>
              <a:t>Alternatief: 2dd spoelen met </a:t>
            </a:r>
            <a:r>
              <a:rPr lang="nl-NL" b="1" dirty="0"/>
              <a:t>alcoholvrije 0,12% chloorhexidineoplossing </a:t>
            </a:r>
            <a:r>
              <a:rPr lang="nl-NL" dirty="0"/>
              <a:t>(15mL). Daarna 30 minuten niet eten, drinken of spoelen</a:t>
            </a:r>
          </a:p>
          <a:p>
            <a:r>
              <a:rPr lang="nl-NL" dirty="0"/>
              <a:t>Reinigen van implantaten: 2dd met zachte borstel, </a:t>
            </a:r>
            <a:r>
              <a:rPr lang="nl-NL" dirty="0" err="1"/>
              <a:t>evt</a:t>
            </a:r>
            <a:r>
              <a:rPr lang="nl-NL" dirty="0"/>
              <a:t> met </a:t>
            </a:r>
            <a:r>
              <a:rPr lang="nl-NL" dirty="0" err="1"/>
              <a:t>rager</a:t>
            </a:r>
            <a:r>
              <a:rPr lang="nl-NL" dirty="0"/>
              <a:t> of gaas</a:t>
            </a:r>
          </a:p>
          <a:p>
            <a:r>
              <a:rPr lang="nl-NL" dirty="0"/>
              <a:t>Interdentaal reinigen: dagelijks </a:t>
            </a:r>
            <a:r>
              <a:rPr lang="nl-NL" b="1" dirty="0"/>
              <a:t>tandenstoker, </a:t>
            </a:r>
            <a:r>
              <a:rPr lang="nl-NL" b="1" dirty="0" err="1"/>
              <a:t>rager</a:t>
            </a:r>
            <a:r>
              <a:rPr lang="nl-NL" dirty="0"/>
              <a:t> of floss. Naspoelen </a:t>
            </a:r>
            <a:r>
              <a:rPr lang="nl-NL" dirty="0" err="1"/>
              <a:t>rager</a:t>
            </a:r>
            <a:endParaRPr lang="nl-NL" dirty="0"/>
          </a:p>
          <a:p>
            <a:r>
              <a:rPr lang="nl-NL" dirty="0"/>
              <a:t>Tong poetsen: van achter naar voren met tandenborstel of </a:t>
            </a:r>
            <a:r>
              <a:rPr lang="nl-NL" b="1" dirty="0"/>
              <a:t>tongschraper</a:t>
            </a:r>
            <a:r>
              <a:rPr lang="nl-NL" dirty="0"/>
              <a:t>.</a:t>
            </a:r>
          </a:p>
          <a:p>
            <a:r>
              <a:rPr lang="nl-NL" dirty="0"/>
              <a:t>Gebitsprothese: naspoelen na maaltijd </a:t>
            </a:r>
            <a:r>
              <a:rPr lang="nl-NL" dirty="0" err="1"/>
              <a:t>evt</a:t>
            </a:r>
            <a:r>
              <a:rPr lang="nl-NL" dirty="0"/>
              <a:t> </a:t>
            </a:r>
            <a:r>
              <a:rPr lang="nl-NL" b="1" dirty="0"/>
              <a:t>met milde zeep</a:t>
            </a:r>
            <a:r>
              <a:rPr lang="nl-NL" dirty="0"/>
              <a:t>. ’s Nachts droog of in </a:t>
            </a:r>
            <a:r>
              <a:rPr lang="nl-NL" b="1" dirty="0"/>
              <a:t>chloorhexidine</a:t>
            </a:r>
            <a:r>
              <a:rPr lang="nl-NL" dirty="0"/>
              <a:t> bewaren. Geen bruistabletten. </a:t>
            </a:r>
          </a:p>
          <a:p>
            <a:pPr lvl="1"/>
            <a:r>
              <a:rPr lang="nl-NL" dirty="0"/>
              <a:t>Bij ulceraties: prothese zoveel mogelijk </a:t>
            </a:r>
            <a:r>
              <a:rPr lang="nl-NL" b="1" dirty="0"/>
              <a:t>uitlaten</a:t>
            </a:r>
            <a:r>
              <a:rPr lang="nl-NL" dirty="0"/>
              <a:t>. Let wel op cosmetische en sociale gevolgen.</a:t>
            </a:r>
          </a:p>
        </p:txBody>
      </p:sp>
    </p:spTree>
    <p:extLst>
      <p:ext uri="{BB962C8B-B14F-4D97-AF65-F5344CB8AC3E}">
        <p14:creationId xmlns:p14="http://schemas.microsoft.com/office/powerpoint/2010/main" val="124398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BD4A27-7C69-7E45-BF03-54C9FA4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Niet-zelfstandige patiënt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2EC3AF5-38E8-9D4C-B34D-7510A88F1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Handschoenen dragen</a:t>
            </a:r>
          </a:p>
          <a:p>
            <a:r>
              <a:rPr lang="nl-NL" dirty="0"/>
              <a:t>Verwijder prothese</a:t>
            </a:r>
          </a:p>
          <a:p>
            <a:r>
              <a:rPr lang="nl-NL" dirty="0"/>
              <a:t>Spoel/spray 4-10 </a:t>
            </a:r>
            <a:r>
              <a:rPr lang="nl-NL" dirty="0" err="1"/>
              <a:t>dd</a:t>
            </a:r>
            <a:r>
              <a:rPr lang="nl-NL" dirty="0"/>
              <a:t> met fysiologisch zout of water</a:t>
            </a:r>
          </a:p>
          <a:p>
            <a:r>
              <a:rPr lang="nl-NL" dirty="0"/>
              <a:t>Poets 2dd, </a:t>
            </a:r>
            <a:r>
              <a:rPr lang="nl-NL" dirty="0" err="1"/>
              <a:t>evt</a:t>
            </a:r>
            <a:r>
              <a:rPr lang="nl-NL" dirty="0"/>
              <a:t> met elektrische tandenborstel</a:t>
            </a:r>
          </a:p>
          <a:p>
            <a:r>
              <a:rPr lang="nl-NL" dirty="0"/>
              <a:t>Ondersteun onderkaak bij zwakke patiënt</a:t>
            </a:r>
          </a:p>
          <a:p>
            <a:r>
              <a:rPr lang="nl-NL" dirty="0"/>
              <a:t>Tijdige spoelpauzes, </a:t>
            </a:r>
            <a:r>
              <a:rPr lang="nl-NL" dirty="0" err="1"/>
              <a:t>evt</a:t>
            </a:r>
            <a:r>
              <a:rPr lang="nl-NL" dirty="0"/>
              <a:t> hoofd schuin naar voren houden.</a:t>
            </a:r>
          </a:p>
          <a:p>
            <a:r>
              <a:rPr lang="nl-NL" dirty="0"/>
              <a:t>Interdentale reiniging</a:t>
            </a:r>
          </a:p>
          <a:p>
            <a:r>
              <a:rPr lang="nl-NL" dirty="0" err="1"/>
              <a:t>Evt</a:t>
            </a:r>
            <a:r>
              <a:rPr lang="nl-NL" dirty="0"/>
              <a:t> spoelen/spray met chloorhexidineoplossing 0,12%</a:t>
            </a:r>
          </a:p>
          <a:p>
            <a:r>
              <a:rPr lang="nl-NL" dirty="0"/>
              <a:t>Lippenzorg</a:t>
            </a:r>
          </a:p>
          <a:p>
            <a:r>
              <a:rPr lang="nl-NL" dirty="0"/>
              <a:t>Fluoridespoeling (0,1% 1x week; 0,025% dagelijks)bij bestraald HH-gebied</a:t>
            </a:r>
          </a:p>
        </p:txBody>
      </p:sp>
    </p:spTree>
    <p:extLst>
      <p:ext uri="{BB962C8B-B14F-4D97-AF65-F5344CB8AC3E}">
        <p14:creationId xmlns:p14="http://schemas.microsoft.com/office/powerpoint/2010/main" val="18622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BD4A27-7C69-7E45-BF03-54C9FA4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Niet-zelfstandige patiënt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2EC3AF5-38E8-9D4C-B34D-7510A88F1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Bij niet aanspreekbare palliatieve patiënten &gt; let op wat comfort geeft</a:t>
            </a:r>
          </a:p>
          <a:p>
            <a:r>
              <a:rPr lang="nl-NL" dirty="0"/>
              <a:t>Mond schoon maken met een zacht vochtig gaas, ZN 6dd (bij geen intake)</a:t>
            </a:r>
          </a:p>
          <a:p>
            <a:r>
              <a:rPr lang="nl-NL" dirty="0"/>
              <a:t>Tong schoonmaken met vochtig gaas over tandenborstel (tongpunt – midden – achter)</a:t>
            </a:r>
          </a:p>
          <a:p>
            <a:r>
              <a:rPr lang="nl-NL" dirty="0"/>
              <a:t>Mondspoelen met fysiologisch zout met disposable spoelspuit (CAVE aspiratie)</a:t>
            </a:r>
          </a:p>
          <a:p>
            <a:r>
              <a:rPr lang="nl-NL" dirty="0"/>
              <a:t>Bij openmondademhaling: luchtbevochtiger, </a:t>
            </a:r>
            <a:r>
              <a:rPr lang="nl-NL" dirty="0" err="1"/>
              <a:t>oral</a:t>
            </a:r>
            <a:r>
              <a:rPr lang="nl-NL" dirty="0"/>
              <a:t> </a:t>
            </a:r>
            <a:r>
              <a:rPr lang="nl-NL" dirty="0" err="1"/>
              <a:t>balance</a:t>
            </a:r>
            <a:endParaRPr lang="nl-NL" dirty="0"/>
          </a:p>
          <a:p>
            <a:r>
              <a:rPr lang="nl-NL" dirty="0"/>
              <a:t>2dd spoelen met chloorhexidine 0,12% 15mL. ZN met gaasjes aanbrengen.</a:t>
            </a:r>
          </a:p>
        </p:txBody>
      </p:sp>
    </p:spTree>
    <p:extLst>
      <p:ext uri="{BB962C8B-B14F-4D97-AF65-F5344CB8AC3E}">
        <p14:creationId xmlns:p14="http://schemas.microsoft.com/office/powerpoint/2010/main" val="1192026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3EBCE8-F825-5F4B-B0CB-5ACA8F7E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95718"/>
            <a:ext cx="10515600" cy="2852737"/>
          </a:xfrm>
        </p:spPr>
        <p:txBody>
          <a:bodyPr/>
          <a:lstStyle/>
          <a:p>
            <a:r>
              <a:rPr lang="nl-NL" dirty="0"/>
              <a:t>Droge mond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EB314F6-D6B6-7E46-8EF9-6B8E16436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211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D3EBCE8-F825-5F4B-B0CB-5ACA8F7E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Xerostomie = droge mond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EB314F6-D6B6-7E46-8EF9-6B8E1643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Xerostomie: </a:t>
            </a:r>
          </a:p>
          <a:p>
            <a:pPr lvl="1"/>
            <a:r>
              <a:rPr lang="nl-NL" dirty="0"/>
              <a:t>78-82% bij gevorderde kanker</a:t>
            </a:r>
          </a:p>
          <a:p>
            <a:pPr lvl="1"/>
            <a:r>
              <a:rPr lang="nl-NL" dirty="0"/>
              <a:t>subjectief gevoel van droge mond</a:t>
            </a:r>
          </a:p>
          <a:p>
            <a:r>
              <a:rPr lang="nl-NL" dirty="0" err="1"/>
              <a:t>Hyposialie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40-82% bij gevorderde kanker</a:t>
            </a:r>
          </a:p>
          <a:p>
            <a:pPr lvl="1"/>
            <a:r>
              <a:rPr lang="nl-NL" dirty="0"/>
              <a:t>objectief verminderde speekselproductie, </a:t>
            </a:r>
          </a:p>
          <a:p>
            <a:pPr lvl="1"/>
            <a:r>
              <a:rPr lang="nl-NL" dirty="0"/>
              <a:t>&lt; 150mL en/of veranderde samenstelling</a:t>
            </a:r>
          </a:p>
          <a:p>
            <a:pPr lvl="1"/>
            <a:endParaRPr lang="nl-NL" dirty="0"/>
          </a:p>
          <a:p>
            <a:r>
              <a:rPr lang="nl-NL" dirty="0"/>
              <a:t>Gevolgen: taai/draderig speeksel, veranderde smaak, pijnklachten, problemen met kauwen/slikken/spreken, infecties, </a:t>
            </a:r>
            <a:r>
              <a:rPr lang="nl-NL" dirty="0" err="1"/>
              <a:t>caries</a:t>
            </a:r>
            <a:r>
              <a:rPr lang="nl-NL" dirty="0"/>
              <a:t>, tanderosie. Verminderde voedselinname. Sociale gevolgen bij </a:t>
            </a:r>
            <a:r>
              <a:rPr lang="nl-NL" dirty="0" err="1"/>
              <a:t>foetor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657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B38C64-7E8F-0C47-938A-2212C3CC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oorzaken - 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AE49EBF-8AEA-BA4B-AD6A-68A875F16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 mond ademhaling (neussonde, verminderde conditie)</a:t>
            </a:r>
          </a:p>
          <a:p>
            <a:r>
              <a:rPr lang="nl-NL" dirty="0"/>
              <a:t>Niet eten of drinken</a:t>
            </a:r>
          </a:p>
          <a:p>
            <a:r>
              <a:rPr lang="nl-NL" dirty="0"/>
              <a:t>Dehydratie</a:t>
            </a:r>
          </a:p>
          <a:p>
            <a:r>
              <a:rPr lang="nl-NL" dirty="0"/>
              <a:t>Psychische factoren (depressie, angst)</a:t>
            </a:r>
          </a:p>
        </p:txBody>
      </p:sp>
    </p:spTree>
    <p:extLst>
      <p:ext uri="{BB962C8B-B14F-4D97-AF65-F5344CB8AC3E}">
        <p14:creationId xmlns:p14="http://schemas.microsoft.com/office/powerpoint/2010/main" val="1740614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B38C64-7E8F-0C47-938A-2212C3CC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oorzaken - </a:t>
            </a:r>
            <a:r>
              <a:rPr lang="nl-NL" dirty="0" err="1"/>
              <a:t>ziektegerelateerd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AE49EBF-8AEA-BA4B-AD6A-68A875F16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M Sjögren</a:t>
            </a:r>
          </a:p>
          <a:p>
            <a:r>
              <a:rPr lang="nl-NL" dirty="0"/>
              <a:t>DM</a:t>
            </a:r>
          </a:p>
          <a:p>
            <a:r>
              <a:rPr lang="nl-NL" dirty="0"/>
              <a:t>AIDS</a:t>
            </a:r>
          </a:p>
          <a:p>
            <a:r>
              <a:rPr lang="nl-NL" dirty="0"/>
              <a:t>Graft-</a:t>
            </a:r>
            <a:r>
              <a:rPr lang="nl-NL" dirty="0" err="1"/>
              <a:t>vs</a:t>
            </a:r>
            <a:r>
              <a:rPr lang="nl-NL" dirty="0"/>
              <a:t>-host-</a:t>
            </a:r>
            <a:r>
              <a:rPr lang="nl-NL" dirty="0" err="1"/>
              <a:t>disease</a:t>
            </a:r>
            <a:endParaRPr lang="nl-NL" dirty="0"/>
          </a:p>
          <a:p>
            <a:r>
              <a:rPr lang="nl-NL" dirty="0"/>
              <a:t>Parotitis (o.a. bof)</a:t>
            </a:r>
          </a:p>
          <a:p>
            <a:r>
              <a:rPr lang="nl-NL" dirty="0"/>
              <a:t>Infiltratie van speekselklier door tumor</a:t>
            </a:r>
          </a:p>
          <a:p>
            <a:r>
              <a:rPr lang="nl-NL" dirty="0" err="1"/>
              <a:t>Hypothyreoidie</a:t>
            </a:r>
            <a:endParaRPr lang="nl-NL" dirty="0"/>
          </a:p>
          <a:p>
            <a:r>
              <a:rPr lang="nl-NL" dirty="0" err="1"/>
              <a:t>Nierinsufficientie</a:t>
            </a:r>
            <a:endParaRPr lang="nl-NL" dirty="0"/>
          </a:p>
          <a:p>
            <a:r>
              <a:rPr lang="nl-NL" dirty="0"/>
              <a:t>Neurologische aandoeningen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5432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B38C64-7E8F-0C47-938A-2212C3CC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oorzaken – na 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AE49EBF-8AEA-BA4B-AD6A-68A875F16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Zuurstoftoediening</a:t>
            </a:r>
          </a:p>
          <a:p>
            <a:r>
              <a:rPr lang="nl-NL" dirty="0"/>
              <a:t>Regelmatig uitzuigen mond/keelholte</a:t>
            </a:r>
          </a:p>
          <a:p>
            <a:r>
              <a:rPr lang="nl-NL" dirty="0"/>
              <a:t>Verwijdering of bestraling van speekselklieren</a:t>
            </a:r>
          </a:p>
        </p:txBody>
      </p:sp>
    </p:spTree>
    <p:extLst>
      <p:ext uri="{BB962C8B-B14F-4D97-AF65-F5344CB8AC3E}">
        <p14:creationId xmlns:p14="http://schemas.microsoft.com/office/powerpoint/2010/main" val="666998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B38C64-7E8F-0C47-938A-2212C3CC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oorzaken – medicamenteus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AE49EBF-8AEA-BA4B-AD6A-68A875F16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Anticholinergica: neuroleptica, </a:t>
            </a:r>
            <a:r>
              <a:rPr lang="nl-NL" dirty="0" err="1"/>
              <a:t>antiparkinson</a:t>
            </a:r>
            <a:r>
              <a:rPr lang="nl-NL" dirty="0"/>
              <a:t>, antidepressiva, antihistaminica, spasmolytica</a:t>
            </a:r>
          </a:p>
          <a:p>
            <a:r>
              <a:rPr lang="nl-NL" dirty="0"/>
              <a:t>Anxiolytica (m.n. Alprazolam)</a:t>
            </a:r>
          </a:p>
          <a:p>
            <a:r>
              <a:rPr lang="nl-NL" dirty="0"/>
              <a:t>Anti-epileptica (carbamazepine)</a:t>
            </a:r>
          </a:p>
          <a:p>
            <a:r>
              <a:rPr lang="nl-NL" dirty="0"/>
              <a:t>ACE-remmers (m.n. Captopril)</a:t>
            </a:r>
          </a:p>
          <a:p>
            <a:r>
              <a:rPr lang="nl-NL" dirty="0"/>
              <a:t>Cytostatica</a:t>
            </a:r>
          </a:p>
          <a:p>
            <a:r>
              <a:rPr lang="nl-NL" dirty="0"/>
              <a:t>Diuretica</a:t>
            </a:r>
          </a:p>
          <a:p>
            <a:r>
              <a:rPr lang="nl-NL" dirty="0"/>
              <a:t>NSAID</a:t>
            </a:r>
          </a:p>
          <a:p>
            <a:r>
              <a:rPr lang="nl-NL" dirty="0" err="1"/>
              <a:t>Opioiden</a:t>
            </a:r>
            <a:endParaRPr lang="nl-NL" dirty="0"/>
          </a:p>
          <a:p>
            <a:r>
              <a:rPr lang="nl-NL" dirty="0"/>
              <a:t>Protonpompremmers</a:t>
            </a:r>
          </a:p>
          <a:p>
            <a:r>
              <a:rPr lang="nl-NL" dirty="0" err="1"/>
              <a:t>Spierrelaxantia</a:t>
            </a:r>
            <a:r>
              <a:rPr lang="nl-NL" dirty="0"/>
              <a:t> (o.a. Baclofen)</a:t>
            </a:r>
          </a:p>
        </p:txBody>
      </p:sp>
    </p:spTree>
    <p:extLst>
      <p:ext uri="{BB962C8B-B14F-4D97-AF65-F5344CB8AC3E}">
        <p14:creationId xmlns:p14="http://schemas.microsoft.com/office/powerpoint/2010/main" val="671749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6AE8180-A1E6-2345-B191-F20C82E3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- diagnostiek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8742F46-5C0F-1643-8A7E-632213937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Anamnese</a:t>
            </a:r>
          </a:p>
          <a:p>
            <a:r>
              <a:rPr lang="nl-NL" dirty="0"/>
              <a:t>Lichamelijk onderzoek </a:t>
            </a:r>
          </a:p>
        </p:txBody>
      </p:sp>
    </p:spTree>
    <p:extLst>
      <p:ext uri="{BB962C8B-B14F-4D97-AF65-F5344CB8AC3E}">
        <p14:creationId xmlns:p14="http://schemas.microsoft.com/office/powerpoint/2010/main" val="22307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444493-A442-374E-8EA8-72B9E7DD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07F0D31-C6E6-234F-9EFE-B7689C270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palliatieve fase vaak veranderingen in de mond door de ziekte of behandeling</a:t>
            </a:r>
          </a:p>
          <a:p>
            <a:r>
              <a:rPr lang="nl-NL" dirty="0"/>
              <a:t>Vermindering van </a:t>
            </a:r>
            <a:r>
              <a:rPr lang="nl-NL" dirty="0" err="1"/>
              <a:t>QoL</a:t>
            </a:r>
            <a:r>
              <a:rPr lang="nl-NL" dirty="0"/>
              <a:t> of klachten door</a:t>
            </a:r>
          </a:p>
          <a:p>
            <a:pPr lvl="1"/>
            <a:r>
              <a:rPr lang="nl-NL" dirty="0"/>
              <a:t>Droge mond zelf</a:t>
            </a:r>
          </a:p>
          <a:p>
            <a:pPr lvl="1"/>
            <a:r>
              <a:rPr lang="nl-NL" dirty="0"/>
              <a:t>Infecties</a:t>
            </a:r>
          </a:p>
          <a:p>
            <a:pPr lvl="1"/>
            <a:r>
              <a:rPr lang="nl-NL" dirty="0"/>
              <a:t>Verminderde voedingstoestand</a:t>
            </a:r>
          </a:p>
          <a:p>
            <a:pPr lvl="1"/>
            <a:r>
              <a:rPr lang="nl-NL" dirty="0"/>
              <a:t>Sociale gevolgen: verminderde contacten of intimiteit</a:t>
            </a:r>
          </a:p>
        </p:txBody>
      </p:sp>
    </p:spTree>
    <p:extLst>
      <p:ext uri="{BB962C8B-B14F-4D97-AF65-F5344CB8AC3E}">
        <p14:creationId xmlns:p14="http://schemas.microsoft.com/office/powerpoint/2010/main" val="67386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BCD9D1-A765-2047-BD01-61591773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beleid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9D2EC71-C1D5-194B-A1F2-DCF75C435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Oorzaak</a:t>
            </a:r>
          </a:p>
          <a:p>
            <a:pPr lvl="1"/>
            <a:r>
              <a:rPr lang="nl-NL" dirty="0"/>
              <a:t>Behandelen onderliggende oorzaak</a:t>
            </a:r>
          </a:p>
          <a:p>
            <a:pPr lvl="1"/>
            <a:r>
              <a:rPr lang="nl-NL" dirty="0"/>
              <a:t>Stoppen/wijzigen van medicatie</a:t>
            </a:r>
          </a:p>
          <a:p>
            <a:endParaRPr lang="nl-NL" dirty="0"/>
          </a:p>
          <a:p>
            <a:r>
              <a:rPr lang="nl-NL" dirty="0"/>
              <a:t>Spoelen met fluoride mondspoeling (1x week 0,1%, 0,025% dagelijks)</a:t>
            </a:r>
          </a:p>
          <a:p>
            <a:pPr lvl="1"/>
            <a:r>
              <a:rPr lang="nl-NL" dirty="0"/>
              <a:t>Milde tandpasta, zonder </a:t>
            </a:r>
            <a:r>
              <a:rPr lang="nl-NL" dirty="0" err="1"/>
              <a:t>natriumlaurylsulfaat</a:t>
            </a:r>
            <a:r>
              <a:rPr lang="nl-NL" dirty="0"/>
              <a:t> (schuimt): </a:t>
            </a:r>
            <a:r>
              <a:rPr lang="nl-NL" dirty="0" err="1"/>
              <a:t>Biotene</a:t>
            </a:r>
            <a:r>
              <a:rPr lang="nl-NL" dirty="0"/>
              <a:t>, </a:t>
            </a:r>
            <a:r>
              <a:rPr lang="nl-NL" dirty="0" err="1"/>
              <a:t>Zendium</a:t>
            </a:r>
            <a:r>
              <a:rPr lang="nl-NL" dirty="0"/>
              <a:t>, Elmex, Colgate)</a:t>
            </a:r>
          </a:p>
          <a:p>
            <a:pPr lvl="1"/>
            <a:r>
              <a:rPr lang="nl-NL" dirty="0"/>
              <a:t>Niet spoelen met alcohol of glycerine: bevordert uitdroging</a:t>
            </a:r>
          </a:p>
          <a:p>
            <a:pPr lvl="1"/>
            <a:endParaRPr lang="nl-NL" dirty="0"/>
          </a:p>
          <a:p>
            <a:r>
              <a:rPr lang="nl-NL" dirty="0"/>
              <a:t>Voeding: </a:t>
            </a:r>
          </a:p>
          <a:p>
            <a:pPr lvl="1"/>
            <a:r>
              <a:rPr lang="nl-NL" dirty="0"/>
              <a:t>Vermijd sterk gekruid, droog en hard voedsel. </a:t>
            </a:r>
          </a:p>
          <a:p>
            <a:pPr lvl="1"/>
            <a:r>
              <a:rPr lang="nl-NL" dirty="0"/>
              <a:t>Vocht nemen bij voeding, eventueel vochtig maken met jus/moes. </a:t>
            </a:r>
          </a:p>
          <a:p>
            <a:pPr lvl="1"/>
            <a:r>
              <a:rPr lang="nl-NL" dirty="0" err="1"/>
              <a:t>DIETicc</a:t>
            </a:r>
            <a:r>
              <a:rPr lang="nl-NL" dirty="0"/>
              <a:t> vragen</a:t>
            </a:r>
          </a:p>
        </p:txBody>
      </p:sp>
    </p:spTree>
    <p:extLst>
      <p:ext uri="{BB962C8B-B14F-4D97-AF65-F5344CB8AC3E}">
        <p14:creationId xmlns:p14="http://schemas.microsoft.com/office/powerpoint/2010/main" val="1260756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BCD9D1-A765-2047-BD01-61591773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beleid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9D2EC71-C1D5-194B-A1F2-DCF75C435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Stimuleren speekselproductie:</a:t>
            </a:r>
          </a:p>
          <a:p>
            <a:pPr lvl="1"/>
            <a:r>
              <a:rPr lang="nl-NL" dirty="0"/>
              <a:t>(suikervrije) snoepjes/kauwgom</a:t>
            </a:r>
          </a:p>
          <a:p>
            <a:pPr lvl="1"/>
            <a:r>
              <a:rPr lang="nl-NL" dirty="0"/>
              <a:t>Verse ananas</a:t>
            </a:r>
          </a:p>
          <a:p>
            <a:pPr lvl="1"/>
            <a:r>
              <a:rPr lang="nl-NL" dirty="0"/>
              <a:t>Mondspoelen met </a:t>
            </a:r>
            <a:r>
              <a:rPr lang="nl-NL" dirty="0" err="1"/>
              <a:t>Biotene</a:t>
            </a:r>
            <a:r>
              <a:rPr lang="nl-NL" dirty="0"/>
              <a:t>/</a:t>
            </a:r>
            <a:r>
              <a:rPr lang="nl-NL" dirty="0" err="1"/>
              <a:t>Zendium</a:t>
            </a:r>
            <a:endParaRPr lang="nl-NL" dirty="0"/>
          </a:p>
          <a:p>
            <a:pPr lvl="1"/>
            <a:r>
              <a:rPr lang="nl-NL" dirty="0"/>
              <a:t>Koolzuurhoudende dranken</a:t>
            </a:r>
          </a:p>
          <a:p>
            <a:pPr lvl="1"/>
            <a:r>
              <a:rPr lang="nl-NL" dirty="0"/>
              <a:t>Acupunctuur/elektrostimulatie(?)</a:t>
            </a:r>
          </a:p>
          <a:p>
            <a:pPr lvl="1"/>
            <a:endParaRPr lang="nl-NL" dirty="0"/>
          </a:p>
          <a:p>
            <a:r>
              <a:rPr lang="nl-NL" dirty="0"/>
              <a:t>Substitutie:</a:t>
            </a:r>
          </a:p>
          <a:p>
            <a:pPr lvl="1"/>
            <a:r>
              <a:rPr lang="nl-NL" dirty="0"/>
              <a:t>Water: kleine slokjes, mondspoeling/spray met </a:t>
            </a:r>
            <a:r>
              <a:rPr lang="nl-NL" dirty="0" err="1"/>
              <a:t>NaCl</a:t>
            </a:r>
            <a:r>
              <a:rPr lang="nl-NL" dirty="0"/>
              <a:t>, zuigen op ijsblokjes</a:t>
            </a:r>
          </a:p>
          <a:p>
            <a:pPr lvl="1"/>
            <a:r>
              <a:rPr lang="nl-NL" dirty="0" err="1"/>
              <a:t>Mucinebevattend</a:t>
            </a:r>
            <a:r>
              <a:rPr lang="nl-NL" dirty="0"/>
              <a:t> kunstspeeksel (</a:t>
            </a:r>
            <a:r>
              <a:rPr lang="nl-NL" dirty="0" err="1"/>
              <a:t>saliva</a:t>
            </a:r>
            <a:r>
              <a:rPr lang="nl-NL" dirty="0"/>
              <a:t> </a:t>
            </a:r>
            <a:r>
              <a:rPr lang="nl-NL" dirty="0" err="1"/>
              <a:t>orthana</a:t>
            </a:r>
            <a:r>
              <a:rPr lang="nl-NL" dirty="0"/>
              <a:t>, 18 min)</a:t>
            </a:r>
          </a:p>
          <a:p>
            <a:pPr lvl="1"/>
            <a:r>
              <a:rPr lang="nl-NL" dirty="0"/>
              <a:t>Mondbevochtiging: </a:t>
            </a:r>
            <a:r>
              <a:rPr lang="nl-NL" dirty="0" err="1"/>
              <a:t>biotene</a:t>
            </a:r>
            <a:r>
              <a:rPr lang="nl-NL" dirty="0"/>
              <a:t> </a:t>
            </a:r>
            <a:r>
              <a:rPr lang="nl-NL" dirty="0" err="1"/>
              <a:t>oral</a:t>
            </a:r>
            <a:r>
              <a:rPr lang="nl-NL" dirty="0"/>
              <a:t> </a:t>
            </a:r>
            <a:r>
              <a:rPr lang="nl-NL" dirty="0" err="1"/>
              <a:t>balance</a:t>
            </a:r>
            <a:r>
              <a:rPr lang="nl-NL" dirty="0"/>
              <a:t> (8h, &gt;3x dag), </a:t>
            </a:r>
            <a:r>
              <a:rPr lang="nl-NL" dirty="0" err="1"/>
              <a:t>BioXtra</a:t>
            </a:r>
            <a:endParaRPr lang="nl-NL" dirty="0"/>
          </a:p>
          <a:p>
            <a:pPr lvl="1"/>
            <a:r>
              <a:rPr lang="nl-NL" dirty="0" err="1"/>
              <a:t>Caphosol</a:t>
            </a:r>
            <a:r>
              <a:rPr lang="nl-NL" dirty="0"/>
              <a:t> (oververzadigde calciumfosfaatoplossing), </a:t>
            </a:r>
            <a:r>
              <a:rPr lang="nl-NL" dirty="0" err="1"/>
              <a:t>remineraliseert</a:t>
            </a:r>
            <a:r>
              <a:rPr lang="nl-NL" dirty="0"/>
              <a:t> glazuur</a:t>
            </a:r>
          </a:p>
        </p:txBody>
      </p:sp>
    </p:spTree>
    <p:extLst>
      <p:ext uri="{BB962C8B-B14F-4D97-AF65-F5344CB8AC3E}">
        <p14:creationId xmlns:p14="http://schemas.microsoft.com/office/powerpoint/2010/main" val="41086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BCD9D1-A765-2047-BD01-61591773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Droge mond – beleid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9D2EC71-C1D5-194B-A1F2-DCF75C435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err="1"/>
              <a:t>Pilocarpine</a:t>
            </a:r>
            <a:r>
              <a:rPr lang="nl-NL" dirty="0"/>
              <a:t> 3dd 5mg po, innemen met glas water. </a:t>
            </a:r>
            <a:r>
              <a:rPr lang="nl-NL" dirty="0" err="1"/>
              <a:t>Evt</a:t>
            </a:r>
            <a:r>
              <a:rPr lang="nl-NL" dirty="0"/>
              <a:t> na 4 weken ophogen tot 3dd 10mg (bij onvoldoende effect)</a:t>
            </a:r>
          </a:p>
          <a:p>
            <a:pPr lvl="1"/>
            <a:r>
              <a:rPr lang="nl-NL" dirty="0"/>
              <a:t>Geschikt bij droge mond na radiotherapie of lokale ziekte</a:t>
            </a:r>
          </a:p>
          <a:p>
            <a:pPr lvl="1"/>
            <a:r>
              <a:rPr lang="nl-NL" dirty="0"/>
              <a:t>50% effect, alleen als er enige restfunctie</a:t>
            </a:r>
          </a:p>
          <a:p>
            <a:pPr lvl="1"/>
            <a:r>
              <a:rPr lang="nl-NL" dirty="0"/>
              <a:t>Bijwerkingen: misselijk, braken, zweten, verwijde bloedvaten, hoofdpijn, frequente mictie, vasodilatatie, duizeligheid</a:t>
            </a:r>
          </a:p>
          <a:p>
            <a:pPr lvl="1"/>
            <a:r>
              <a:rPr lang="nl-NL" dirty="0"/>
              <a:t>Contra-indicatie: glaucoom, hart- en longproblemen, ernstige leverstoornissen</a:t>
            </a:r>
          </a:p>
          <a:p>
            <a:pPr lvl="1"/>
            <a:r>
              <a:rPr lang="nl-NL" dirty="0"/>
              <a:t>Verminderd reactie- en concentratievermogen</a:t>
            </a:r>
          </a:p>
          <a:p>
            <a:pPr lvl="1"/>
            <a:r>
              <a:rPr lang="nl-NL" dirty="0"/>
              <a:t>Werking: </a:t>
            </a:r>
            <a:r>
              <a:rPr lang="nl-NL" dirty="0" err="1"/>
              <a:t>Tmax</a:t>
            </a:r>
            <a:r>
              <a:rPr lang="nl-NL" dirty="0"/>
              <a:t> (1uur), max na 4-8 weken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Cholinerg, direct werkend parasympathicomimeticum, via CYP2A6</a:t>
            </a:r>
          </a:p>
          <a:p>
            <a:pPr lvl="2"/>
            <a:r>
              <a:rPr lang="nl-NL" dirty="0"/>
              <a:t>M.n. effect op </a:t>
            </a:r>
            <a:r>
              <a:rPr lang="nl-NL" dirty="0" err="1"/>
              <a:t>muscarinereceptor</a:t>
            </a:r>
            <a:r>
              <a:rPr lang="nl-NL" dirty="0"/>
              <a:t> &gt; verhoogt secretie van exocriene klieren (zweet, speeksel, tranen, maag, pancreas, ingewandsklieren, </a:t>
            </a:r>
            <a:r>
              <a:rPr lang="nl-NL" dirty="0" err="1"/>
              <a:t>muceuze</a:t>
            </a:r>
            <a:r>
              <a:rPr lang="nl-NL" dirty="0"/>
              <a:t> cellen van luchtwegen)</a:t>
            </a:r>
          </a:p>
          <a:p>
            <a:pPr lvl="2"/>
            <a:r>
              <a:rPr lang="nl-NL" dirty="0"/>
              <a:t>M.n. Verhoogde tonus van glad spierweefsel: MDL, galblaas, urinewegen</a:t>
            </a:r>
          </a:p>
          <a:p>
            <a:pPr lvl="2"/>
            <a:r>
              <a:rPr lang="nl-NL" dirty="0"/>
              <a:t>Cardiovasculair: verminderde vaatweerstand &gt; hypotensie en bradycardie, soms gevolgd door hypertensie en tachycardie. </a:t>
            </a:r>
          </a:p>
          <a:p>
            <a:pPr lvl="2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74F6D1A-0134-9948-A91A-A2F0D867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62453" y="330953"/>
            <a:ext cx="2282987" cy="14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01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21FE9AF-0B6F-6745-9839-85F70CA2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Pijn in de mond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F3B7431-05CC-334E-96D0-0A66AC9B3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131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E6D4C0-8459-354A-A8B8-A1DD57A2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Pijn in de mond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BBD012E-7B12-4046-81E6-0358123DF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16-55% van de patiënten in de palliatieve fase heeft pijn of een branderig gevoel in de mond</a:t>
            </a:r>
          </a:p>
          <a:p>
            <a:r>
              <a:rPr lang="nl-NL" sz="2400">
                <a:solidFill>
                  <a:srgbClr val="000000"/>
                </a:solidFill>
              </a:rPr>
              <a:t>Ernst kan sterk varieren</a:t>
            </a:r>
          </a:p>
        </p:txBody>
      </p:sp>
    </p:spTree>
    <p:extLst>
      <p:ext uri="{BB962C8B-B14F-4D97-AF65-F5344CB8AC3E}">
        <p14:creationId xmlns:p14="http://schemas.microsoft.com/office/powerpoint/2010/main" val="3615847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595E7F5-860C-3348-9B20-F9F57A92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pijn in de mond - 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BD33428-97C5-BB40-B62E-AE500D089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slecht passend gebit met drukplekken</a:t>
            </a:r>
          </a:p>
          <a:p>
            <a:r>
              <a:rPr lang="nl-NL" sz="3200" dirty="0"/>
              <a:t>scherpe randen aan tanden of kiezen of tandrestauraties</a:t>
            </a:r>
          </a:p>
          <a:p>
            <a:r>
              <a:rPr lang="nl-NL" sz="3200" dirty="0"/>
              <a:t>slechte mondverzorging</a:t>
            </a:r>
          </a:p>
          <a:p>
            <a:r>
              <a:rPr lang="nl-NL" sz="3200" dirty="0"/>
              <a:t>droge mond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647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595E7F5-860C-3348-9B20-F9F57A92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pijn in de mond - aandoeningen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BD33428-97C5-BB40-B62E-AE500D089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err="1"/>
              <a:t>tumoringroei</a:t>
            </a:r>
            <a:r>
              <a:rPr lang="nl-NL" sz="3200" dirty="0"/>
              <a:t> in de mondholte</a:t>
            </a:r>
          </a:p>
          <a:p>
            <a:r>
              <a:rPr lang="nl-NL" sz="3200" dirty="0"/>
              <a:t>infecties van de slijmvliezen en het tandvlees (m.n. met herpes simplex)</a:t>
            </a:r>
          </a:p>
          <a:p>
            <a:r>
              <a:rPr lang="nl-NL" sz="3200" dirty="0"/>
              <a:t>cariës, tandzenuwontstekingen en wortelpuntontstekingen</a:t>
            </a:r>
          </a:p>
          <a:p>
            <a:r>
              <a:rPr lang="nl-NL" sz="3200" dirty="0"/>
              <a:t>speekselklierpathologie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5353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595E7F5-860C-3348-9B20-F9F57A92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pijn in de mond - iatrogeen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BD33428-97C5-BB40-B62E-AE500D089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orale mucositis </a:t>
            </a:r>
          </a:p>
          <a:p>
            <a:pPr lvl="1"/>
            <a:r>
              <a:rPr lang="nl-NL" sz="2800" dirty="0"/>
              <a:t>radiotherapie, chemotherapie of andere kankertherapie</a:t>
            </a:r>
          </a:p>
          <a:p>
            <a:r>
              <a:rPr lang="nl-NL" sz="3200" dirty="0"/>
              <a:t>neuropathie </a:t>
            </a:r>
          </a:p>
          <a:p>
            <a:pPr lvl="1"/>
            <a:r>
              <a:rPr lang="nl-NL" sz="2800" dirty="0"/>
              <a:t>chemotherapie (</a:t>
            </a:r>
            <a:r>
              <a:rPr lang="nl-NL" sz="2800" dirty="0" err="1"/>
              <a:t>oxaliplatin</a:t>
            </a:r>
            <a:r>
              <a:rPr lang="nl-NL" sz="2800" dirty="0"/>
              <a:t>) of </a:t>
            </a:r>
            <a:r>
              <a:rPr lang="nl-NL" sz="2800" dirty="0" err="1"/>
              <a:t>immuunsuppressiva</a:t>
            </a:r>
            <a:endParaRPr lang="nl-NL" sz="2800" dirty="0"/>
          </a:p>
          <a:p>
            <a:r>
              <a:rPr lang="nl-NL" sz="3200" dirty="0" err="1"/>
              <a:t>osteonecrose</a:t>
            </a:r>
            <a:r>
              <a:rPr lang="nl-NL" sz="3200" dirty="0"/>
              <a:t> van de kaak </a:t>
            </a:r>
          </a:p>
          <a:p>
            <a:pPr lvl="1"/>
            <a:r>
              <a:rPr lang="nl-NL" sz="2800" dirty="0"/>
              <a:t>radiotherapie of behandeling met bisfosfonaten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9980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7933401-C79E-964E-8A51-6A347395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D4DB005-AE5A-904E-BBF8-87C165EB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Behandelen oorzaak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Niet-medicamenteus</a:t>
            </a:r>
          </a:p>
          <a:p>
            <a:pPr lvl="1"/>
            <a:r>
              <a:rPr lang="nl-NL" dirty="0"/>
              <a:t>Mondverzorging</a:t>
            </a:r>
          </a:p>
          <a:p>
            <a:pPr lvl="1"/>
            <a:r>
              <a:rPr lang="nl-NL" dirty="0"/>
              <a:t>Aanpassing van de voeding ( zacht, niet te sterk gekruid, niet te zuur</a:t>
            </a:r>
          </a:p>
          <a:p>
            <a:pPr lvl="1"/>
            <a:r>
              <a:rPr lang="nl-NL" dirty="0"/>
              <a:t>Oververzadigde calciumfosfaatoplossing (</a:t>
            </a:r>
            <a:r>
              <a:rPr lang="nl-NL" dirty="0" err="1"/>
              <a:t>Caphosol</a:t>
            </a:r>
            <a:r>
              <a:rPr lang="nl-NL" dirty="0"/>
              <a:t>) bij mucositis</a:t>
            </a:r>
          </a:p>
          <a:p>
            <a:pPr lvl="1"/>
            <a:r>
              <a:rPr lang="nl-NL" dirty="0"/>
              <a:t>Coating </a:t>
            </a:r>
            <a:r>
              <a:rPr lang="nl-NL" dirty="0" err="1"/>
              <a:t>agents</a:t>
            </a:r>
            <a:r>
              <a:rPr lang="nl-NL" dirty="0"/>
              <a:t> (bijvoorbeeld </a:t>
            </a:r>
            <a:r>
              <a:rPr lang="nl-NL" dirty="0" err="1"/>
              <a:t>Gelclair</a:t>
            </a:r>
            <a:r>
              <a:rPr lang="nl-NL" dirty="0"/>
              <a:t> of </a:t>
            </a:r>
            <a:r>
              <a:rPr lang="nl-NL" dirty="0" err="1"/>
              <a:t>Aloclair</a:t>
            </a:r>
            <a:r>
              <a:rPr lang="nl-NL" dirty="0"/>
              <a:t>) bij ulceraties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096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000B89-1310-5746-9519-27042437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Praktische voedingstips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6740008-C765-3747-8D7A-926096451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Neem bij het eten steeds kleine stokjes water of een andere drank. </a:t>
            </a:r>
            <a:endParaRPr lang="nl-NL" dirty="0">
              <a:effectLst/>
            </a:endParaRPr>
          </a:p>
          <a:p>
            <a:r>
              <a:rPr lang="nl-NL" dirty="0"/>
              <a:t>Kruid het eten niet te scherp. </a:t>
            </a:r>
            <a:endParaRPr lang="nl-NL" dirty="0">
              <a:effectLst/>
            </a:endParaRPr>
          </a:p>
          <a:p>
            <a:r>
              <a:rPr lang="nl-NL" dirty="0"/>
              <a:t>Vermijd zoute voedingsmiddelen. </a:t>
            </a:r>
            <a:endParaRPr lang="nl-NL" dirty="0">
              <a:effectLst/>
            </a:endParaRPr>
          </a:p>
          <a:p>
            <a:r>
              <a:rPr lang="nl-NL" dirty="0"/>
              <a:t>Koel warme dranken en gerechten af tot kamertemperatuur. </a:t>
            </a:r>
            <a:endParaRPr lang="nl-NL" dirty="0">
              <a:effectLst/>
            </a:endParaRPr>
          </a:p>
          <a:p>
            <a:r>
              <a:rPr lang="nl-NL" dirty="0"/>
              <a:t>Gebruik ijs, ijsklontjes of koude producten, deze zijn prettig om te gebruiken. </a:t>
            </a:r>
            <a:endParaRPr lang="nl-NL" dirty="0">
              <a:effectLst/>
            </a:endParaRPr>
          </a:p>
          <a:p>
            <a:r>
              <a:rPr lang="nl-NL" dirty="0"/>
              <a:t>Vermijd koolzuurhoudende en (sterk)alcoholische dranken. </a:t>
            </a:r>
          </a:p>
          <a:p>
            <a:r>
              <a:rPr lang="nl-NL" dirty="0"/>
              <a:t>Vermijd sinaasappel(sap) en grapefruit(sap), deze kunnen te zuur zijn. </a:t>
            </a:r>
            <a:endParaRPr lang="nl-NL" dirty="0">
              <a:effectLst/>
            </a:endParaRPr>
          </a:p>
          <a:p>
            <a:r>
              <a:rPr lang="nl-NL" dirty="0"/>
              <a:t>Doop krokante voedingsmiddelen en harde korsten in melk, niet te zoute bouillon of soep , om ze zachter te maken. </a:t>
            </a:r>
            <a:endParaRPr lang="nl-NL" dirty="0">
              <a:effectLst/>
            </a:endParaRPr>
          </a:p>
          <a:p>
            <a:r>
              <a:rPr lang="nl-NL" dirty="0"/>
              <a:t>Verander de consistentie van uw eten als slikken lastig gaat. Kies dan voor vloeibare of gemalen producten, zoals een maaltijdsoep of stamppot.</a:t>
            </a:r>
            <a:br>
              <a:rPr lang="nl-NL" dirty="0"/>
            </a:br>
            <a:endParaRPr lang="nl-NL" dirty="0">
              <a:effectLst/>
            </a:endParaRPr>
          </a:p>
          <a:p>
            <a:endParaRPr lang="nl-NL" dirty="0"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322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1512C6-F16F-B548-9C63-D7BA9C16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Fysiologie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0C19E4D-C3BE-6A48-A706-1403F22BD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Reiniging van de mondslijmvliezen door de tong, speeksel en snelle vervanging van epitheelcellen.</a:t>
            </a:r>
          </a:p>
          <a:p>
            <a:pPr lvl="1"/>
            <a:r>
              <a:rPr lang="nl-NL" dirty="0"/>
              <a:t>Droog slijmvlies voor verminderde speekselproductie en/of open mondademhaling. Gevolg is kolonisatie door micro-organismen.</a:t>
            </a:r>
          </a:p>
          <a:p>
            <a:pPr lvl="1"/>
            <a:r>
              <a:rPr lang="nl-NL" dirty="0"/>
              <a:t>Beschadigde mond &gt; </a:t>
            </a:r>
            <a:r>
              <a:rPr lang="nl-NL" dirty="0" err="1"/>
              <a:t>porte</a:t>
            </a:r>
            <a:r>
              <a:rPr lang="nl-NL" dirty="0"/>
              <a:t> </a:t>
            </a:r>
            <a:r>
              <a:rPr lang="nl-NL" dirty="0" err="1"/>
              <a:t>d’entrée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9791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7933401-C79E-964E-8A51-6A347395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Beleid - medicamenteus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D4DB005-AE5A-904E-BBF8-87C165EB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Systemisch: </a:t>
            </a:r>
          </a:p>
          <a:p>
            <a:pPr lvl="1"/>
            <a:r>
              <a:rPr lang="nl-NL" dirty="0"/>
              <a:t>PCM</a:t>
            </a:r>
          </a:p>
          <a:p>
            <a:pPr lvl="1"/>
            <a:r>
              <a:rPr lang="nl-NL" dirty="0" err="1"/>
              <a:t>Opioiden</a:t>
            </a:r>
            <a:endParaRPr lang="nl-NL" dirty="0"/>
          </a:p>
          <a:p>
            <a:r>
              <a:rPr lang="nl-NL" dirty="0"/>
              <a:t>Lokaal</a:t>
            </a:r>
          </a:p>
          <a:p>
            <a:pPr lvl="1"/>
            <a:r>
              <a:rPr lang="nl-NL" dirty="0" err="1"/>
              <a:t>Xylocaine</a:t>
            </a:r>
            <a:r>
              <a:rPr lang="nl-NL" dirty="0"/>
              <a:t> 2% viskeus 3dd 10mL (zorgvuldig in de mond verspreiden</a:t>
            </a:r>
          </a:p>
          <a:p>
            <a:pPr lvl="2"/>
            <a:r>
              <a:rPr lang="nl-NL" dirty="0"/>
              <a:t>Bij keelpijn doorslikken</a:t>
            </a:r>
          </a:p>
          <a:p>
            <a:pPr lvl="1"/>
            <a:r>
              <a:rPr lang="nl-NL" dirty="0" err="1"/>
              <a:t>Xylocaine</a:t>
            </a:r>
            <a:r>
              <a:rPr lang="nl-NL" dirty="0"/>
              <a:t> 10% spray, 6dd (10mg)</a:t>
            </a:r>
          </a:p>
          <a:p>
            <a:pPr lvl="2"/>
            <a:r>
              <a:rPr lang="nl-NL" dirty="0"/>
              <a:t>CAVE </a:t>
            </a:r>
            <a:r>
              <a:rPr lang="nl-NL" dirty="0" err="1"/>
              <a:t>apsiratie</a:t>
            </a:r>
            <a:r>
              <a:rPr lang="nl-NL" dirty="0"/>
              <a:t> door verdoving keelholte, bijten op de tong/wang door verminderd gevoel</a:t>
            </a:r>
          </a:p>
          <a:p>
            <a:pPr lvl="1"/>
            <a:r>
              <a:rPr lang="nl-NL" dirty="0"/>
              <a:t>Mondspoeling met morfine 2%, 15mL (2 minuten) om de 3 uur</a:t>
            </a:r>
          </a:p>
        </p:txBody>
      </p:sp>
    </p:spTree>
    <p:extLst>
      <p:ext uri="{BB962C8B-B14F-4D97-AF65-F5344CB8AC3E}">
        <p14:creationId xmlns:p14="http://schemas.microsoft.com/office/powerpoint/2010/main" val="3819589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2C24D9-7309-6D44-B27E-690B8A52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58019"/>
            <a:ext cx="10515600" cy="2852737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Smaakbeleving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1762287C-09C3-5D45-9180-4B5FBD90A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03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068468-E279-6B44-A111-E78B8CBD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Smaak wordt beïnvloed door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5A6C6F2-8339-BE44-8494-CB6DD2F3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Verminderde reukzin</a:t>
            </a:r>
          </a:p>
          <a:p>
            <a:r>
              <a:rPr lang="nl-NL" dirty="0"/>
              <a:t>Veranderde beleving door beschadiging van hersenen (DM, CVA, Alzheimer, Parkinson, NAH)</a:t>
            </a:r>
          </a:p>
          <a:p>
            <a:r>
              <a:rPr lang="nl-NL" dirty="0"/>
              <a:t>Vermindering smaakpapillen (minder zoet en zout)</a:t>
            </a:r>
          </a:p>
          <a:p>
            <a:r>
              <a:rPr lang="nl-NL" dirty="0"/>
              <a:t>Verminderd kauwen en slikken</a:t>
            </a:r>
          </a:p>
          <a:p>
            <a:r>
              <a:rPr lang="nl-NL" dirty="0"/>
              <a:t>Stress van opname, verlies, slecht nieuws, eten in huiskamer</a:t>
            </a:r>
          </a:p>
          <a:p>
            <a:r>
              <a:rPr lang="nl-NL" dirty="0"/>
              <a:t>Sociale verandering van eten (alleen, samen)</a:t>
            </a:r>
          </a:p>
        </p:txBody>
      </p:sp>
    </p:spTree>
    <p:extLst>
      <p:ext uri="{BB962C8B-B14F-4D97-AF65-F5344CB8AC3E}">
        <p14:creationId xmlns:p14="http://schemas.microsoft.com/office/powerpoint/2010/main" val="1418459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068468-E279-6B44-A111-E78B8CBD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Smaak wordt beïnvloed door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5A6C6F2-8339-BE44-8494-CB6DD2F3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Geuren</a:t>
            </a:r>
          </a:p>
          <a:p>
            <a:r>
              <a:rPr lang="nl-NL" dirty="0"/>
              <a:t>Smaakversterkers als peterselie, bieslook, nootmuskaat, kerriepoeder, gemberpoeder, knoflook, sambal</a:t>
            </a:r>
          </a:p>
          <a:p>
            <a:r>
              <a:rPr lang="nl-NL" dirty="0"/>
              <a:t>Contrastkleuren</a:t>
            </a:r>
          </a:p>
          <a:p>
            <a:r>
              <a:rPr lang="nl-NL" dirty="0"/>
              <a:t>Kleine porties bij kleine trek</a:t>
            </a:r>
          </a:p>
          <a:p>
            <a:r>
              <a:rPr lang="nl-NL" dirty="0"/>
              <a:t>Overzichtelijke tafel</a:t>
            </a:r>
          </a:p>
          <a:p>
            <a:r>
              <a:rPr lang="nl-NL" dirty="0"/>
              <a:t>Aansluiten bij eetgewoonten van vroeger</a:t>
            </a:r>
          </a:p>
          <a:p>
            <a:r>
              <a:rPr lang="nl-NL" dirty="0"/>
              <a:t>Zelf laten doen, eventueel helpen bij bereiden</a:t>
            </a:r>
          </a:p>
          <a:p>
            <a:r>
              <a:rPr lang="nl-NL" dirty="0"/>
              <a:t>Muziek/achtergrondgeluid</a:t>
            </a:r>
          </a:p>
          <a:p>
            <a:endParaRPr lang="nl-NL" dirty="0"/>
          </a:p>
          <a:p>
            <a:r>
              <a:rPr lang="nl-NL" dirty="0"/>
              <a:t>Gaasje met voeding bij slikstoornissen</a:t>
            </a:r>
          </a:p>
        </p:txBody>
      </p:sp>
    </p:spTree>
    <p:extLst>
      <p:ext uri="{BB962C8B-B14F-4D97-AF65-F5344CB8AC3E}">
        <p14:creationId xmlns:p14="http://schemas.microsoft.com/office/powerpoint/2010/main" val="3541959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3" descr="Afbeelding met binnen, tafel, doos, zitten&#10;&#10;&#10;&#10;Automatisch gegenereerde beschrijving">
            <a:hlinkClick r:id="rId2"/>
            <a:extLst>
              <a:ext uri="{FF2B5EF4-FFF2-40B4-BE49-F238E27FC236}">
                <a16:creationId xmlns:a16="http://schemas.microsoft.com/office/drawing/2014/main" xmlns="" id="{A90F062C-A0B5-DA40-9DE6-829EDDF8D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8" r="14693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5" name="Afbeelding 4" descr="Afbeelding met voedsel, bord, tafel, verschillend&#10;&#10;&#10;&#10;Automatisch gegenereerde beschrijving">
            <a:extLst>
              <a:ext uri="{FF2B5EF4-FFF2-40B4-BE49-F238E27FC236}">
                <a16:creationId xmlns:a16="http://schemas.microsoft.com/office/drawing/2014/main" xmlns="" id="{AE39A985-CA33-1A4F-B4CC-9A4C08EA3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" r="7921" b="-1"/>
          <a:stretch/>
        </p:blipFill>
        <p:spPr>
          <a:xfrm>
            <a:off x="0" y="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E50D54-67EF-8745-AB5B-8848F176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 fontScale="90000"/>
          </a:bodyPr>
          <a:lstStyle/>
          <a:p>
            <a:r>
              <a:rPr lang="nl-NL" sz="3600" dirty="0" err="1"/>
              <a:t>https</a:t>
            </a:r>
            <a:r>
              <a:rPr lang="nl-NL" sz="3600" dirty="0"/>
              <a:t>://</a:t>
            </a:r>
            <a:r>
              <a:rPr lang="nl-NL" sz="3600" dirty="0" err="1"/>
              <a:t>www.fijn-proevers.nl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736548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EFDE25-DC3B-E14A-B478-40D9AD68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Anamnese bij mondklachten (1)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B0A5602-EBA0-EA40-AB2B-6FCDE2A5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Algemeen</a:t>
            </a:r>
          </a:p>
          <a:p>
            <a:r>
              <a:rPr lang="nl-NL" dirty="0"/>
              <a:t>Voorgeschiedenis en behandelingen</a:t>
            </a:r>
          </a:p>
          <a:p>
            <a:r>
              <a:rPr lang="nl-NL" dirty="0"/>
              <a:t>Medicatie</a:t>
            </a:r>
          </a:p>
          <a:p>
            <a:r>
              <a:rPr lang="nl-NL" dirty="0"/>
              <a:t>Zuurstofgebruik</a:t>
            </a:r>
          </a:p>
          <a:p>
            <a:r>
              <a:rPr lang="nl-NL" dirty="0"/>
              <a:t>Open mondademhaling</a:t>
            </a:r>
          </a:p>
          <a:p>
            <a:r>
              <a:rPr lang="nl-NL" dirty="0"/>
              <a:t>Uitzuigen van mondkeelholte</a:t>
            </a:r>
          </a:p>
          <a:p>
            <a:r>
              <a:rPr lang="nl-NL" dirty="0"/>
              <a:t>Roken en alcoholgebruik</a:t>
            </a:r>
          </a:p>
          <a:p>
            <a:r>
              <a:rPr lang="nl-NL" dirty="0"/>
              <a:t>Voeding (hoeveelheid, consistentie), sonde, vochtinname</a:t>
            </a:r>
          </a:p>
          <a:p>
            <a:r>
              <a:rPr lang="nl-NL" dirty="0"/>
              <a:t>Algehele conditie</a:t>
            </a:r>
          </a:p>
          <a:p>
            <a:r>
              <a:rPr lang="nl-NL" dirty="0"/>
              <a:t>Verminderde eetlust, gewichtsverlies</a:t>
            </a:r>
          </a:p>
          <a:p>
            <a:r>
              <a:rPr lang="nl-NL" dirty="0"/>
              <a:t>Koorts</a:t>
            </a:r>
          </a:p>
        </p:txBody>
      </p:sp>
    </p:spTree>
    <p:extLst>
      <p:ext uri="{BB962C8B-B14F-4D97-AF65-F5344CB8AC3E}">
        <p14:creationId xmlns:p14="http://schemas.microsoft.com/office/powerpoint/2010/main" val="43678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EFDE25-DC3B-E14A-B478-40D9AD68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Anamnese bij mondklachten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B0A5602-EBA0-EA40-AB2B-6FCDE2A5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Mondklachten</a:t>
            </a:r>
          </a:p>
          <a:p>
            <a:r>
              <a:rPr lang="nl-NL" dirty="0"/>
              <a:t>Droge mond, taai speeksel</a:t>
            </a:r>
          </a:p>
          <a:p>
            <a:r>
              <a:rPr lang="nl-NL" dirty="0"/>
              <a:t>Pijn/branderig gevoel van de lippen, mond of keel</a:t>
            </a:r>
          </a:p>
          <a:p>
            <a:r>
              <a:rPr lang="nl-NL" dirty="0"/>
              <a:t>Wondjes in de mond, lippen of mondhoeken</a:t>
            </a:r>
          </a:p>
          <a:p>
            <a:r>
              <a:rPr lang="nl-NL" dirty="0"/>
              <a:t>Bloedingen (spontaan, bij eten/poetsen)</a:t>
            </a:r>
          </a:p>
          <a:p>
            <a:r>
              <a:rPr lang="nl-NL" dirty="0"/>
              <a:t>Problemen met kauwen, slikken of spreken</a:t>
            </a:r>
          </a:p>
          <a:p>
            <a:r>
              <a:rPr lang="nl-NL" dirty="0"/>
              <a:t>Smaakverandering of –verlies</a:t>
            </a:r>
          </a:p>
          <a:p>
            <a:r>
              <a:rPr lang="nl-NL" dirty="0"/>
              <a:t>Slecht verdragen van warm/koud/gekruid voedsel</a:t>
            </a:r>
          </a:p>
          <a:p>
            <a:r>
              <a:rPr lang="nl-NL" dirty="0"/>
              <a:t>Slechte adem</a:t>
            </a:r>
          </a:p>
          <a:p>
            <a:r>
              <a:rPr lang="nl-NL" dirty="0"/>
              <a:t>Kwijlen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9288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EFDE25-DC3B-E14A-B478-40D9AD68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Anamnese bij mondklachten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B0A5602-EBA0-EA40-AB2B-6FCDE2A5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Mondzorg</a:t>
            </a:r>
          </a:p>
          <a:p>
            <a:r>
              <a:rPr lang="nl-NL" dirty="0"/>
              <a:t>Regelmatige controles tandarts/</a:t>
            </a:r>
            <a:r>
              <a:rPr lang="nl-NL" dirty="0" err="1"/>
              <a:t>hygienist</a:t>
            </a:r>
            <a:endParaRPr lang="nl-NL" dirty="0"/>
          </a:p>
          <a:p>
            <a:r>
              <a:rPr lang="nl-NL" dirty="0"/>
              <a:t>Mondzorg: poetsen, interdentaal, spoelen, frequentie</a:t>
            </a:r>
          </a:p>
          <a:p>
            <a:r>
              <a:rPr lang="nl-NL" dirty="0"/>
              <a:t>Zelfstandig of hulp nodig?</a:t>
            </a:r>
          </a:p>
          <a:p>
            <a:r>
              <a:rPr lang="nl-NL" dirty="0"/>
              <a:t>Eigen gebit, prothese, implantaten</a:t>
            </a:r>
          </a:p>
          <a:p>
            <a:r>
              <a:rPr lang="nl-NL" dirty="0"/>
              <a:t>Problemen met prothesen (drukpunten, ontbrekende deel, scherpe randen, niet meer passen, tandsteen)</a:t>
            </a:r>
          </a:p>
        </p:txBody>
      </p:sp>
    </p:spTree>
    <p:extLst>
      <p:ext uri="{BB962C8B-B14F-4D97-AF65-F5344CB8AC3E}">
        <p14:creationId xmlns:p14="http://schemas.microsoft.com/office/powerpoint/2010/main" val="163577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1428A6-8EAE-C543-A28B-F89578F0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Mondinspectie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3084D3B-84CD-6B43-ADCF-C2BB8387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LET OP: mond is intiem gebied &gt; zorg voor comfort en vertrouwen</a:t>
            </a:r>
          </a:p>
          <a:p>
            <a:r>
              <a:rPr lang="nl-NL" dirty="0"/>
              <a:t>Goed licht – niet steriele handschoenen – vochtige tongspatel/gaasje</a:t>
            </a:r>
          </a:p>
          <a:p>
            <a:r>
              <a:rPr lang="nl-NL" dirty="0"/>
              <a:t>Systematisch</a:t>
            </a:r>
          </a:p>
          <a:p>
            <a:pPr lvl="1"/>
            <a:r>
              <a:rPr lang="nl-NL" dirty="0"/>
              <a:t>Lippen (binnen/buiten)</a:t>
            </a:r>
          </a:p>
          <a:p>
            <a:pPr lvl="1"/>
            <a:r>
              <a:rPr lang="nl-NL" dirty="0"/>
              <a:t>Wangslijmvliezen</a:t>
            </a:r>
          </a:p>
          <a:p>
            <a:pPr lvl="1"/>
            <a:r>
              <a:rPr lang="nl-NL" dirty="0"/>
              <a:t>Onder/boven/zijkant tong</a:t>
            </a:r>
          </a:p>
          <a:p>
            <a:pPr lvl="1"/>
            <a:r>
              <a:rPr lang="nl-NL" dirty="0"/>
              <a:t>Mondbodem</a:t>
            </a:r>
          </a:p>
          <a:p>
            <a:pPr lvl="1"/>
            <a:r>
              <a:rPr lang="nl-NL" dirty="0"/>
              <a:t>Gehemelte en farynxboog</a:t>
            </a:r>
          </a:p>
          <a:p>
            <a:pPr lvl="1"/>
            <a:r>
              <a:rPr lang="nl-NL" dirty="0"/>
              <a:t>Tandvlees</a:t>
            </a:r>
          </a:p>
          <a:p>
            <a:pPr lvl="1"/>
            <a:r>
              <a:rPr lang="nl-NL" dirty="0"/>
              <a:t>Gebitselementen</a:t>
            </a:r>
          </a:p>
          <a:p>
            <a:pPr lvl="1"/>
            <a:r>
              <a:rPr lang="nl-NL" dirty="0"/>
              <a:t>Tandplaque</a:t>
            </a:r>
          </a:p>
          <a:p>
            <a:pPr lvl="1"/>
            <a:r>
              <a:rPr lang="nl-NL" dirty="0"/>
              <a:t>Droge mond</a:t>
            </a:r>
          </a:p>
          <a:p>
            <a:pPr lvl="1"/>
            <a:r>
              <a:rPr lang="nl-NL" dirty="0" err="1"/>
              <a:t>Foetor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318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E3E2A9-CFE7-1249-B3E3-B9FF2862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Lippen en mondhoeken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581A3FD-2E21-E847-9361-94DB97CB1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Functie: ondersteuning bij kauwen en spreken</a:t>
            </a:r>
          </a:p>
          <a:p>
            <a:r>
              <a:rPr lang="nl-NL" dirty="0"/>
              <a:t>Normaal: intact, niet rood of gezwollen</a:t>
            </a:r>
          </a:p>
          <a:p>
            <a:r>
              <a:rPr lang="nl-NL" dirty="0"/>
              <a:t>Afwijkingen: </a:t>
            </a:r>
          </a:p>
          <a:p>
            <a:pPr lvl="1"/>
            <a:r>
              <a:rPr lang="nl-NL" dirty="0"/>
              <a:t>Oedeem</a:t>
            </a:r>
          </a:p>
          <a:p>
            <a:pPr lvl="1"/>
            <a:r>
              <a:rPr lang="nl-NL" dirty="0"/>
              <a:t>Roodheid</a:t>
            </a:r>
          </a:p>
          <a:p>
            <a:pPr lvl="1"/>
            <a:r>
              <a:rPr lang="nl-NL" dirty="0"/>
              <a:t>Droogheid</a:t>
            </a:r>
          </a:p>
          <a:p>
            <a:pPr lvl="1"/>
            <a:r>
              <a:rPr lang="nl-NL" dirty="0"/>
              <a:t>Scheurtjes</a:t>
            </a:r>
          </a:p>
          <a:p>
            <a:pPr lvl="1"/>
            <a:r>
              <a:rPr lang="nl-NL" dirty="0"/>
              <a:t>Wondjes</a:t>
            </a:r>
          </a:p>
          <a:p>
            <a:pPr lvl="1"/>
            <a:r>
              <a:rPr lang="nl-NL" dirty="0"/>
              <a:t>Blaasjes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E108115-A219-284D-9655-E87A063E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099594"/>
            <a:ext cx="5715000" cy="25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9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1937</Words>
  <Application>Microsoft Office PowerPoint</Application>
  <PresentationFormat>Aangepast</PresentationFormat>
  <Paragraphs>365</Paragraphs>
  <Slides>44</Slides>
  <Notes>0</Notes>
  <HiddenSlides>10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Kantoorthema</vt:lpstr>
      <vt:lpstr>Mondzorg in palliatieve fase</vt:lpstr>
      <vt:lpstr>Casus dhr Jansen</vt:lpstr>
      <vt:lpstr>Inleiding</vt:lpstr>
      <vt:lpstr>Fysiologie</vt:lpstr>
      <vt:lpstr>Anamnese bij mondklachten (1)</vt:lpstr>
      <vt:lpstr>Anamnese bij mondklachten (2)</vt:lpstr>
      <vt:lpstr>Anamnese bij mondklachten (3)</vt:lpstr>
      <vt:lpstr>Mondinspectie</vt:lpstr>
      <vt:lpstr>Lippen en mondhoeken</vt:lpstr>
      <vt:lpstr>Gebitselementen</vt:lpstr>
      <vt:lpstr>Slijmvliezen (binnenzijde wangen/lippen, gehemelte, onderkant tong en mondbodem)</vt:lpstr>
      <vt:lpstr>Tong</vt:lpstr>
      <vt:lpstr>Speekselklieren</vt:lpstr>
      <vt:lpstr>Gingivitis &gt; Parodontitis</vt:lpstr>
      <vt:lpstr>Diagnostiek - mondstatusscorelijst</vt:lpstr>
      <vt:lpstr>Diagnostiek - mondstatusscorelijst</vt:lpstr>
      <vt:lpstr>Aanvullend onderzoek</vt:lpstr>
      <vt:lpstr>Doel mondverzorging algemeen:</vt:lpstr>
      <vt:lpstr>Mondverzorging algemeen:</vt:lpstr>
      <vt:lpstr>Zelfstandige patiënt</vt:lpstr>
      <vt:lpstr>Niet-zelfstandige patiënt (1)</vt:lpstr>
      <vt:lpstr>Niet-zelfstandige patiënt (2)</vt:lpstr>
      <vt:lpstr>Droge mond</vt:lpstr>
      <vt:lpstr>Xerostomie = droge mond</vt:lpstr>
      <vt:lpstr>Droge mond – oorzaken - algemeen</vt:lpstr>
      <vt:lpstr>Droge mond – oorzaken - ziektegerelateerd</vt:lpstr>
      <vt:lpstr>Droge mond – oorzaken – na behandeling</vt:lpstr>
      <vt:lpstr>Droge mond – oorzaken – medicamenteus</vt:lpstr>
      <vt:lpstr>Droge mond - diagnostiek</vt:lpstr>
      <vt:lpstr>Droge mond – beleid (1)</vt:lpstr>
      <vt:lpstr>Droge mond – beleid (2)</vt:lpstr>
      <vt:lpstr>Droge mond – beleid (3)</vt:lpstr>
      <vt:lpstr>Pijn in de mond</vt:lpstr>
      <vt:lpstr>Pijn in de mond</vt:lpstr>
      <vt:lpstr>Oorzaken pijn in de mond - algemeen</vt:lpstr>
      <vt:lpstr>Oorzaken pijn in de mond - aandoeningen</vt:lpstr>
      <vt:lpstr>Oorzaken pijn in de mond - iatrogeen</vt:lpstr>
      <vt:lpstr>Beleid</vt:lpstr>
      <vt:lpstr>Praktische voedingstips</vt:lpstr>
      <vt:lpstr>Beleid - medicamenteus</vt:lpstr>
      <vt:lpstr>Smaakbeleving</vt:lpstr>
      <vt:lpstr>Smaak wordt beïnvloed door</vt:lpstr>
      <vt:lpstr>Smaak wordt beïnvloed door</vt:lpstr>
      <vt:lpstr>https://www.fijn-proevers.nl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Mondzorg in palliatieve fase</dc:title>
  <dc:creator>Lotte Voets</dc:creator>
  <cp:lastModifiedBy>Lotte Voets</cp:lastModifiedBy>
  <cp:revision>3</cp:revision>
  <dcterms:created xsi:type="dcterms:W3CDTF">2018-11-25T17:59:25Z</dcterms:created>
  <dcterms:modified xsi:type="dcterms:W3CDTF">2018-12-10T08:37:35Z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