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4" r:id="rId3"/>
    <p:sldId id="257" r:id="rId4"/>
    <p:sldId id="258" r:id="rId5"/>
    <p:sldId id="259" r:id="rId6"/>
    <p:sldId id="260" r:id="rId7"/>
    <p:sldId id="262" r:id="rId8"/>
    <p:sldId id="282" r:id="rId9"/>
    <p:sldId id="283" r:id="rId10"/>
    <p:sldId id="263" r:id="rId11"/>
    <p:sldId id="264" r:id="rId12"/>
    <p:sldId id="294" r:id="rId13"/>
    <p:sldId id="266" r:id="rId14"/>
    <p:sldId id="281" r:id="rId15"/>
    <p:sldId id="275" r:id="rId16"/>
    <p:sldId id="290" r:id="rId17"/>
    <p:sldId id="296" r:id="rId18"/>
    <p:sldId id="277" r:id="rId19"/>
    <p:sldId id="272" r:id="rId20"/>
    <p:sldId id="298" r:id="rId21"/>
    <p:sldId id="299" r:id="rId22"/>
    <p:sldId id="291" r:id="rId23"/>
    <p:sldId id="292" r:id="rId2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974" autoAdjust="0"/>
  </p:normalViewPr>
  <p:slideViewPr>
    <p:cSldViewPr>
      <p:cViewPr varScale="1">
        <p:scale>
          <a:sx n="92" d="100"/>
          <a:sy n="92" d="100"/>
        </p:scale>
        <p:origin x="21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8C03544-28A4-470B-9FB7-DDD060023A86}" type="datetimeFigureOut">
              <a:rPr lang="nl-NL"/>
              <a:pPr>
                <a:defRPr/>
              </a:pPr>
              <a:t>04-01-2022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2C6A5A9-A3B2-4DDA-9BF3-435637D0F207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2662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FEE321A-1847-453E-A7DD-C6D4B0862E87}" type="slidenum">
              <a:rPr lang="nl-NL" altLang="nl-NL"/>
              <a:pPr/>
              <a:t>1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altLang="nl-NL" smtClean="0"/>
              <a:t>Bijwerkingen: droge mond, urineretentie en bij atropine extra verwardheid.</a:t>
            </a:r>
          </a:p>
        </p:txBody>
      </p:sp>
      <p:sp>
        <p:nvSpPr>
          <p:cNvPr id="3584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58A2722-DC2C-4941-A7FF-21A849DE0DA0}" type="slidenum">
              <a:rPr lang="nl-NL" altLang="nl-NL"/>
              <a:pPr/>
              <a:t>10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368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0FEAB6A-00B8-4BDE-91A0-39D3E42D5EBB}" type="slidenum">
              <a:rPr lang="nl-NL" altLang="nl-NL"/>
              <a:pPr/>
              <a:t>11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altLang="nl-NL" smtClean="0"/>
              <a:t>Fentanyl niet geschikt bij cachectische mensen, resorptie verminderd</a:t>
            </a:r>
          </a:p>
          <a:p>
            <a:pPr>
              <a:spcBef>
                <a:spcPct val="0"/>
              </a:spcBef>
            </a:pPr>
            <a:r>
              <a:rPr lang="nl-NL" altLang="nl-NL" smtClean="0"/>
              <a:t>Start met 60 mg /24 uur wordt overgeslagen bij ouderen</a:t>
            </a:r>
          </a:p>
          <a:p>
            <a:pPr>
              <a:spcBef>
                <a:spcPct val="0"/>
              </a:spcBef>
            </a:pPr>
            <a:r>
              <a:rPr lang="nl-NL" altLang="nl-NL" smtClean="0"/>
              <a:t>Morfine slow release 2 dd 10 mg &gt;70  jr (anders 2 dd 20), beoordeling na 24 uur</a:t>
            </a:r>
          </a:p>
          <a:p>
            <a:pPr>
              <a:spcBef>
                <a:spcPct val="0"/>
              </a:spcBef>
            </a:pPr>
            <a:r>
              <a:rPr lang="nl-NL" altLang="nl-NL" smtClean="0"/>
              <a:t>Fentanyl 2-4 x duurder dan morfine oraal</a:t>
            </a:r>
          </a:p>
          <a:p>
            <a:pPr>
              <a:spcBef>
                <a:spcPct val="0"/>
              </a:spcBef>
            </a:pPr>
            <a:endParaRPr lang="nl-NL" altLang="nl-NL" smtClean="0"/>
          </a:p>
          <a:p>
            <a:pPr>
              <a:spcBef>
                <a:spcPct val="0"/>
              </a:spcBef>
            </a:pPr>
            <a:r>
              <a:rPr lang="nl-NL" altLang="nl-NL" smtClean="0"/>
              <a:t>Rescue medicatie snelwerkende variant van wat als onderhoud gegeven wordt.</a:t>
            </a:r>
          </a:p>
          <a:p>
            <a:pPr>
              <a:spcBef>
                <a:spcPct val="0"/>
              </a:spcBef>
            </a:pPr>
            <a:r>
              <a:rPr lang="nl-NL" altLang="nl-NL" smtClean="0"/>
              <a:t>Bij fentanyl, instanyl smelttabletten/neusspray</a:t>
            </a:r>
          </a:p>
          <a:p>
            <a:pPr>
              <a:spcBef>
                <a:spcPct val="0"/>
              </a:spcBef>
            </a:pPr>
            <a:r>
              <a:rPr lang="nl-NL" altLang="nl-NL" smtClean="0"/>
              <a:t>Bij oxycodon mga, oxycodon (zonder gereguleerde afgifte)</a:t>
            </a:r>
          </a:p>
          <a:p>
            <a:pPr>
              <a:spcBef>
                <a:spcPct val="0"/>
              </a:spcBef>
            </a:pPr>
            <a:r>
              <a:rPr lang="nl-NL" altLang="nl-NL" smtClean="0"/>
              <a:t>Bij morfine oraal, oramorph</a:t>
            </a:r>
          </a:p>
          <a:p>
            <a:pPr>
              <a:spcBef>
                <a:spcPct val="0"/>
              </a:spcBef>
            </a:pPr>
            <a:r>
              <a:rPr lang="nl-NL" altLang="nl-NL" smtClean="0"/>
              <a:t>Bij morfine sc, bolus en dan evt. ophogen pomp</a:t>
            </a:r>
          </a:p>
          <a:p>
            <a:pPr>
              <a:spcBef>
                <a:spcPct val="0"/>
              </a:spcBef>
            </a:pPr>
            <a:endParaRPr lang="nl-NL" altLang="nl-NL" smtClean="0"/>
          </a:p>
          <a:p>
            <a:pPr>
              <a:spcBef>
                <a:spcPct val="0"/>
              </a:spcBef>
            </a:pPr>
            <a:r>
              <a:rPr lang="nl-NL" altLang="nl-NL" smtClean="0"/>
              <a:t>Fentanyl buccaal of sublinguaal lijkt aanzienlijk sneller te werken dan de andere escapemedicatie. Het is alleen veel duurder.</a:t>
            </a:r>
          </a:p>
        </p:txBody>
      </p:sp>
      <p:sp>
        <p:nvSpPr>
          <p:cNvPr id="378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2AD69D7-9AA5-4F27-B2A8-12284A8440FD}" type="slidenum">
              <a:rPr lang="nl-NL" altLang="nl-NL"/>
              <a:pPr/>
              <a:t>12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3891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BA4B26E-0B84-42DE-B7F1-10018EA1E405}" type="slidenum">
              <a:rPr lang="nl-NL" altLang="nl-NL"/>
              <a:pPr/>
              <a:t>13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altLang="nl-NL" smtClean="0"/>
              <a:t>Maggy van den Brand	11-07-2016 (bij intoxicatie door dehydratie???</a:t>
            </a:r>
          </a:p>
          <a:p>
            <a:pPr>
              <a:spcBef>
                <a:spcPct val="0"/>
              </a:spcBef>
            </a:pPr>
            <a:r>
              <a:rPr lang="nl-NL" altLang="nl-NL" smtClean="0"/>
              <a:t>je kunt ook nog denken aan nozinan: combi benzo/antipsychoticum? werkt langer</a:t>
            </a:r>
          </a:p>
        </p:txBody>
      </p:sp>
      <p:sp>
        <p:nvSpPr>
          <p:cNvPr id="3994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3912702-51D4-431C-A0D8-8C990A5AF096}" type="slidenum">
              <a:rPr lang="nl-NL" altLang="nl-NL"/>
              <a:pPr/>
              <a:t>14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4096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204477C-1072-45E1-A817-DE2A7126835F}" type="slidenum">
              <a:rPr lang="nl-NL" altLang="nl-NL"/>
              <a:pPr/>
              <a:t>15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altLang="nl-NL" smtClean="0"/>
              <a:t>Bij ouderen start onderhoudsdosering 12-36 mg/24 uur, eerst bolus 10 mg</a:t>
            </a:r>
          </a:p>
          <a:p>
            <a:pPr>
              <a:spcBef>
                <a:spcPct val="0"/>
              </a:spcBef>
            </a:pPr>
            <a:r>
              <a:rPr lang="nl-NL" altLang="nl-NL" smtClean="0"/>
              <a:t>Indien na 2 uur onvoldoende sedatie 5 mg sc extra. Pas na 6-8 uur onderhoudsdosering met 50% ophogen, altijd icm een bolus  van 5 mg sc.</a:t>
            </a:r>
          </a:p>
          <a:p>
            <a:pPr>
              <a:spcBef>
                <a:spcPct val="0"/>
              </a:spcBef>
            </a:pPr>
            <a:r>
              <a:rPr lang="nl-NL" altLang="nl-NL" smtClean="0"/>
              <a:t>Bij een levensverwachting langer dan 1-2 dagen kan gelijk gestart worden met een pomp, indien de levernsverwachting korter is kan intermitterend ook.</a:t>
            </a:r>
          </a:p>
          <a:p>
            <a:pPr>
              <a:spcBef>
                <a:spcPct val="0"/>
              </a:spcBef>
            </a:pPr>
            <a:endParaRPr lang="nl-NL" altLang="nl-NL" smtClean="0"/>
          </a:p>
          <a:p>
            <a:pPr>
              <a:spcBef>
                <a:spcPct val="0"/>
              </a:spcBef>
            </a:pPr>
            <a:r>
              <a:rPr lang="nl-NL" altLang="nl-NL" smtClean="0"/>
              <a:t>Bij intermitterend 6 dd -10 mg sc. Zon nodig na 2 uur 5 mg extra bij onvoldoende sedatie. Indien na 6-8 uur onvoldoende effect bolus ophogen met 50%</a:t>
            </a:r>
          </a:p>
        </p:txBody>
      </p:sp>
      <p:sp>
        <p:nvSpPr>
          <p:cNvPr id="419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717E3F5-B4C6-4A46-B6A7-F349F2DBD6B2}" type="slidenum">
              <a:rPr lang="nl-NL" altLang="nl-NL"/>
              <a:pPr/>
              <a:t>16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altLang="nl-NL" smtClean="0"/>
              <a:t>Nozina niet in pomp toevoegen, na drie dgn dosis verlagen ivm t1/2 17-25 uur.</a:t>
            </a:r>
          </a:p>
        </p:txBody>
      </p:sp>
      <p:sp>
        <p:nvSpPr>
          <p:cNvPr id="430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8D5D5FC-3B86-4247-9906-8C91551B03B5}" type="slidenum">
              <a:rPr lang="nl-NL" altLang="nl-NL"/>
              <a:pPr/>
              <a:t>17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altLang="nl-NL" smtClean="0"/>
              <a:t>Aangeraden als sedatie verwacht wordt langer dan 2 dgn te duren.</a:t>
            </a:r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F822D98-A3C3-4208-A47F-A3949444EC5B}" type="slidenum">
              <a:rPr lang="nl-NL" altLang="nl-NL"/>
              <a:pPr/>
              <a:t>18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altLang="nl-NL" smtClean="0"/>
              <a:t>Onrust: ook corticosteroiden of nicotineonttrekking</a:t>
            </a:r>
          </a:p>
          <a:p>
            <a:pPr>
              <a:spcBef>
                <a:spcPct val="0"/>
              </a:spcBef>
            </a:pPr>
            <a:r>
              <a:rPr lang="nl-NL" altLang="nl-NL" smtClean="0"/>
              <a:t>Resistentie: bij langdurig benzo gebruik vooraf (ook bij antipsychoticagebruik)</a:t>
            </a:r>
          </a:p>
          <a:p>
            <a:pPr>
              <a:spcBef>
                <a:spcPct val="0"/>
              </a:spcBef>
            </a:pPr>
            <a:r>
              <a:rPr lang="nl-NL" altLang="nl-NL" smtClean="0"/>
              <a:t>Leverinductie door chronisch alcoholgebruik, roken, corticosteroiden, omeprazol</a:t>
            </a:r>
          </a:p>
        </p:txBody>
      </p:sp>
      <p:sp>
        <p:nvSpPr>
          <p:cNvPr id="4506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CB8E020-CC5D-49D2-909B-B944A0928002}" type="slidenum">
              <a:rPr lang="nl-NL" altLang="nl-NL"/>
              <a:pPr/>
              <a:t>19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2765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F49B987-C0F2-4DFB-B58D-849690DC2404}" type="slidenum">
              <a:rPr lang="nl-NL" altLang="nl-NL"/>
              <a:pPr/>
              <a:t>2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460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1E12123-6B8D-4C06-9C5C-351814C0F8E3}" type="slidenum">
              <a:rPr lang="nl-NL" altLang="nl-NL"/>
              <a:pPr/>
              <a:t>20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4710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D076F1F-05D6-4EF9-8512-332EE115E1EC}" type="slidenum">
              <a:rPr lang="nl-NL" altLang="nl-NL"/>
              <a:pPr/>
              <a:t>21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4813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87E91D7-C6B6-4B4A-900D-247F5D748BAE}" type="slidenum">
              <a:rPr lang="nl-NL" altLang="nl-NL"/>
              <a:pPr/>
              <a:t>22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4915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6E6B488-97D7-48EC-9B72-9D61340BD457}" type="slidenum">
              <a:rPr lang="nl-NL" altLang="nl-NL"/>
              <a:pPr/>
              <a:t>23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2867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19138F2-B5E4-47EF-BA11-52F0F068EB54}" type="slidenum">
              <a:rPr lang="nl-NL" altLang="nl-NL"/>
              <a:pPr/>
              <a:t>3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2970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C20B899-D8A8-449A-95A6-413E75D5079E}" type="slidenum">
              <a:rPr lang="nl-NL" altLang="nl-NL"/>
              <a:pPr/>
              <a:t>4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3072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2322C8D-25E3-4A71-971F-766109776E7F}" type="slidenum">
              <a:rPr lang="nl-NL" altLang="nl-NL"/>
              <a:pPr/>
              <a:t>5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3174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F410165-7901-4BB6-8511-C16AEE618EF8}" type="slidenum">
              <a:rPr lang="nl-NL" altLang="nl-NL"/>
              <a:pPr/>
              <a:t>6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3277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DE1A1BB-19F0-4F1D-BC3D-2AE4E4953FA5}" type="slidenum">
              <a:rPr lang="nl-NL" altLang="nl-NL"/>
              <a:pPr/>
              <a:t>7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altLang="nl-NL" smtClean="0"/>
              <a:t>Zuurstof alleen effectief bij hypoxie</a:t>
            </a:r>
          </a:p>
        </p:txBody>
      </p:sp>
      <p:sp>
        <p:nvSpPr>
          <p:cNvPr id="3379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D0B0F7F-7E67-4AA5-B402-AC0F325B1D3E}" type="slidenum">
              <a:rPr lang="nl-NL" altLang="nl-NL"/>
              <a:pPr/>
              <a:t>8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altLang="nl-NL" smtClean="0"/>
              <a:t>Bij overstappen van de ene op de andere soort opioid wordt geadviseerd te starten met 75% van de dagdosis</a:t>
            </a:r>
          </a:p>
        </p:txBody>
      </p:sp>
      <p:sp>
        <p:nvSpPr>
          <p:cNvPr id="348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CA4630A-9625-48E9-9F89-312958E9FCB5}" type="slidenum">
              <a:rPr lang="nl-NL" altLang="nl-NL"/>
              <a:pPr/>
              <a:t>9</a:t>
            </a:fld>
            <a:endParaRPr lang="nl-NL" alt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77A16-FCF6-4163-A53E-916CF230134D}" type="datetimeFigureOut">
              <a:rPr lang="nl-NL"/>
              <a:pPr>
                <a:defRPr/>
              </a:pPr>
              <a:t>04-01-2022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21B40-449A-470A-A1E9-AD6BEBF2754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780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D917-7EDA-438B-BDC7-7175EAC00989}" type="datetimeFigureOut">
              <a:rPr lang="nl-NL"/>
              <a:pPr>
                <a:defRPr/>
              </a:pPr>
              <a:t>04-01-2022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E3E00-0E96-417C-A5AF-A0F5B43F90E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9953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4349E-E596-45E8-89F4-E0FCB09CC77E}" type="datetimeFigureOut">
              <a:rPr lang="nl-NL"/>
              <a:pPr>
                <a:defRPr/>
              </a:pPr>
              <a:t>04-01-2022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B71A9-43EB-48D8-AC92-2EA1FDDAA18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7659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2B68B-EDD3-4777-B2D0-CA3A4919FFE7}" type="datetimeFigureOut">
              <a:rPr lang="nl-NL"/>
              <a:pPr>
                <a:defRPr/>
              </a:pPr>
              <a:t>04-01-2022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518DD-4B4C-41B3-B5A7-2D86A0553A1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447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31EE5-E2F3-4514-A241-2D53806F35C2}" type="datetimeFigureOut">
              <a:rPr lang="nl-NL"/>
              <a:pPr>
                <a:defRPr/>
              </a:pPr>
              <a:t>04-01-2022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F38BC-B01D-408A-98B8-73AE8A1F584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6055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E4D1D-0F1D-4DB5-83EA-F57180C98EA3}" type="datetimeFigureOut">
              <a:rPr lang="nl-NL"/>
              <a:pPr>
                <a:defRPr/>
              </a:pPr>
              <a:t>04-01-2022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58A3E-72EB-44A9-9C85-9B19CE5C6C7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2331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3DEF9-6D60-4462-8683-99B055A21A7A}" type="datetimeFigureOut">
              <a:rPr lang="nl-NL"/>
              <a:pPr>
                <a:defRPr/>
              </a:pPr>
              <a:t>04-01-2022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1E0ED-7C3F-49F1-B207-2460D14A23D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864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E542B-323D-4F24-B375-A9200F81AC66}" type="datetimeFigureOut">
              <a:rPr lang="nl-NL"/>
              <a:pPr>
                <a:defRPr/>
              </a:pPr>
              <a:t>04-01-2022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B8B69-E149-4C99-91B5-999A5C69919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9118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727B6-9A20-4119-BD73-86D44DAC51C0}" type="datetimeFigureOut">
              <a:rPr lang="nl-NL"/>
              <a:pPr>
                <a:defRPr/>
              </a:pPr>
              <a:t>04-01-2022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E3A39-DD45-4AFB-B7F5-895785D8E83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333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B7D0F-438F-4DF8-93D0-339FDA5E3CC4}" type="datetimeFigureOut">
              <a:rPr lang="nl-NL"/>
              <a:pPr>
                <a:defRPr/>
              </a:pPr>
              <a:t>04-01-2022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FDD4E-D0C1-49EE-935D-33DC3A5EDCF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0725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96430-410C-452F-9DC7-EA6326A40695}" type="datetimeFigureOut">
              <a:rPr lang="nl-NL"/>
              <a:pPr>
                <a:defRPr/>
              </a:pPr>
              <a:t>04-01-2022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064F3-3BF0-484B-8F5D-2937385E1FE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5809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4318AC-B99E-4781-86E7-CD437809126E}" type="datetimeFigureOut">
              <a:rPr lang="nl-NL"/>
              <a:pPr>
                <a:defRPr/>
              </a:pPr>
              <a:t>04-01-2022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8803B45-CA99-4C09-B139-DD0BF50653BF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altLang="nl-NL" smtClean="0"/>
              <a:t>FTO: palliatieve zorg in de stervenfase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18-7-2016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Symptomen: reutelen</a:t>
            </a:r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en-US" sz="2400" smtClean="0"/>
              <a:t>Luidruchtige ademhaling door slijm in luchtwegen</a:t>
            </a:r>
          </a:p>
          <a:p>
            <a:r>
              <a:rPr lang="nl-NL" altLang="en-US" sz="2400" smtClean="0"/>
              <a:t>Naasten associëren doordringende geluid met (adem)nood</a:t>
            </a:r>
          </a:p>
          <a:p>
            <a:r>
              <a:rPr lang="nl-NL" altLang="en-US" sz="2400" smtClean="0"/>
              <a:t>Belangrijk teken van naderend overlijden</a:t>
            </a:r>
          </a:p>
          <a:p>
            <a:endParaRPr lang="nl-NL" altLang="en-US" sz="2400" smtClean="0"/>
          </a:p>
          <a:p>
            <a:r>
              <a:rPr lang="nl-NL" altLang="en-US" sz="2400" smtClean="0"/>
              <a:t>Benadering: </a:t>
            </a:r>
          </a:p>
          <a:p>
            <a:pPr lvl="1"/>
            <a:r>
              <a:rPr lang="nl-NL" altLang="en-US" sz="1800" smtClean="0"/>
              <a:t>Informeren (direct bij ingaan stervensfase) en begeleiden naasten</a:t>
            </a:r>
          </a:p>
          <a:p>
            <a:pPr lvl="1"/>
            <a:r>
              <a:rPr lang="nl-NL" altLang="en-US" sz="1800" smtClean="0"/>
              <a:t>Goed positioneren patiënt, zijligging</a:t>
            </a:r>
          </a:p>
          <a:p>
            <a:pPr lvl="1"/>
            <a:r>
              <a:rPr lang="nl-NL" altLang="en-US" sz="1800" smtClean="0"/>
              <a:t>Uitzuigen vermijden</a:t>
            </a:r>
          </a:p>
          <a:p>
            <a:pPr lvl="1"/>
            <a:r>
              <a:rPr lang="nl-NL" altLang="en-US" sz="1800" smtClean="0"/>
              <a:t>Medicatie: </a:t>
            </a:r>
          </a:p>
          <a:p>
            <a:pPr lvl="2"/>
            <a:r>
              <a:rPr lang="nl-NL" altLang="en-US" sz="1800" smtClean="0"/>
              <a:t>scopolaminebutyl 20 mg sc/iv; eventueel 60-120 mg/24 uur sc/iv</a:t>
            </a:r>
          </a:p>
          <a:p>
            <a:pPr lvl="4"/>
            <a:r>
              <a:rPr lang="nl-NL" altLang="en-US" sz="1800" smtClean="0"/>
              <a:t>Werkt ook bij koliek obv ileus</a:t>
            </a:r>
          </a:p>
          <a:p>
            <a:pPr lvl="2"/>
            <a:r>
              <a:rPr lang="nl-NL" altLang="en-US" sz="1800" smtClean="0"/>
              <a:t>Atropine oogdruppels 1%, iedere 4 uur 2-3 druppels</a:t>
            </a:r>
          </a:p>
          <a:p>
            <a:endParaRPr lang="nl-NL" alt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Symptomen: pijn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altLang="en-US" dirty="0" smtClean="0"/>
              <a:t>Achterhalen oorzaak pijn niet meer aan de orde </a:t>
            </a:r>
          </a:p>
          <a:p>
            <a:pPr fontAlgn="auto">
              <a:spcAft>
                <a:spcPts val="0"/>
              </a:spcAft>
              <a:defRPr/>
            </a:pPr>
            <a:endParaRPr lang="nl-NL" alt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nl-NL" altLang="en-US" dirty="0" smtClean="0"/>
              <a:t>Minimaliseren pijn gerelateerd aan beweging door: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l-NL" altLang="en-US" sz="2100" dirty="0" smtClean="0"/>
              <a:t>behoedzaam handelen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l-NL" altLang="en-US" sz="2100" dirty="0" smtClean="0"/>
              <a:t>vermijden onnodige bewegingen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l-NL" altLang="en-US" sz="2100" dirty="0" smtClean="0"/>
              <a:t>Alleen wisselligging en dagelijks lichamelijke verzorging indien echt noodzakelijk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l-NL" altLang="en-US" sz="2100" dirty="0" smtClean="0"/>
              <a:t>Toedienen preventieve medicatie </a:t>
            </a:r>
            <a:r>
              <a:rPr lang="nl-NL" altLang="en-US" sz="2100" dirty="0" err="1" smtClean="0"/>
              <a:t>sc</a:t>
            </a:r>
            <a:r>
              <a:rPr lang="nl-NL" altLang="en-US" sz="2100" dirty="0" smtClean="0"/>
              <a:t> 15-30 minuten voor de zorg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l-NL" alt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nl-NL" altLang="en-US" dirty="0" smtClean="0"/>
              <a:t>Omzetten orale </a:t>
            </a:r>
            <a:r>
              <a:rPr lang="nl-NL" altLang="en-US" dirty="0" err="1" smtClean="0"/>
              <a:t>opioïden</a:t>
            </a:r>
            <a:r>
              <a:rPr lang="nl-NL" altLang="en-US" dirty="0" smtClean="0"/>
              <a:t> in </a:t>
            </a:r>
            <a:r>
              <a:rPr lang="nl-NL" altLang="en-US" dirty="0" err="1" smtClean="0"/>
              <a:t>parenterale</a:t>
            </a:r>
            <a:r>
              <a:rPr lang="nl-NL" altLang="en-US" dirty="0" smtClean="0"/>
              <a:t> toediening; </a:t>
            </a:r>
            <a:r>
              <a:rPr lang="nl-NL" altLang="en-US" dirty="0" err="1" smtClean="0"/>
              <a:t>transdermale</a:t>
            </a:r>
            <a:r>
              <a:rPr lang="nl-NL" altLang="en-US" dirty="0" smtClean="0"/>
              <a:t> toediening wordt voortgezet</a:t>
            </a:r>
          </a:p>
          <a:p>
            <a:pPr fontAlgn="auto">
              <a:spcAft>
                <a:spcPts val="0"/>
              </a:spcAft>
              <a:defRPr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Behandelschema pijn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323850" y="1600200"/>
          <a:ext cx="8362950" cy="374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188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Oraal</a:t>
                      </a:r>
                      <a:endParaRPr lang="nl-NL" sz="18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Indien</a:t>
                      </a:r>
                      <a:r>
                        <a:rPr lang="nl-NL" sz="1800" baseline="0" dirty="0" smtClean="0"/>
                        <a:t> orale weg niet mogelijk</a:t>
                      </a:r>
                      <a:endParaRPr lang="nl-NL" sz="1800" dirty="0"/>
                    </a:p>
                  </a:txBody>
                  <a:tcPr marL="91436" marR="91436"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92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Bij </a:t>
                      </a:r>
                      <a:r>
                        <a:rPr lang="nl-NL" sz="1800" dirty="0" err="1" smtClean="0"/>
                        <a:t>opioïdnaïeve</a:t>
                      </a:r>
                      <a:r>
                        <a:rPr lang="nl-NL" sz="1800" baseline="0" dirty="0" smtClean="0"/>
                        <a:t> patiënt</a:t>
                      </a:r>
                      <a:endParaRPr lang="nl-NL" sz="18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Morfine (slow release) 20 mg 2 </a:t>
                      </a:r>
                      <a:r>
                        <a:rPr lang="nl-NL" sz="1800" dirty="0" err="1" smtClean="0"/>
                        <a:t>dd</a:t>
                      </a:r>
                      <a:r>
                        <a:rPr lang="nl-NL" sz="1800" dirty="0" smtClean="0"/>
                        <a:t> 1</a:t>
                      </a:r>
                    </a:p>
                    <a:p>
                      <a:r>
                        <a:rPr lang="nl-NL" sz="1800" dirty="0" err="1" smtClean="0"/>
                        <a:t>Oxycodon</a:t>
                      </a:r>
                      <a:r>
                        <a:rPr lang="nl-NL" sz="1800" dirty="0" smtClean="0"/>
                        <a:t> </a:t>
                      </a:r>
                      <a:r>
                        <a:rPr lang="nl-NL" sz="1800" dirty="0" err="1" smtClean="0"/>
                        <a:t>mga</a:t>
                      </a:r>
                      <a:r>
                        <a:rPr lang="nl-NL" sz="1800" baseline="0" dirty="0" smtClean="0"/>
                        <a:t> 10 mg 2 </a:t>
                      </a:r>
                      <a:r>
                        <a:rPr lang="nl-NL" sz="1800" baseline="0" dirty="0" err="1" smtClean="0"/>
                        <a:t>dd</a:t>
                      </a:r>
                      <a:r>
                        <a:rPr lang="nl-NL" sz="1800" baseline="0" dirty="0" smtClean="0"/>
                        <a:t> 1</a:t>
                      </a:r>
                      <a:endParaRPr lang="nl-NL" sz="18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nl-NL" sz="1800" baseline="0" dirty="0" smtClean="0"/>
                        <a:t>Zn 5 mg of 6 </a:t>
                      </a:r>
                      <a:r>
                        <a:rPr lang="nl-NL" sz="1800" baseline="0" dirty="0" err="1" smtClean="0"/>
                        <a:t>dd</a:t>
                      </a:r>
                      <a:r>
                        <a:rPr lang="nl-NL" sz="1800" baseline="0" dirty="0" smtClean="0"/>
                        <a:t> 5 mg morfine </a:t>
                      </a:r>
                      <a:r>
                        <a:rPr lang="nl-NL" sz="1800" baseline="0" dirty="0" err="1" smtClean="0"/>
                        <a:t>sc</a:t>
                      </a:r>
                      <a:endParaRPr lang="nl-NL" sz="1800" baseline="0" dirty="0" smtClean="0"/>
                    </a:p>
                    <a:p>
                      <a:r>
                        <a:rPr lang="nl-NL" sz="1800" baseline="0" dirty="0" smtClean="0"/>
                        <a:t>(Morfine 30 mg </a:t>
                      </a:r>
                      <a:r>
                        <a:rPr lang="nl-NL" sz="1800" baseline="0" dirty="0" err="1" smtClean="0"/>
                        <a:t>sc</a:t>
                      </a:r>
                      <a:r>
                        <a:rPr lang="nl-NL" sz="1800" baseline="0" dirty="0" smtClean="0"/>
                        <a:t> /24 uur)</a:t>
                      </a:r>
                    </a:p>
                    <a:p>
                      <a:r>
                        <a:rPr lang="nl-NL" sz="1800" dirty="0" err="1" smtClean="0"/>
                        <a:t>Fentanyl</a:t>
                      </a:r>
                      <a:r>
                        <a:rPr lang="nl-NL" sz="1800" baseline="0" dirty="0" smtClean="0"/>
                        <a:t> 12 </a:t>
                      </a:r>
                      <a:r>
                        <a:rPr lang="nl-NL" sz="1800" baseline="0" dirty="0" err="1" smtClean="0"/>
                        <a:t>mcg</a:t>
                      </a:r>
                      <a:r>
                        <a:rPr lang="nl-NL" sz="1800" baseline="0" dirty="0" smtClean="0"/>
                        <a:t>/3 </a:t>
                      </a:r>
                      <a:r>
                        <a:rPr lang="nl-NL" sz="1800" baseline="0" dirty="0" err="1" smtClean="0"/>
                        <a:t>dgn</a:t>
                      </a:r>
                      <a:endParaRPr lang="nl-NL" sz="1800" dirty="0" smtClean="0"/>
                    </a:p>
                  </a:txBody>
                  <a:tcPr marL="91436" marR="91436"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88">
                <a:tc>
                  <a:txBody>
                    <a:bodyPr/>
                    <a:lstStyle/>
                    <a:p>
                      <a:r>
                        <a:rPr lang="nl-NL" sz="1800" i="1" dirty="0" smtClean="0"/>
                        <a:t>Indien </a:t>
                      </a:r>
                      <a:r>
                        <a:rPr lang="nl-NL" sz="1800" i="1" dirty="0" err="1" smtClean="0"/>
                        <a:t>pt</a:t>
                      </a:r>
                      <a:r>
                        <a:rPr lang="nl-NL" sz="1800" i="1" baseline="0" dirty="0" smtClean="0"/>
                        <a:t> al zwak </a:t>
                      </a:r>
                      <a:r>
                        <a:rPr lang="nl-NL" sz="1800" i="1" baseline="0" dirty="0" err="1" smtClean="0"/>
                        <a:t>opioid</a:t>
                      </a:r>
                      <a:r>
                        <a:rPr lang="nl-NL" sz="1800" i="1" baseline="0" dirty="0" smtClean="0"/>
                        <a:t> gebruikte</a:t>
                      </a:r>
                      <a:endParaRPr lang="nl-NL" sz="1800" i="1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endParaRPr lang="nl-NL" sz="1800" i="1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nl-NL" sz="1800" i="1" dirty="0" smtClean="0"/>
                        <a:t>60 mg morfine </a:t>
                      </a:r>
                      <a:r>
                        <a:rPr lang="nl-NL" sz="1800" i="1" dirty="0" err="1" smtClean="0"/>
                        <a:t>sc</a:t>
                      </a:r>
                      <a:r>
                        <a:rPr lang="nl-NL" sz="1800" i="1" dirty="0" smtClean="0"/>
                        <a:t>/24 uur</a:t>
                      </a:r>
                      <a:endParaRPr lang="nl-NL" sz="1800" i="1" dirty="0"/>
                    </a:p>
                  </a:txBody>
                  <a:tcPr marL="91436" marR="91436"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88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Dosering </a:t>
                      </a:r>
                      <a:r>
                        <a:rPr lang="nl-NL" sz="1800" dirty="0" err="1" smtClean="0"/>
                        <a:t>rescue</a:t>
                      </a:r>
                      <a:r>
                        <a:rPr lang="nl-NL" sz="1800" dirty="0" smtClean="0"/>
                        <a:t> medicatie</a:t>
                      </a:r>
                      <a:endParaRPr lang="nl-NL" sz="18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10-15% v/d dagdosis tot 6</a:t>
                      </a:r>
                      <a:r>
                        <a:rPr lang="nl-NL" sz="1800" baseline="0" dirty="0" smtClean="0"/>
                        <a:t> </a:t>
                      </a:r>
                      <a:r>
                        <a:rPr lang="nl-NL" sz="1800" baseline="0" dirty="0" err="1" smtClean="0"/>
                        <a:t>dd</a:t>
                      </a:r>
                      <a:endParaRPr lang="nl-NL" sz="18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nl-NL" sz="1800" baseline="0" dirty="0" smtClean="0"/>
                        <a:t>10-15% v/d dagdosis tot 6 </a:t>
                      </a:r>
                      <a:r>
                        <a:rPr lang="nl-NL" sz="1800" baseline="0" dirty="0" err="1" smtClean="0"/>
                        <a:t>dd</a:t>
                      </a:r>
                      <a:r>
                        <a:rPr lang="nl-NL" sz="1800" baseline="0" dirty="0" smtClean="0"/>
                        <a:t> (behalve bij </a:t>
                      </a:r>
                      <a:r>
                        <a:rPr lang="nl-NL" sz="1800" baseline="0" dirty="0" err="1" smtClean="0"/>
                        <a:t>fentanyl</a:t>
                      </a:r>
                      <a:r>
                        <a:rPr lang="nl-NL" sz="1800" baseline="0" dirty="0" smtClean="0"/>
                        <a:t>)</a:t>
                      </a:r>
                      <a:endParaRPr lang="nl-NL" sz="1800" dirty="0"/>
                    </a:p>
                  </a:txBody>
                  <a:tcPr marL="91436" marR="91436"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88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Ophogen</a:t>
                      </a:r>
                      <a:endParaRPr lang="nl-NL" sz="18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Ophogen met 50 – 100 %</a:t>
                      </a:r>
                      <a:endParaRPr lang="nl-NL" sz="18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Ophogen</a:t>
                      </a:r>
                      <a:r>
                        <a:rPr lang="nl-NL" sz="1800" baseline="0" dirty="0" smtClean="0"/>
                        <a:t> met 50% van de dagdosis</a:t>
                      </a:r>
                      <a:endParaRPr lang="nl-NL" sz="1800" dirty="0"/>
                    </a:p>
                  </a:txBody>
                  <a:tcPr marL="91436" marR="91436"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Symptomen: angst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altLang="en-US" dirty="0" smtClean="0"/>
              <a:t>Lichamelijke complicaties (benauwdheid, pijn) kunnen reden zijn voor angst in de stervensfase </a:t>
            </a:r>
          </a:p>
          <a:p>
            <a:pPr fontAlgn="auto">
              <a:spcAft>
                <a:spcPts val="0"/>
              </a:spcAft>
              <a:defRPr/>
            </a:pPr>
            <a:endParaRPr lang="nl-NL" alt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nl-NL" altLang="en-US" dirty="0" smtClean="0"/>
              <a:t>Kan ook veroorzaakt worden door plotse onttrekking van medicatie</a:t>
            </a:r>
          </a:p>
          <a:p>
            <a:pPr fontAlgn="auto">
              <a:spcAft>
                <a:spcPts val="0"/>
              </a:spcAft>
              <a:defRPr/>
            </a:pPr>
            <a:r>
              <a:rPr lang="nl-NL" altLang="en-US" dirty="0" smtClean="0"/>
              <a:t>Moet worden onderscheiden van terminale onrust </a:t>
            </a:r>
          </a:p>
          <a:p>
            <a:pPr fontAlgn="auto">
              <a:spcAft>
                <a:spcPts val="0"/>
              </a:spcAft>
              <a:defRPr/>
            </a:pPr>
            <a:endParaRPr lang="nl-NL" alt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nl-NL" altLang="en-US" dirty="0" smtClean="0"/>
              <a:t>Indien niet-medicamenteuze benadering onvoldoende effect heeft kan een benzodiazepine worden voorgeschreven.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l-NL" altLang="en-US" i="1" dirty="0" err="1" smtClean="0"/>
              <a:t>Midazolam</a:t>
            </a:r>
            <a:r>
              <a:rPr lang="nl-NL" altLang="en-US" i="1" dirty="0" smtClean="0"/>
              <a:t>: </a:t>
            </a:r>
            <a:r>
              <a:rPr lang="nl-NL" altLang="en-US" i="1" dirty="0" err="1" smtClean="0"/>
              <a:t>zn</a:t>
            </a:r>
            <a:r>
              <a:rPr lang="nl-NL" altLang="en-US" i="1" dirty="0" smtClean="0"/>
              <a:t> 5 mg </a:t>
            </a:r>
            <a:r>
              <a:rPr lang="nl-NL" altLang="en-US" i="1" dirty="0" err="1" smtClean="0"/>
              <a:t>sc</a:t>
            </a:r>
            <a:r>
              <a:rPr lang="nl-NL" altLang="en-US" i="1" dirty="0" smtClean="0"/>
              <a:t> tot 6 </a:t>
            </a:r>
            <a:r>
              <a:rPr lang="nl-NL" altLang="en-US" i="1" dirty="0" err="1" smtClean="0"/>
              <a:t>dd</a:t>
            </a:r>
            <a:endParaRPr lang="nl-NL" altLang="en-US" i="1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nl-NL" altLang="en-US" i="1" dirty="0" smtClean="0"/>
              <a:t>Diazepam 5 mg rectaal /oraal tot 3 </a:t>
            </a:r>
            <a:r>
              <a:rPr lang="nl-NL" altLang="en-US" i="1" dirty="0" err="1" smtClean="0"/>
              <a:t>dd</a:t>
            </a:r>
            <a:endParaRPr lang="nl-NL" altLang="en-US" i="1" dirty="0" smtClean="0"/>
          </a:p>
          <a:p>
            <a:pPr fontAlgn="auto">
              <a:spcAft>
                <a:spcPts val="0"/>
              </a:spcAft>
              <a:defRPr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Delier terminale fase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nl-NL" sz="1900" dirty="0" smtClean="0">
                <a:cs typeface="Times New Roman" pitchFamily="18" charset="0"/>
              </a:rPr>
              <a:t>Veel voorkomend (tot 90% in de terminale fase)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nl-NL" sz="1900" dirty="0" smtClean="0">
                <a:cs typeface="Times New Roman" pitchFamily="18" charset="0"/>
              </a:rPr>
              <a:t>Vaak niet onderkend (stil delier, uiting van pijn, angst)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nl-NL" sz="1900" dirty="0" smtClean="0">
                <a:cs typeface="Times New Roman" pitchFamily="18" charset="0"/>
              </a:rPr>
              <a:t>Bij arts verwarring dat gedrag komt door pijn, waardoor ophoging </a:t>
            </a:r>
            <a:r>
              <a:rPr lang="nl-NL" sz="1900" dirty="0" err="1" smtClean="0">
                <a:cs typeface="Times New Roman" pitchFamily="18" charset="0"/>
              </a:rPr>
              <a:t>opioiden</a:t>
            </a:r>
            <a:endParaRPr lang="nl-NL" sz="1900" dirty="0" smtClean="0"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nl-NL" sz="1900" dirty="0" smtClean="0">
                <a:cs typeface="Times New Roman" pitchFamily="18" charset="0"/>
              </a:rPr>
              <a:t>Multifactorieel bepaald</a:t>
            </a:r>
            <a:r>
              <a:rPr lang="nl-NL" sz="1900" dirty="0" smtClean="0"/>
              <a:t>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nl-NL" sz="1900" dirty="0"/>
          </a:p>
          <a:p>
            <a:pPr fontAlgn="auto">
              <a:spcAft>
                <a:spcPts val="0"/>
              </a:spcAft>
              <a:defRPr/>
            </a:pPr>
            <a:r>
              <a:rPr lang="nl-NL" sz="1800" dirty="0" smtClean="0"/>
              <a:t>Door het niet herkennen van delier behandelbare oorzaken niet onderzocht: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l-NL" sz="2000" dirty="0" smtClean="0"/>
              <a:t>Verlaging morfinedosering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l-NL" sz="2000" dirty="0" smtClean="0"/>
              <a:t> intoxicatie door dehydratie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l-NL" sz="2000" dirty="0" smtClean="0"/>
              <a:t>Urineretentie of defecatiedrang</a:t>
            </a:r>
          </a:p>
          <a:p>
            <a:pPr fontAlgn="auto">
              <a:spcAft>
                <a:spcPts val="0"/>
              </a:spcAft>
              <a:defRPr/>
            </a:pPr>
            <a:endParaRPr lang="nl-NL" sz="1800" dirty="0" smtClean="0"/>
          </a:p>
          <a:p>
            <a:pPr fontAlgn="auto">
              <a:spcAft>
                <a:spcPts val="0"/>
              </a:spcAft>
              <a:defRPr/>
            </a:pPr>
            <a:r>
              <a:rPr lang="nl-NL" sz="1800" dirty="0" smtClean="0"/>
              <a:t>Door het niet herkennen van het delier geen juiste behandeling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l-NL" sz="1800" dirty="0" smtClean="0"/>
              <a:t>Benzodiazepine verergeren het delier</a:t>
            </a:r>
          </a:p>
          <a:p>
            <a:pPr fontAlgn="auto">
              <a:spcAft>
                <a:spcPts val="0"/>
              </a:spcAft>
              <a:defRPr/>
            </a:pPr>
            <a:endParaRPr lang="nl-NL" sz="1800" dirty="0" smtClean="0"/>
          </a:p>
          <a:p>
            <a:pPr fontAlgn="auto">
              <a:spcAft>
                <a:spcPts val="0"/>
              </a:spcAft>
              <a:defRPr/>
            </a:pPr>
            <a:r>
              <a:rPr lang="nl-NL" sz="1800" dirty="0" smtClean="0"/>
              <a:t>Behandeling: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l-NL" sz="1800" dirty="0" err="1" smtClean="0"/>
              <a:t>Haldol</a:t>
            </a:r>
            <a:r>
              <a:rPr lang="nl-NL" sz="1800" dirty="0" smtClean="0"/>
              <a:t> 1-5 mg </a:t>
            </a:r>
            <a:r>
              <a:rPr lang="nl-NL" sz="1800" dirty="0" err="1" smtClean="0"/>
              <a:t>sc</a:t>
            </a:r>
            <a:r>
              <a:rPr lang="nl-NL" sz="1800" dirty="0" smtClean="0"/>
              <a:t> /24 uur. Maximaal 10 mg </a:t>
            </a:r>
            <a:r>
              <a:rPr lang="nl-NL" sz="1800" dirty="0" err="1" smtClean="0"/>
              <a:t>sc</a:t>
            </a:r>
            <a:r>
              <a:rPr lang="nl-NL" sz="1800" dirty="0" smtClean="0"/>
              <a:t> /24 uur.</a:t>
            </a:r>
          </a:p>
          <a:p>
            <a:pPr fontAlgn="auto">
              <a:spcAft>
                <a:spcPts val="0"/>
              </a:spcAft>
              <a:defRPr/>
            </a:pPr>
            <a:endParaRPr lang="nl-NL" sz="2400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nl-NL" sz="1900" dirty="0" smtClean="0"/>
          </a:p>
          <a:p>
            <a:pPr fontAlgn="auto">
              <a:spcAft>
                <a:spcPts val="0"/>
              </a:spcAft>
              <a:defRPr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Indicatie Palliatieve sedatie</a:t>
            </a:r>
          </a:p>
        </p:txBody>
      </p:sp>
      <p:sp>
        <p:nvSpPr>
          <p:cNvPr id="1638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sz="2200" smtClean="0"/>
              <a:t>Refractaire symptomen</a:t>
            </a:r>
          </a:p>
          <a:p>
            <a:r>
              <a:rPr lang="nl-NL" altLang="nl-NL" sz="2200" smtClean="0"/>
              <a:t>Ondraaglijke lijden</a:t>
            </a:r>
          </a:p>
          <a:p>
            <a:r>
              <a:rPr lang="nl-NL" altLang="nl-NL" sz="2200" smtClean="0"/>
              <a:t>Levensverwachting &lt; 2 wkn</a:t>
            </a:r>
          </a:p>
          <a:p>
            <a:endParaRPr lang="nl-NL" altLang="nl-NL" smtClean="0"/>
          </a:p>
          <a:p>
            <a:r>
              <a:rPr lang="nl-NL" altLang="nl-NL" sz="2200" smtClean="0"/>
              <a:t>Meest genoemde symptomen om te starten:</a:t>
            </a:r>
          </a:p>
          <a:p>
            <a:pPr lvl="1"/>
            <a:r>
              <a:rPr lang="nl-NL" altLang="nl-NL" sz="2200" smtClean="0"/>
              <a:t>Pijn</a:t>
            </a:r>
          </a:p>
          <a:p>
            <a:pPr lvl="1"/>
            <a:r>
              <a:rPr lang="nl-NL" altLang="nl-NL" sz="2200" smtClean="0"/>
              <a:t>Dyspnoe </a:t>
            </a:r>
          </a:p>
          <a:p>
            <a:pPr lvl="1"/>
            <a:r>
              <a:rPr lang="nl-NL" altLang="nl-NL" sz="2200" smtClean="0"/>
              <a:t>Delier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stappenplan</a:t>
            </a:r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38" y="1628775"/>
            <a:ext cx="9142412" cy="40624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Stappenplan in de praktijk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63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83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In</a:t>
                      </a:r>
                      <a:r>
                        <a:rPr lang="nl-NL" sz="1800" baseline="0" dirty="0" smtClean="0"/>
                        <a:t> bolus</a:t>
                      </a:r>
                      <a:endParaRPr lang="nl-NL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Per</a:t>
                      </a:r>
                      <a:r>
                        <a:rPr lang="nl-NL" sz="1800" baseline="0" dirty="0" smtClean="0"/>
                        <a:t> </a:t>
                      </a:r>
                      <a:r>
                        <a:rPr lang="nl-NL" sz="1800" baseline="0" dirty="0" err="1" smtClean="0"/>
                        <a:t>subctane</a:t>
                      </a:r>
                      <a:r>
                        <a:rPr lang="nl-NL" sz="1800" baseline="0" dirty="0" smtClean="0"/>
                        <a:t> infusie</a:t>
                      </a:r>
                      <a:endParaRPr lang="nl-NL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3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opstartdosis</a:t>
                      </a:r>
                      <a:endParaRPr lang="nl-NL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nl-NL" sz="1800" dirty="0" err="1" smtClean="0"/>
                        <a:t>Dormicum</a:t>
                      </a:r>
                      <a:r>
                        <a:rPr lang="nl-NL" sz="1800" baseline="0" dirty="0" smtClean="0"/>
                        <a:t> 10 mg </a:t>
                      </a:r>
                      <a:r>
                        <a:rPr lang="nl-NL" sz="1800" baseline="0" dirty="0" err="1" smtClean="0"/>
                        <a:t>sc</a:t>
                      </a:r>
                      <a:endParaRPr lang="nl-NL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nl-NL" sz="1800" dirty="0" err="1" smtClean="0"/>
                        <a:t>Dormicum</a:t>
                      </a:r>
                      <a:r>
                        <a:rPr lang="nl-NL" sz="1800" baseline="0" dirty="0" smtClean="0"/>
                        <a:t> 10 mg </a:t>
                      </a:r>
                      <a:r>
                        <a:rPr lang="nl-NL" sz="1800" baseline="0" dirty="0" err="1" smtClean="0"/>
                        <a:t>sc</a:t>
                      </a:r>
                      <a:endParaRPr lang="nl-NL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3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Onderhoud</a:t>
                      </a:r>
                      <a:endParaRPr lang="nl-NL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nl-NL" sz="1800" dirty="0" err="1" smtClean="0"/>
                        <a:t>Dormicum</a:t>
                      </a:r>
                      <a:r>
                        <a:rPr lang="nl-NL" sz="1800" dirty="0" smtClean="0"/>
                        <a:t> 6 </a:t>
                      </a:r>
                      <a:r>
                        <a:rPr lang="nl-NL" sz="1800" dirty="0" err="1" smtClean="0"/>
                        <a:t>dd</a:t>
                      </a:r>
                      <a:r>
                        <a:rPr lang="nl-NL" sz="1800" dirty="0" smtClean="0"/>
                        <a:t> 5 mg</a:t>
                      </a:r>
                      <a:endParaRPr lang="nl-NL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nl-NL" sz="1800" dirty="0" err="1" smtClean="0"/>
                        <a:t>Dormicum</a:t>
                      </a:r>
                      <a:r>
                        <a:rPr lang="nl-NL" sz="1800" dirty="0" smtClean="0"/>
                        <a:t> 30 mg/24 uur </a:t>
                      </a:r>
                      <a:r>
                        <a:rPr lang="nl-NL" sz="1800" dirty="0" err="1" smtClean="0"/>
                        <a:t>sc</a:t>
                      </a:r>
                      <a:endParaRPr lang="nl-NL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54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Evt.</a:t>
                      </a:r>
                      <a:r>
                        <a:rPr lang="nl-NL" sz="1800" baseline="0" dirty="0" smtClean="0"/>
                        <a:t> bolus </a:t>
                      </a:r>
                      <a:r>
                        <a:rPr lang="nl-NL" sz="1800" baseline="0" dirty="0" err="1" smtClean="0"/>
                        <a:t>dormicum</a:t>
                      </a:r>
                      <a:endParaRPr lang="nl-NL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nl-NL" sz="1800" baseline="0" dirty="0" smtClean="0"/>
                        <a:t>5 mg na 2 uur</a:t>
                      </a:r>
                      <a:endParaRPr lang="nl-NL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5 mg na 2 uur, mag iedere 2 uur herhaald worden.</a:t>
                      </a:r>
                      <a:endParaRPr lang="nl-NL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54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Ophogen onderhoud</a:t>
                      </a:r>
                      <a:r>
                        <a:rPr lang="nl-NL" sz="1800" baseline="0" dirty="0" smtClean="0"/>
                        <a:t> met 50%</a:t>
                      </a:r>
                      <a:endParaRPr lang="nl-NL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Na 4 uur</a:t>
                      </a:r>
                      <a:endParaRPr lang="nl-NL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Na 6-8 uur (altijd met</a:t>
                      </a:r>
                      <a:r>
                        <a:rPr lang="nl-NL" sz="1800" baseline="0" dirty="0" smtClean="0"/>
                        <a:t> bolus 5 mg)</a:t>
                      </a:r>
                      <a:endParaRPr lang="nl-NL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3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Stap 2: </a:t>
                      </a:r>
                      <a:r>
                        <a:rPr lang="nl-NL" sz="1800" dirty="0" err="1" smtClean="0"/>
                        <a:t>nozinan</a:t>
                      </a:r>
                      <a:endParaRPr lang="nl-NL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1 </a:t>
                      </a:r>
                      <a:r>
                        <a:rPr lang="nl-NL" sz="1800" dirty="0" err="1" smtClean="0"/>
                        <a:t>dd</a:t>
                      </a:r>
                      <a:r>
                        <a:rPr lang="nl-NL" sz="1800" dirty="0" smtClean="0"/>
                        <a:t> 25 mg </a:t>
                      </a:r>
                      <a:r>
                        <a:rPr lang="nl-NL" sz="1800" dirty="0" err="1" smtClean="0"/>
                        <a:t>sc</a:t>
                      </a:r>
                      <a:endParaRPr lang="nl-NL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1 </a:t>
                      </a:r>
                      <a:r>
                        <a:rPr lang="nl-NL" sz="1800" dirty="0" err="1" smtClean="0"/>
                        <a:t>dd</a:t>
                      </a:r>
                      <a:r>
                        <a:rPr lang="nl-NL" sz="1800" dirty="0" smtClean="0"/>
                        <a:t> 25 mg </a:t>
                      </a:r>
                      <a:r>
                        <a:rPr lang="nl-NL" sz="1800" dirty="0" err="1" smtClean="0"/>
                        <a:t>sc</a:t>
                      </a:r>
                      <a:endParaRPr lang="nl-NL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Overwegingen subcutane pomp</a:t>
            </a:r>
          </a:p>
        </p:txBody>
      </p:sp>
      <p:sp>
        <p:nvSpPr>
          <p:cNvPr id="19459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mtClean="0"/>
              <a:t>voordelen</a:t>
            </a:r>
          </a:p>
        </p:txBody>
      </p:sp>
      <p:sp>
        <p:nvSpPr>
          <p:cNvPr id="19460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altLang="nl-NL" smtClean="0"/>
              <a:t>Gemakkelijk in gebruik</a:t>
            </a:r>
          </a:p>
          <a:p>
            <a:r>
              <a:rPr lang="nl-NL" altLang="nl-NL" smtClean="0"/>
              <a:t>Wordt goed verdragen  </a:t>
            </a:r>
          </a:p>
          <a:p>
            <a:r>
              <a:rPr lang="nl-NL" altLang="nl-NL" smtClean="0"/>
              <a:t>Effectief</a:t>
            </a:r>
          </a:p>
          <a:p>
            <a:r>
              <a:rPr lang="nl-NL" altLang="nl-NL" smtClean="0"/>
              <a:t>Constante plasmaspiegels </a:t>
            </a:r>
          </a:p>
          <a:p>
            <a:r>
              <a:rPr lang="nl-NL" altLang="nl-NL" smtClean="0"/>
              <a:t>Verschillende medicaties samen toedienen</a:t>
            </a:r>
          </a:p>
          <a:p>
            <a:endParaRPr lang="nl-NL" altLang="nl-NL" smtClean="0"/>
          </a:p>
        </p:txBody>
      </p:sp>
      <p:sp>
        <p:nvSpPr>
          <p:cNvPr id="19461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altLang="nl-NL" smtClean="0"/>
              <a:t>nadelen</a:t>
            </a:r>
          </a:p>
        </p:txBody>
      </p:sp>
      <p:sp>
        <p:nvSpPr>
          <p:cNvPr id="19462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altLang="nl-NL" smtClean="0"/>
              <a:t>Vpk wisselen</a:t>
            </a:r>
          </a:p>
          <a:p>
            <a:r>
              <a:rPr lang="nl-NL" altLang="nl-NL" smtClean="0"/>
              <a:t>Bij meerdere medicamenten altijd tegelijk ophogen</a:t>
            </a:r>
          </a:p>
          <a:p>
            <a:r>
              <a:rPr lang="nl-NL" altLang="nl-NL" smtClean="0"/>
              <a:t>Vergeet niet te bolussen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Mogelijke complicaties bij sedatie</a:t>
            </a:r>
          </a:p>
        </p:txBody>
      </p:sp>
      <p:sp>
        <p:nvSpPr>
          <p:cNvPr id="2048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smtClean="0"/>
              <a:t>Resistentie/gewenning/leverinductie</a:t>
            </a:r>
          </a:p>
          <a:p>
            <a:r>
              <a:rPr lang="nl-NL" altLang="nl-NL" smtClean="0"/>
              <a:t>Te diepe sedatie</a:t>
            </a:r>
          </a:p>
          <a:p>
            <a:r>
              <a:rPr lang="nl-NL" altLang="nl-NL" smtClean="0"/>
              <a:t>Onrust (delier, obstipatie, urineretentie, hypoglycemie, dehydratie)</a:t>
            </a:r>
          </a:p>
          <a:p>
            <a:r>
              <a:rPr lang="nl-NL" altLang="nl-NL" smtClean="0"/>
              <a:t>Pijn</a:t>
            </a:r>
          </a:p>
          <a:p>
            <a:r>
              <a:rPr lang="nl-NL" altLang="nl-NL" smtClean="0"/>
              <a:t>Misselijkheid/braken (maagretentie bij subileus)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inhoud</a:t>
            </a:r>
          </a:p>
        </p:txBody>
      </p:sp>
      <p:sp>
        <p:nvSpPr>
          <p:cNvPr id="307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smtClean="0"/>
              <a:t>Terminale fase</a:t>
            </a:r>
          </a:p>
          <a:p>
            <a:r>
              <a:rPr lang="nl-NL" altLang="nl-NL" smtClean="0"/>
              <a:t>Meest voorkomende symptomen + behandeling</a:t>
            </a:r>
          </a:p>
          <a:p>
            <a:r>
              <a:rPr lang="nl-NL" altLang="nl-NL" smtClean="0"/>
              <a:t>Refractaire symptomen</a:t>
            </a:r>
          </a:p>
          <a:p>
            <a:r>
              <a:rPr lang="nl-NL" altLang="nl-NL" smtClean="0"/>
              <a:t>Palliatieve sedatie</a:t>
            </a:r>
          </a:p>
          <a:p>
            <a:endParaRPr lang="nl-NL" altLang="nl-NL" smtClean="0"/>
          </a:p>
          <a:p>
            <a:r>
              <a:rPr lang="nl-NL" altLang="nl-NL" smtClean="0"/>
              <a:t>Aanbevelingen/discussie</a:t>
            </a:r>
          </a:p>
          <a:p>
            <a:endParaRPr lang="nl-NL" altLang="nl-NL" smtClean="0"/>
          </a:p>
          <a:p>
            <a:endParaRPr lang="nl-NL" alt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Opties </a:t>
            </a:r>
            <a:r>
              <a:rPr lang="nl-NL" dirty="0" err="1" smtClean="0"/>
              <a:t>formularium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Slijmvorming: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l-NL" dirty="0" smtClean="0"/>
              <a:t>toevoegen atropine </a:t>
            </a:r>
            <a:r>
              <a:rPr lang="nl-NL" dirty="0" err="1" smtClean="0"/>
              <a:t>oogdr</a:t>
            </a:r>
            <a:r>
              <a:rPr lang="nl-NL" dirty="0" smtClean="0"/>
              <a:t>. 1%, 2-3 druppels a 4 uur</a:t>
            </a:r>
          </a:p>
          <a:p>
            <a:pPr fontAlgn="auto">
              <a:spcAft>
                <a:spcPts val="0"/>
              </a:spcAft>
              <a:defRPr/>
            </a:pPr>
            <a:r>
              <a:rPr lang="nl-NL" dirty="0" err="1" smtClean="0"/>
              <a:t>Dyspnoe</a:t>
            </a:r>
            <a:r>
              <a:rPr lang="nl-NL" dirty="0" smtClean="0"/>
              <a:t> terminale fase: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l-NL" dirty="0" smtClean="0"/>
              <a:t>2 </a:t>
            </a:r>
            <a:r>
              <a:rPr lang="nl-NL" dirty="0" err="1" smtClean="0"/>
              <a:t>dd</a:t>
            </a:r>
            <a:r>
              <a:rPr lang="nl-NL" dirty="0" smtClean="0"/>
              <a:t> 10 mg morfine (oraal)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l-NL" dirty="0" smtClean="0"/>
              <a:t>Zn tot 6 </a:t>
            </a:r>
            <a:r>
              <a:rPr lang="nl-NL" dirty="0" err="1" smtClean="0"/>
              <a:t>dd</a:t>
            </a:r>
            <a:r>
              <a:rPr lang="nl-NL" dirty="0" smtClean="0"/>
              <a:t> 2,5 mg morfine </a:t>
            </a:r>
            <a:r>
              <a:rPr lang="nl-NL" dirty="0" err="1" smtClean="0"/>
              <a:t>s.c</a:t>
            </a:r>
            <a:r>
              <a:rPr lang="nl-NL" dirty="0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Angst: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l-NL" dirty="0" err="1" smtClean="0"/>
              <a:t>Diazepam</a:t>
            </a:r>
            <a:r>
              <a:rPr lang="nl-NL" dirty="0" smtClean="0"/>
              <a:t> tot 3 </a:t>
            </a:r>
            <a:r>
              <a:rPr lang="nl-NL" dirty="0" err="1" smtClean="0"/>
              <a:t>dd</a:t>
            </a:r>
            <a:r>
              <a:rPr lang="nl-NL" dirty="0" smtClean="0"/>
              <a:t> 5 mg oraal/rectaal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l-NL" dirty="0" err="1" smtClean="0"/>
              <a:t>Midazolam</a:t>
            </a:r>
            <a:r>
              <a:rPr lang="nl-NL" dirty="0" smtClean="0"/>
              <a:t> </a:t>
            </a:r>
            <a:r>
              <a:rPr lang="nl-NL" dirty="0" err="1" smtClean="0"/>
              <a:t>sc</a:t>
            </a:r>
            <a:r>
              <a:rPr lang="nl-NL" dirty="0" smtClean="0"/>
              <a:t> </a:t>
            </a:r>
            <a:r>
              <a:rPr lang="nl-NL" dirty="0" err="1" smtClean="0"/>
              <a:t>zn</a:t>
            </a:r>
            <a:r>
              <a:rPr lang="nl-NL" dirty="0" smtClean="0"/>
              <a:t> tot 6 </a:t>
            </a:r>
            <a:r>
              <a:rPr lang="nl-NL" dirty="0" err="1" smtClean="0"/>
              <a:t>dd</a:t>
            </a:r>
            <a:r>
              <a:rPr lang="nl-NL" dirty="0" smtClean="0"/>
              <a:t> 5 mg</a:t>
            </a:r>
          </a:p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Veranderen 4-6 </a:t>
            </a:r>
            <a:r>
              <a:rPr lang="nl-NL" dirty="0" err="1" smtClean="0"/>
              <a:t>dd</a:t>
            </a:r>
            <a:r>
              <a:rPr lang="nl-NL" dirty="0" smtClean="0"/>
              <a:t> morfine/</a:t>
            </a:r>
            <a:r>
              <a:rPr lang="nl-NL" dirty="0" err="1" smtClean="0"/>
              <a:t>oxynorm</a:t>
            </a:r>
            <a:r>
              <a:rPr lang="nl-NL" dirty="0" smtClean="0"/>
              <a:t> bij pijn in 6 </a:t>
            </a:r>
            <a:r>
              <a:rPr lang="nl-NL" dirty="0" err="1" smtClean="0"/>
              <a:t>dd</a:t>
            </a:r>
            <a:endParaRPr lang="nl-NL" dirty="0" smtClean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l-NL" dirty="0" smtClean="0"/>
          </a:p>
          <a:p>
            <a:pPr lvl="1" fontAlgn="auto">
              <a:spcAft>
                <a:spcPts val="0"/>
              </a:spcAft>
              <a:defRPr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Discussiepuntje</a:t>
            </a:r>
          </a:p>
        </p:txBody>
      </p:sp>
      <p:sp>
        <p:nvSpPr>
          <p:cNvPr id="2253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smtClean="0"/>
              <a:t>Toevoegen van haldol 2,5 mg/24 uur indien gestart wordt met morfine of midazolam 6 x daags?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Bronnen</a:t>
            </a:r>
          </a:p>
        </p:txBody>
      </p:sp>
      <p:sp>
        <p:nvSpPr>
          <p:cNvPr id="2355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sz="2000" smtClean="0"/>
              <a:t>Pallialine.nl</a:t>
            </a:r>
          </a:p>
          <a:p>
            <a:r>
              <a:rPr lang="nl-NL" altLang="nl-NL" sz="2000" smtClean="0"/>
              <a:t>Richtlijn palliatieve sedatie knmg 2009</a:t>
            </a:r>
          </a:p>
          <a:p>
            <a:r>
              <a:rPr lang="nl-NL" altLang="nl-NL" sz="2000" smtClean="0"/>
              <a:t>Het palliatief formularium, 5</a:t>
            </a:r>
            <a:r>
              <a:rPr lang="nl-NL" altLang="nl-NL" sz="2000" baseline="30000" smtClean="0"/>
              <a:t>e</a:t>
            </a:r>
            <a:r>
              <a:rPr lang="nl-NL" altLang="nl-NL" sz="2000" smtClean="0"/>
              <a:t> editie</a:t>
            </a:r>
          </a:p>
          <a:p>
            <a:r>
              <a:rPr lang="nl-NL" altLang="nl-NL" sz="2000" smtClean="0"/>
              <a:t>Oncoline.nl</a:t>
            </a:r>
          </a:p>
          <a:p>
            <a:r>
              <a:rPr lang="nl-NL" altLang="nl-NL" sz="2000" smtClean="0"/>
              <a:t>Medicijnbalans.nl</a:t>
            </a:r>
          </a:p>
          <a:p>
            <a:r>
              <a:rPr lang="nl-NL" altLang="nl-NL" sz="2000" smtClean="0"/>
              <a:t>Klinkenberg M. De laatste levensfase van ouderen: aandachtspunten voor de huisarts. 2004</a:t>
            </a:r>
          </a:p>
          <a:p>
            <a:endParaRPr lang="nl-NL" altLang="nl-NL" sz="2000" smtClean="0"/>
          </a:p>
          <a:p>
            <a:endParaRPr lang="nl-NL" altLang="nl-NL" sz="2000" smtClean="0"/>
          </a:p>
          <a:p>
            <a:r>
              <a:rPr lang="nl-NL" altLang="nl-NL" sz="2000" smtClean="0"/>
              <a:t>palliarts</a:t>
            </a:r>
          </a:p>
          <a:p>
            <a:endParaRPr lang="nl-NL" altLang="nl-NL" smtClean="0"/>
          </a:p>
          <a:p>
            <a:endParaRPr lang="nl-NL" altLang="nl-NL" smtClean="0"/>
          </a:p>
          <a:p>
            <a:endParaRPr lang="nl-NL" alt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 </a:t>
            </a:r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04813"/>
            <a:ext cx="8831263" cy="6140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Stervensfase</a:t>
            </a:r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sz="2600" smtClean="0"/>
              <a:t>dagen direct voorafgaand aan overlijden</a:t>
            </a:r>
          </a:p>
          <a:p>
            <a:pPr>
              <a:buFont typeface="Arial" panose="020B0604020202020204" pitchFamily="34" charset="0"/>
              <a:buNone/>
            </a:pPr>
            <a:r>
              <a:rPr lang="nl-NL" altLang="nl-NL" sz="2600" smtClean="0"/>
              <a:t>	dood dient zich onafwendbaar aan</a:t>
            </a:r>
          </a:p>
          <a:p>
            <a:endParaRPr lang="nl-NL" altLang="nl-NL" sz="2600" smtClean="0"/>
          </a:p>
          <a:p>
            <a:r>
              <a:rPr lang="nl-NL" altLang="nl-NL" sz="2600" smtClean="0"/>
              <a:t>Zorg in de stervensfase grote invloed op:</a:t>
            </a:r>
          </a:p>
          <a:p>
            <a:pPr lvl="1"/>
            <a:r>
              <a:rPr lang="nl-NL" altLang="nl-NL" sz="2200" smtClean="0"/>
              <a:t>Rouwverwerking</a:t>
            </a:r>
          </a:p>
          <a:p>
            <a:pPr lvl="1"/>
            <a:r>
              <a:rPr lang="nl-NL" altLang="nl-NL" sz="2200" smtClean="0"/>
              <a:t>Gedachtes over het eigen toekomstig sterfbed van de nabestaanden</a:t>
            </a:r>
          </a:p>
          <a:p>
            <a:endParaRPr lang="nl-NL" altLang="nl-NL" sz="2600" smtClean="0"/>
          </a:p>
          <a:p>
            <a:r>
              <a:rPr lang="nl-NL" altLang="nl-NL" sz="2600" smtClean="0"/>
              <a:t>Beloop stervensfase niet afhankelijk van onderliggende ziekte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Een goed sterfbed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800" dirty="0" err="1" smtClean="0"/>
              <a:t>Voor</a:t>
            </a:r>
            <a:r>
              <a:rPr lang="en-US" altLang="en-US" sz="2800" dirty="0" smtClean="0"/>
              <a:t> de </a:t>
            </a:r>
            <a:r>
              <a:rPr lang="en-US" altLang="en-US" sz="2800" dirty="0" err="1" smtClean="0"/>
              <a:t>patiënt</a:t>
            </a:r>
            <a:endParaRPr lang="en-US" altLang="en-US" sz="2800" dirty="0" smtClean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nl-NL" altLang="en-US" sz="2400" dirty="0" smtClean="0"/>
              <a:t>Adequate pijn- en symptoombehandeling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nl-NL" altLang="en-US" sz="2400" dirty="0" smtClean="0"/>
              <a:t>Vermijden van onnodig lang sterfproces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nl-NL" altLang="en-US" sz="2400" dirty="0" smtClean="0"/>
              <a:t>Nemen van duidelijke beslissingen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nl-NL" altLang="en-US" sz="2400" dirty="0" smtClean="0"/>
              <a:t>Voorbereiden op sterven, afronden van leven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nl-NL" altLang="en-US" sz="2400" dirty="0" smtClean="0"/>
              <a:t>Behouden van gevoel van controle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nl-NL" altLang="en-US" sz="2400" dirty="0" smtClean="0"/>
              <a:t>Versterken van relatie met naasten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b="1" dirty="0" smtClean="0"/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800" dirty="0" err="1" smtClean="0"/>
              <a:t>Voor</a:t>
            </a:r>
            <a:r>
              <a:rPr lang="en-US" altLang="en-US" sz="2800" dirty="0" smtClean="0"/>
              <a:t> de </a:t>
            </a:r>
            <a:r>
              <a:rPr lang="en-US" altLang="en-US" sz="2800" dirty="0" err="1" smtClean="0"/>
              <a:t>naasten</a:t>
            </a:r>
            <a:endParaRPr lang="en-US" altLang="en-US" sz="2800" dirty="0" smtClean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 sz="2400" dirty="0" err="1" smtClean="0"/>
              <a:t>Goede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informatie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voorlichting</a:t>
            </a:r>
            <a:r>
              <a:rPr lang="en-US" altLang="en-US" sz="2400" dirty="0" smtClean="0"/>
              <a:t> en </a:t>
            </a:r>
            <a:r>
              <a:rPr lang="en-US" altLang="en-US" sz="2400" dirty="0" err="1" smtClean="0"/>
              <a:t>begeleiding</a:t>
            </a:r>
            <a:endParaRPr lang="en-US" altLang="en-US" sz="2400" dirty="0" smtClean="0"/>
          </a:p>
          <a:p>
            <a:pPr fontAlgn="auto">
              <a:spcAft>
                <a:spcPts val="0"/>
              </a:spcAft>
              <a:defRPr/>
            </a:pP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Signalen van de naderende dood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altLang="en-US" sz="2800" dirty="0" smtClean="0"/>
              <a:t>niet - nauwelijks eten en drinken</a:t>
            </a:r>
          </a:p>
          <a:p>
            <a:pPr fontAlgn="auto">
              <a:spcAft>
                <a:spcPts val="0"/>
              </a:spcAft>
              <a:defRPr/>
            </a:pPr>
            <a:r>
              <a:rPr lang="nl-NL" altLang="en-US" sz="2800" dirty="0" smtClean="0"/>
              <a:t>ernstige vermoeidheid/verzwakking </a:t>
            </a:r>
          </a:p>
          <a:p>
            <a:pPr fontAlgn="auto">
              <a:spcAft>
                <a:spcPts val="0"/>
              </a:spcAft>
              <a:defRPr/>
            </a:pPr>
            <a:r>
              <a:rPr lang="nl-NL" altLang="en-US" sz="2800" dirty="0" smtClean="0"/>
              <a:t>snelle, zwakke pols</a:t>
            </a:r>
          </a:p>
          <a:p>
            <a:pPr fontAlgn="auto">
              <a:spcAft>
                <a:spcPts val="0"/>
              </a:spcAft>
              <a:defRPr/>
            </a:pPr>
            <a:r>
              <a:rPr lang="nl-NL" altLang="en-US" sz="2800" dirty="0" smtClean="0"/>
              <a:t>koud aanvoelende extremiteiten; lijkvlekken</a:t>
            </a:r>
          </a:p>
          <a:p>
            <a:pPr fontAlgn="auto">
              <a:spcAft>
                <a:spcPts val="0"/>
              </a:spcAft>
              <a:defRPr/>
            </a:pPr>
            <a:r>
              <a:rPr lang="nl-NL" altLang="en-US" sz="2800" dirty="0" smtClean="0"/>
              <a:t>spitse neus</a:t>
            </a:r>
          </a:p>
          <a:p>
            <a:pPr fontAlgn="auto">
              <a:spcAft>
                <a:spcPts val="0"/>
              </a:spcAft>
              <a:defRPr/>
            </a:pPr>
            <a:r>
              <a:rPr lang="nl-NL" altLang="en-US" sz="2800" dirty="0" smtClean="0"/>
              <a:t>verminderd bewustzijn</a:t>
            </a:r>
          </a:p>
          <a:p>
            <a:pPr fontAlgn="auto">
              <a:spcAft>
                <a:spcPts val="0"/>
              </a:spcAft>
              <a:defRPr/>
            </a:pPr>
            <a:r>
              <a:rPr lang="nl-NL" altLang="en-US" sz="2800" dirty="0" smtClean="0"/>
              <a:t>toenemende desoriëntatie</a:t>
            </a:r>
          </a:p>
          <a:p>
            <a:pPr fontAlgn="auto">
              <a:spcAft>
                <a:spcPts val="0"/>
              </a:spcAft>
              <a:defRPr/>
            </a:pPr>
            <a:r>
              <a:rPr lang="nl-NL" altLang="en-US" sz="2800" dirty="0" smtClean="0"/>
              <a:t>hoorbare, reutelende ademhaling</a:t>
            </a:r>
          </a:p>
          <a:p>
            <a:pPr fontAlgn="auto">
              <a:spcAft>
                <a:spcPts val="0"/>
              </a:spcAft>
              <a:defRPr/>
            </a:pPr>
            <a:r>
              <a:rPr lang="nl-NL" altLang="en-US" sz="2800" dirty="0" smtClean="0"/>
              <a:t>onregelmatige ademhaling kort voor overlijden           	(</a:t>
            </a:r>
            <a:r>
              <a:rPr lang="nl-NL" altLang="en-US" sz="2800" dirty="0" err="1" smtClean="0"/>
              <a:t>Cheyne-Stokes</a:t>
            </a:r>
            <a:r>
              <a:rPr lang="nl-NL" altLang="en-US" sz="2800" dirty="0" smtClean="0"/>
              <a:t> ademhaling)</a:t>
            </a:r>
            <a:r>
              <a:rPr lang="nl-NL" altLang="en-US" dirty="0" smtClean="0"/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Symptomen in de laatste levensfase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b="1" dirty="0" err="1" smtClean="0"/>
              <a:t>Laatste</a:t>
            </a:r>
            <a:r>
              <a:rPr lang="en-US" altLang="en-US" b="1" dirty="0" smtClean="0"/>
              <a:t> week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smtClean="0"/>
              <a:t>	</a:t>
            </a:r>
            <a:endParaRPr lang="en-US" altLang="en-US" sz="20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err="1" smtClean="0"/>
              <a:t>Vermoeidheid</a:t>
            </a:r>
            <a:r>
              <a:rPr lang="en-US" altLang="en-US" dirty="0" smtClean="0"/>
              <a:t>		83%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err="1" smtClean="0"/>
              <a:t>Kortademigheid</a:t>
            </a:r>
            <a:r>
              <a:rPr lang="en-US" altLang="en-US" dirty="0" smtClean="0"/>
              <a:t>		50%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err="1" smtClean="0"/>
              <a:t>Pijn</a:t>
            </a:r>
            <a:r>
              <a:rPr lang="en-US" altLang="en-US" dirty="0" smtClean="0"/>
              <a:t>			48%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err="1" smtClean="0"/>
              <a:t>Verwardheid</a:t>
            </a:r>
            <a:r>
              <a:rPr lang="en-US" altLang="en-US" dirty="0" smtClean="0"/>
              <a:t>		36%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smtClean="0"/>
              <a:t>Angst/</a:t>
            </a:r>
            <a:r>
              <a:rPr lang="en-US" altLang="en-US" dirty="0" err="1" smtClean="0"/>
              <a:t>onrust</a:t>
            </a:r>
            <a:r>
              <a:rPr lang="en-US" altLang="en-US" dirty="0" smtClean="0"/>
              <a:t>		31%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err="1" smtClean="0"/>
              <a:t>Depressie</a:t>
            </a:r>
            <a:r>
              <a:rPr lang="en-US" altLang="en-US" dirty="0" smtClean="0"/>
              <a:t>		28%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err="1" smtClean="0"/>
              <a:t>Misselijkheid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braken</a:t>
            </a:r>
            <a:r>
              <a:rPr lang="en-US" altLang="en-US" dirty="0" smtClean="0"/>
              <a:t>	25%</a:t>
            </a:r>
            <a:endParaRPr lang="nl-NL" altLang="en-US" dirty="0" smtClean="0"/>
          </a:p>
          <a:p>
            <a:pPr fontAlgn="auto"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b="1" dirty="0" err="1" smtClean="0"/>
              <a:t>Laatste</a:t>
            </a:r>
            <a:r>
              <a:rPr lang="en-US" altLang="en-US" b="1" dirty="0" smtClean="0"/>
              <a:t> 24 </a:t>
            </a:r>
            <a:r>
              <a:rPr lang="en-US" altLang="en-US" b="1" dirty="0" err="1" smtClean="0"/>
              <a:t>uur</a:t>
            </a:r>
            <a:r>
              <a:rPr lang="en-US" altLang="en-US" b="1" dirty="0" smtClean="0"/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smtClean="0"/>
              <a:t>	</a:t>
            </a:r>
            <a:endParaRPr lang="en-US" altLang="en-US" sz="20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altLang="en-US" dirty="0" smtClean="0"/>
              <a:t>Droge mond		51%</a:t>
            </a:r>
            <a:endParaRPr lang="en-US" alt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err="1" smtClean="0"/>
              <a:t>Verminderd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bewustzijn</a:t>
            </a:r>
            <a:r>
              <a:rPr lang="en-US" altLang="en-US" dirty="0" smtClean="0"/>
              <a:t>	48%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err="1" smtClean="0"/>
              <a:t>Vermoeidheid</a:t>
            </a:r>
            <a:r>
              <a:rPr lang="en-US" altLang="en-US" dirty="0" smtClean="0"/>
              <a:t>	  	46%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err="1" smtClean="0"/>
              <a:t>Kortademigheid</a:t>
            </a:r>
            <a:r>
              <a:rPr lang="en-US" altLang="en-US" dirty="0" smtClean="0"/>
              <a:t>		45%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altLang="en-US" dirty="0" smtClean="0"/>
              <a:t>Verminderde eetlust	42%</a:t>
            </a:r>
            <a:endParaRPr lang="en-US" alt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err="1" smtClean="0"/>
              <a:t>Onrust</a:t>
            </a:r>
            <a:r>
              <a:rPr lang="en-US" altLang="en-US" dirty="0" smtClean="0"/>
              <a:t>			38%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altLang="en-US" dirty="0" smtClean="0"/>
              <a:t>Slikproblemen		39%</a:t>
            </a:r>
            <a:endParaRPr lang="en-US" alt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err="1" smtClean="0"/>
              <a:t>Pijn</a:t>
            </a:r>
            <a:r>
              <a:rPr lang="en-US" altLang="en-US" dirty="0" smtClean="0"/>
              <a:t>			37%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err="1" smtClean="0"/>
              <a:t>Reutelen</a:t>
            </a:r>
            <a:r>
              <a:rPr lang="en-US" altLang="en-US" dirty="0" smtClean="0"/>
              <a:t>		36%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Symptomen: dyspnoe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altLang="en-US" dirty="0" smtClean="0"/>
              <a:t>Onaangenaam en angstig gevoel dat de ademhaling tekort schiet</a:t>
            </a:r>
          </a:p>
          <a:p>
            <a:pPr fontAlgn="auto">
              <a:spcAft>
                <a:spcPts val="0"/>
              </a:spcAft>
              <a:defRPr/>
            </a:pPr>
            <a:r>
              <a:rPr lang="nl-NL" altLang="en-US" dirty="0" smtClean="0"/>
              <a:t>Zwakte ademhalingsspieren draagt bij aan </a:t>
            </a:r>
            <a:r>
              <a:rPr lang="nl-NL" altLang="en-US" dirty="0" err="1" smtClean="0"/>
              <a:t>dyspnoe</a:t>
            </a:r>
            <a:r>
              <a:rPr lang="nl-NL" altLang="en-US" dirty="0" smtClean="0"/>
              <a:t> in de stervensfase </a:t>
            </a:r>
          </a:p>
          <a:p>
            <a:pPr fontAlgn="auto">
              <a:spcAft>
                <a:spcPts val="0"/>
              </a:spcAft>
              <a:defRPr/>
            </a:pPr>
            <a:endParaRPr lang="nl-NL" altLang="en-US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l-NL" alt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nl-NL" altLang="en-US" dirty="0" smtClean="0"/>
              <a:t>Door stapeling CO2 gedurende het stervensproces daalt het bewustzijn  en neemt de beleving van </a:t>
            </a:r>
            <a:r>
              <a:rPr lang="nl-NL" altLang="en-US" dirty="0" err="1" smtClean="0"/>
              <a:t>dyspnoe</a:t>
            </a:r>
            <a:r>
              <a:rPr lang="nl-NL" altLang="en-US" dirty="0" smtClean="0"/>
              <a:t> af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l-NL" alt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l-NL" alt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nl-NL" altLang="en-US" dirty="0" smtClean="0"/>
              <a:t>Oorzakelijke behandeling niet meer mogelijk in de stervensfase</a:t>
            </a:r>
          </a:p>
          <a:p>
            <a:pPr fontAlgn="auto">
              <a:spcAft>
                <a:spcPts val="0"/>
              </a:spcAft>
              <a:defRPr/>
            </a:pPr>
            <a:r>
              <a:rPr lang="nl-NL" altLang="en-US" dirty="0" smtClean="0"/>
              <a:t>Zorgen voor optimale houding en ventilatie </a:t>
            </a:r>
          </a:p>
          <a:p>
            <a:pPr fontAlgn="auto">
              <a:spcAft>
                <a:spcPts val="0"/>
              </a:spcAft>
              <a:defRPr/>
            </a:pPr>
            <a:r>
              <a:rPr lang="nl-NL" altLang="en-US" dirty="0" smtClean="0"/>
              <a:t>Zo nodig morfine; zuurstof alleen effectief indien </a:t>
            </a:r>
            <a:r>
              <a:rPr lang="nl-NL" altLang="en-US" dirty="0" err="1" smtClean="0"/>
              <a:t>hypoxie</a:t>
            </a:r>
            <a:r>
              <a:rPr lang="nl-NL" altLang="en-US" dirty="0" smtClean="0"/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Behandelschema dyspnoe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44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974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Indien</a:t>
                      </a:r>
                      <a:r>
                        <a:rPr lang="nl-NL" sz="1800" baseline="0" dirty="0" smtClean="0"/>
                        <a:t> snel effect gewenst is of orale weg niet mogelijk</a:t>
                      </a:r>
                      <a:endParaRPr lang="nl-NL" sz="18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974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Bij </a:t>
                      </a:r>
                      <a:r>
                        <a:rPr lang="nl-NL" sz="1800" dirty="0" err="1" smtClean="0"/>
                        <a:t>opioïdnaïeve</a:t>
                      </a:r>
                      <a:r>
                        <a:rPr lang="nl-NL" sz="1800" baseline="0" dirty="0" smtClean="0"/>
                        <a:t> patiënt</a:t>
                      </a:r>
                      <a:endParaRPr lang="nl-NL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Zn 2,5 mg of 6 </a:t>
                      </a:r>
                      <a:r>
                        <a:rPr lang="nl-NL" sz="1800" dirty="0" err="1" smtClean="0"/>
                        <a:t>dd</a:t>
                      </a:r>
                      <a:r>
                        <a:rPr lang="nl-NL" sz="1800" dirty="0" smtClean="0"/>
                        <a:t> 2,5 mg morfine </a:t>
                      </a:r>
                      <a:r>
                        <a:rPr lang="nl-NL" sz="1800" dirty="0" err="1" smtClean="0"/>
                        <a:t>s.c</a:t>
                      </a:r>
                      <a:r>
                        <a:rPr lang="nl-NL" sz="1800" dirty="0" smtClean="0"/>
                        <a:t>.</a:t>
                      </a:r>
                    </a:p>
                    <a:p>
                      <a:r>
                        <a:rPr lang="nl-NL" sz="1800" dirty="0" smtClean="0"/>
                        <a:t>(15 mg/24 uur)</a:t>
                      </a:r>
                      <a:endParaRPr lang="nl-NL" sz="18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974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Indien </a:t>
                      </a:r>
                      <a:r>
                        <a:rPr lang="nl-NL" sz="1800" dirty="0" err="1" smtClean="0"/>
                        <a:t>pt</a:t>
                      </a:r>
                      <a:r>
                        <a:rPr lang="nl-NL" sz="1800" baseline="0" dirty="0" smtClean="0"/>
                        <a:t> al morfine gebruikt </a:t>
                      </a:r>
                      <a:r>
                        <a:rPr lang="nl-NL" sz="1800" baseline="0" dirty="0" err="1" smtClean="0"/>
                        <a:t>ivm</a:t>
                      </a:r>
                      <a:r>
                        <a:rPr lang="nl-NL" sz="1800" baseline="0" dirty="0" smtClean="0"/>
                        <a:t> pijn</a:t>
                      </a:r>
                      <a:endParaRPr lang="nl-NL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Geef </a:t>
                      </a:r>
                      <a:r>
                        <a:rPr lang="nl-NL" sz="1800" dirty="0" err="1" smtClean="0"/>
                        <a:t>zn</a:t>
                      </a:r>
                      <a:r>
                        <a:rPr lang="nl-NL" sz="1800" baseline="0" dirty="0" smtClean="0"/>
                        <a:t> of 6dd 1/6 van de dagdosis</a:t>
                      </a:r>
                      <a:endParaRPr lang="nl-NL" sz="1800" dirty="0" smtClean="0"/>
                    </a:p>
                    <a:p>
                      <a:r>
                        <a:rPr lang="nl-NL" sz="1800" dirty="0" smtClean="0"/>
                        <a:t>(Hoog de dosering</a:t>
                      </a:r>
                      <a:r>
                        <a:rPr lang="nl-NL" sz="1800" baseline="0" dirty="0" smtClean="0"/>
                        <a:t> op met 25-50%)</a:t>
                      </a:r>
                      <a:endParaRPr lang="nl-NL" sz="18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974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Indien </a:t>
                      </a:r>
                      <a:r>
                        <a:rPr lang="nl-NL" sz="1800" dirty="0" err="1" smtClean="0"/>
                        <a:t>pt</a:t>
                      </a:r>
                      <a:r>
                        <a:rPr lang="nl-NL" sz="1800" dirty="0" smtClean="0"/>
                        <a:t> al een ander </a:t>
                      </a:r>
                      <a:r>
                        <a:rPr lang="nl-NL" sz="1800" dirty="0" err="1" smtClean="0"/>
                        <a:t>opioïd</a:t>
                      </a:r>
                      <a:r>
                        <a:rPr lang="nl-NL" sz="1800" dirty="0" smtClean="0"/>
                        <a:t> gebruikt </a:t>
                      </a:r>
                      <a:r>
                        <a:rPr lang="nl-NL" sz="1800" dirty="0" err="1" smtClean="0"/>
                        <a:t>ivm</a:t>
                      </a:r>
                      <a:r>
                        <a:rPr lang="nl-NL" sz="1800" dirty="0" smtClean="0"/>
                        <a:t> pijn</a:t>
                      </a:r>
                      <a:endParaRPr lang="nl-NL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Bepaal</a:t>
                      </a:r>
                      <a:r>
                        <a:rPr lang="nl-NL" sz="1800" baseline="0" dirty="0" smtClean="0"/>
                        <a:t> de </a:t>
                      </a:r>
                      <a:r>
                        <a:rPr lang="nl-NL" sz="1800" baseline="0" dirty="0" err="1" smtClean="0"/>
                        <a:t>equi-analgestische</a:t>
                      </a:r>
                      <a:r>
                        <a:rPr lang="nl-NL" sz="1800" baseline="0" dirty="0" smtClean="0"/>
                        <a:t> dagdosis morfine (verder zie hierboven)</a:t>
                      </a:r>
                      <a:endParaRPr lang="nl-NL" sz="18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249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Beoordeling effect</a:t>
                      </a:r>
                      <a:endParaRPr lang="nl-NL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Na 4 uur </a:t>
                      </a:r>
                    </a:p>
                    <a:p>
                      <a:r>
                        <a:rPr lang="nl-NL" sz="1800" dirty="0" smtClean="0"/>
                        <a:t>Bij onvoldoende effect ophogen in stappen van 25-50%</a:t>
                      </a:r>
                      <a:endParaRPr lang="nl-NL" sz="18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79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Dosering </a:t>
                      </a:r>
                      <a:r>
                        <a:rPr lang="nl-NL" sz="1800" dirty="0" err="1" smtClean="0"/>
                        <a:t>rescue</a:t>
                      </a:r>
                      <a:r>
                        <a:rPr lang="nl-NL" sz="1800" dirty="0" smtClean="0"/>
                        <a:t> medicatie</a:t>
                      </a:r>
                      <a:endParaRPr lang="nl-NL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1/6 van de dagdosis</a:t>
                      </a:r>
                      <a:endParaRPr lang="nl-NL" sz="18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Opioidrotatie tabel</a:t>
            </a:r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060575"/>
            <a:ext cx="9113838" cy="2808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1393</Words>
  <Application>Microsoft Office PowerPoint</Application>
  <PresentationFormat>Diavoorstelling (4:3)</PresentationFormat>
  <Paragraphs>272</Paragraphs>
  <Slides>23</Slides>
  <Notes>23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7" baseType="lpstr">
      <vt:lpstr>Calibri</vt:lpstr>
      <vt:lpstr>Arial</vt:lpstr>
      <vt:lpstr>Times New Roman</vt:lpstr>
      <vt:lpstr>Office-thema</vt:lpstr>
      <vt:lpstr>FTO: palliatieve zorg in de stervenfase</vt:lpstr>
      <vt:lpstr>inhoud</vt:lpstr>
      <vt:lpstr>Stervensfase</vt:lpstr>
      <vt:lpstr>Een goed sterfbed</vt:lpstr>
      <vt:lpstr>Signalen van de naderende dood</vt:lpstr>
      <vt:lpstr>Symptomen in de laatste levensfase</vt:lpstr>
      <vt:lpstr>Symptomen: dyspnoe</vt:lpstr>
      <vt:lpstr>Behandelschema dyspnoe</vt:lpstr>
      <vt:lpstr>Opioidrotatie tabel</vt:lpstr>
      <vt:lpstr>Symptomen: reutelen</vt:lpstr>
      <vt:lpstr>Symptomen: pijn</vt:lpstr>
      <vt:lpstr>Behandelschema pijn</vt:lpstr>
      <vt:lpstr>Symptomen: angst</vt:lpstr>
      <vt:lpstr>Delier terminale fase</vt:lpstr>
      <vt:lpstr>Indicatie Palliatieve sedatie</vt:lpstr>
      <vt:lpstr>stappenplan</vt:lpstr>
      <vt:lpstr>Stappenplan in de praktijk</vt:lpstr>
      <vt:lpstr>Overwegingen subcutane pomp</vt:lpstr>
      <vt:lpstr>Mogelijke complicaties bij sedatie</vt:lpstr>
      <vt:lpstr>Opties formularium </vt:lpstr>
      <vt:lpstr>Discussiepuntje</vt:lpstr>
      <vt:lpstr>Bronnen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frederique</dc:creator>
  <cp:lastModifiedBy>Guido van Laere</cp:lastModifiedBy>
  <cp:revision>70</cp:revision>
  <dcterms:created xsi:type="dcterms:W3CDTF">2016-07-10T11:46:43Z</dcterms:created>
  <dcterms:modified xsi:type="dcterms:W3CDTF">2022-01-04T12:45:02Z</dcterms:modified>
</cp:coreProperties>
</file>