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74" r:id="rId2"/>
    <p:sldId id="275" r:id="rId3"/>
    <p:sldId id="277" r:id="rId4"/>
    <p:sldId id="276" r:id="rId5"/>
    <p:sldId id="278" r:id="rId6"/>
    <p:sldId id="265" r:id="rId7"/>
    <p:sldId id="267" r:id="rId8"/>
    <p:sldId id="268" r:id="rId9"/>
    <p:sldId id="269" r:id="rId10"/>
    <p:sldId id="288" r:id="rId11"/>
    <p:sldId id="270" r:id="rId12"/>
    <p:sldId id="272" r:id="rId13"/>
    <p:sldId id="271" r:id="rId14"/>
    <p:sldId id="273" r:id="rId15"/>
    <p:sldId id="289" r:id="rId16"/>
    <p:sldId id="290" r:id="rId17"/>
    <p:sldId id="291" r:id="rId18"/>
    <p:sldId id="292" r:id="rId19"/>
    <p:sldId id="293" r:id="rId20"/>
    <p:sldId id="294" r:id="rId21"/>
    <p:sldId id="295" r:id="rId22"/>
    <p:sldId id="296" r:id="rId23"/>
    <p:sldId id="284" r:id="rId24"/>
    <p:sldId id="286" r:id="rId25"/>
    <p:sldId id="282" r:id="rId26"/>
    <p:sldId id="280" r:id="rId27"/>
    <p:sldId id="287" r:id="rId28"/>
    <p:sldId id="283" r:id="rId29"/>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60" autoAdjust="0"/>
  </p:normalViewPr>
  <p:slideViewPr>
    <p:cSldViewPr>
      <p:cViewPr varScale="1">
        <p:scale>
          <a:sx n="99" d="100"/>
          <a:sy n="99" d="100"/>
        </p:scale>
        <p:origin x="19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51EAB3-B3B6-433B-91DD-EA3899F53087}" type="datetimeFigureOut">
              <a:rPr lang="nl-NL"/>
              <a:pPr>
                <a:defRPr/>
              </a:pPr>
              <a:t>04-01-2022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B77CDB4-F00A-4EEA-BD1C-03CB08995164}" type="slidenum">
              <a:rPr lang="nl-NL" altLang="nl-NL"/>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hg.org/standaarden/volledig/nhg-standaard-slaapproblemen-en-slaapmiddelen#note-4"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nhg.org/standaarden/volledig/nhg-standaard-slaapproblemen-en-slaapmiddelen#note-5"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Tijdelijke aanduiding voor notities 2"/>
          <p:cNvSpPr>
            <a:spLocks noGrp="1"/>
          </p:cNvSpPr>
          <p:nvPr>
            <p:ph type="body" idx="1"/>
          </p:nvPr>
        </p:nvSpPr>
        <p:spPr/>
        <p:txBody>
          <a:bodyPr>
            <a:normAutofit fontScale="92500" lnSpcReduction="10000"/>
          </a:bodyPr>
          <a:lstStyle/>
          <a:p>
            <a:pPr>
              <a:defRPr/>
            </a:pPr>
            <a:r>
              <a:rPr lang="nl-NL" dirty="0" smtClean="0"/>
              <a:t>De totale slaapduur bedraagt bij ongeveer 65% van de volwassenen 7 à 8 uur. Acht procent kan met minder dan 6 uur slaap toe, terwijl 2% langer dan 10 uur slaap nodig heeft. Adolescenten slapen gemiddeld 9 uur. De gemiddelde inslaaptijd bedraagt ongeveer een kwartier. Per nacht treden gemiddeld 2 à 3 slaaponderbrekingen op. Vaak zijn deze zeer kort en herinnert men ze zich niet.</a:t>
            </a:r>
            <a:r>
              <a:rPr lang="nl-NL" baseline="30000" dirty="0" smtClean="0">
                <a:hlinkClick r:id="rId3"/>
              </a:rPr>
              <a:t>4)</a:t>
            </a:r>
            <a:endParaRPr lang="nl-NL" dirty="0" smtClean="0"/>
          </a:p>
          <a:p>
            <a:pPr>
              <a:defRPr/>
            </a:pPr>
            <a:r>
              <a:rPr lang="nl-NL" dirty="0" smtClean="0"/>
              <a:t>Op grond van de verschijnselen die optreden bij </a:t>
            </a:r>
            <a:r>
              <a:rPr lang="nl-NL" dirty="0" err="1" smtClean="0"/>
              <a:t>polysomnografisch</a:t>
            </a:r>
            <a:r>
              <a:rPr lang="nl-NL" dirty="0" smtClean="0"/>
              <a:t> onderzoek deelt men de slaap in verschillende stadia in: de REM (</a:t>
            </a:r>
            <a:r>
              <a:rPr lang="nl-NL" i="1" dirty="0" err="1" smtClean="0"/>
              <a:t>rapid</a:t>
            </a:r>
            <a:r>
              <a:rPr lang="nl-NL" i="1" dirty="0" smtClean="0"/>
              <a:t> </a:t>
            </a:r>
            <a:r>
              <a:rPr lang="nl-NL" i="1" dirty="0" err="1" smtClean="0"/>
              <a:t>eye</a:t>
            </a:r>
            <a:r>
              <a:rPr lang="nl-NL" i="1" dirty="0" smtClean="0"/>
              <a:t> </a:t>
            </a:r>
            <a:r>
              <a:rPr lang="nl-NL" i="1" dirty="0" err="1" smtClean="0"/>
              <a:t>movements</a:t>
            </a:r>
            <a:r>
              <a:rPr lang="nl-NL" dirty="0" smtClean="0"/>
              <a:t>)-slaap en de non-REM-slaap.</a:t>
            </a:r>
            <a:r>
              <a:rPr lang="nl-NL" baseline="30000" dirty="0" smtClean="0">
                <a:hlinkClick r:id="rId4"/>
              </a:rPr>
              <a:t>5)</a:t>
            </a:r>
            <a:r>
              <a:rPr lang="nl-NL" dirty="0" smtClean="0"/>
              <a:t> Samen vormen deze stadia een slaapcyclus, die ongeveer 90 minuten duurt en per nacht ongeveer 4 à 5 keer doorlopen wordt. De non-REM-slaap is op basis van de slaapdiepte onder te verdelen in 3 (voorheen 4) stadia. Stadium 1 is het sluimerstadium, een toestand van gedaald bewustzijn, waarin een of enkele schokkende bewegingen van het lichaam kunnen optreden. Deze zogeheten </a:t>
            </a:r>
            <a:r>
              <a:rPr lang="nl-NL" i="1" dirty="0" err="1" smtClean="0"/>
              <a:t>hypnic</a:t>
            </a:r>
            <a:r>
              <a:rPr lang="nl-NL" i="1" dirty="0" smtClean="0"/>
              <a:t> </a:t>
            </a:r>
            <a:r>
              <a:rPr lang="nl-NL" i="1" dirty="0" err="1" smtClean="0"/>
              <a:t>jerks</a:t>
            </a:r>
            <a:r>
              <a:rPr lang="nl-NL" dirty="0" smtClean="0"/>
              <a:t> worden als fysiologisch beschouwd. Stadium 2 is </a:t>
            </a:r>
            <a:r>
              <a:rPr lang="nl-NL" b="1" dirty="0" smtClean="0"/>
              <a:t>kwantitatief het belangrijkste deel </a:t>
            </a:r>
            <a:r>
              <a:rPr lang="nl-NL" dirty="0" smtClean="0"/>
              <a:t>van de slaap en hoort nog tot de ondiepe slaap. Stadium 3 (voorheen 3 en 4) vormt de diepe slaap. Bij toenemende slaapdiepte dalen spierspanning, bloeddruk, ademhalings- en hartslagfrequentie. Het EEG lijkt in die fase op de situatie in wakkere toestand, de skeletspieren zijn echter volledig verslapt. </a:t>
            </a:r>
            <a:r>
              <a:rPr lang="nl-NL" b="1" dirty="0" smtClean="0"/>
              <a:t>Diepe slaap komt het meest voor in het eerste gedeelte van de nacht, </a:t>
            </a:r>
            <a:r>
              <a:rPr lang="nl-NL" b="1" dirty="0" err="1" smtClean="0"/>
              <a:t>REM-slaap</a:t>
            </a:r>
            <a:r>
              <a:rPr lang="nl-NL" b="1" dirty="0" smtClean="0"/>
              <a:t> vooral in het laatste deel</a:t>
            </a:r>
            <a:r>
              <a:rPr lang="nl-NL" dirty="0" smtClean="0"/>
              <a:t>. Tijdens de </a:t>
            </a:r>
            <a:r>
              <a:rPr lang="nl-NL" dirty="0" err="1" smtClean="0"/>
              <a:t>REM-slaap</a:t>
            </a:r>
            <a:r>
              <a:rPr lang="nl-NL" dirty="0" smtClean="0"/>
              <a:t> droomt men het meest. Na slaaponthouding wordt vooral de diepe slaap ingehaald. Bij korte slapers is de diepe slaap even lang als bij anderen. </a:t>
            </a:r>
            <a:r>
              <a:rPr lang="nl-NL" b="1" dirty="0" smtClean="0"/>
              <a:t>De hoeveelheid diepe slaap lijkt het meest essentieel voor het herstel van de hersenen. </a:t>
            </a:r>
            <a:r>
              <a:rPr lang="nl-NL" dirty="0" smtClean="0"/>
              <a:t>Zowel een gefragmenteerde slaap als minder diepe slaap zijn geassocieerd met niet-verkwikkende slaap en klachten overdag. Personen ouder dan 65 jaar hebben echter vaak maar heel weinig diepe slaap, terwijl ze geheel normaal functioneren.</a:t>
            </a:r>
          </a:p>
          <a:p>
            <a:pPr>
              <a:defRPr/>
            </a:pPr>
            <a:endParaRPr lang="nl-NL" dirty="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EC9A24-1870-4C40-82C8-37E237A72024}" type="slidenum">
              <a:rPr lang="nl-NL" altLang="nl-NL">
                <a:latin typeface="Calibri" panose="020F0502020204030204" pitchFamily="34" charset="0"/>
              </a:rPr>
              <a:pPr eaLnBrk="1" hangingPunct="1"/>
              <a:t>5</a:t>
            </a:fld>
            <a:endParaRPr lang="nl-NL" altLang="nl-N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Haldol 24% minder, oxazepam 21% minder, diphenhydramine 38% minder</a:t>
            </a:r>
          </a:p>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66EB51-597B-4DB0-8B78-770681F9D5A9}" type="slidenum">
              <a:rPr lang="nl-NL" altLang="nl-NL">
                <a:latin typeface="Calibri" panose="020F0502020204030204" pitchFamily="34" charset="0"/>
              </a:rPr>
              <a:pPr eaLnBrk="1" hangingPunct="1"/>
              <a:t>18</a:t>
            </a:fld>
            <a:endParaRPr lang="nl-NL" altLang="nl-N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CGI-C; clinical global impression of change</a:t>
            </a:r>
          </a:p>
          <a:p>
            <a:r>
              <a:rPr lang="nl-NL" altLang="nl-NL" smtClean="0"/>
              <a:t>Uitval door bijwerkingen of te weinig effect</a:t>
            </a:r>
          </a:p>
          <a:p>
            <a:r>
              <a:rPr lang="nl-NL" altLang="nl-NL" smtClean="0"/>
              <a:t>Alprazolam 1.5 mg, lorazepam 3.1 mg</a:t>
            </a:r>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90BA71-29E0-47C6-A669-4E64016FC1CD}" type="slidenum">
              <a:rPr lang="nl-NL" altLang="nl-NL">
                <a:latin typeface="Calibri" panose="020F0502020204030204" pitchFamily="34" charset="0"/>
              </a:rPr>
              <a:pPr eaLnBrk="1" hangingPunct="1"/>
              <a:t>19</a:t>
            </a:fld>
            <a:endParaRPr lang="nl-NL" altLang="nl-N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Nu haldol max 1 mg per dag</a:t>
            </a:r>
          </a:p>
          <a:p>
            <a:r>
              <a:rPr lang="nl-NL" altLang="nl-NL" smtClean="0"/>
              <a:t>6 weken 2 dd haldol of 6 wkn 2 dd 0.5 mg alprazolam</a:t>
            </a:r>
          </a:p>
          <a:p>
            <a:r>
              <a:rPr lang="nl-NL" altLang="nl-NL" smtClean="0"/>
              <a:t>Haldol gem 0.64 mg</a:t>
            </a:r>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D248DE-2660-4D89-83B9-DA80B2DC9DA1}" type="slidenum">
              <a:rPr lang="nl-NL" altLang="nl-NL">
                <a:latin typeface="Calibri" panose="020F0502020204030204" pitchFamily="34" charset="0"/>
              </a:rPr>
              <a:pPr eaLnBrk="1" hangingPunct="1"/>
              <a:t>20</a:t>
            </a:fld>
            <a:endParaRPr lang="nl-NL" altLang="nl-N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33 huizen US, 2 rusland, 3 roemenie</a:t>
            </a:r>
          </a:p>
          <a:p>
            <a:r>
              <a:rPr lang="nl-NL" altLang="nl-NL" smtClean="0"/>
              <a:t>Binnen 20 uyur nieuwe injectie: hetzelfde. Min 2 uur erna. Derde nodig: olanzapine 5 krijgt 2.5, olanzapine 2.5 krijgt 1.23, lorazepam 0.5, placebo 5.0 olanzapine. Dan nog nodig uit de studie</a:t>
            </a:r>
          </a:p>
          <a:p>
            <a:r>
              <a:rPr lang="nl-NL" altLang="nl-NL" smtClean="0"/>
              <a:t>Effect &gt;40% verbetering op panssec: positve and negative syndrome scale= excited component: 66.7% bij OL5, 62% OL2.5, 37 placebo</a:t>
            </a:r>
          </a:p>
          <a:p>
            <a:r>
              <a:rPr lang="nl-NL" altLang="nl-NL" smtClean="0"/>
              <a:t>Slaperig lor 10%, olz 4.2%, olz 2.5 3%, placebo 3%</a:t>
            </a:r>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7CFA05-8681-4879-826F-3BDA8EB2FAC7}" type="slidenum">
              <a:rPr lang="nl-NL" altLang="nl-NL">
                <a:latin typeface="Calibri" panose="020F0502020204030204" pitchFamily="34" charset="0"/>
              </a:rPr>
              <a:pPr eaLnBrk="1" hangingPunct="1"/>
              <a:t>21</a:t>
            </a:fld>
            <a:endParaRPr lang="nl-NL" altLang="nl-N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Geen oxazepam als hypnoticum ivm trage absorptie (2 uur)</a:t>
            </a:r>
          </a:p>
          <a:p>
            <a:r>
              <a:rPr lang="nl-NL" altLang="nl-NL" smtClean="0"/>
              <a:t>Alles max 4 weken</a:t>
            </a:r>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C1507A-4146-4297-81D5-F53021A44278}" type="slidenum">
              <a:rPr lang="nl-NL" altLang="nl-NL">
                <a:latin typeface="Calibri" panose="020F0502020204030204" pitchFamily="34" charset="0"/>
              </a:rPr>
              <a:pPr eaLnBrk="1" hangingPunct="1"/>
              <a:t>23</a:t>
            </a:fld>
            <a:endParaRPr lang="nl-NL" altLang="nl-NL">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Alles max 4 weken</a:t>
            </a:r>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0E5FA7-6796-4926-9CAD-E4B53BE0A943}" type="slidenum">
              <a:rPr lang="nl-NL" altLang="nl-NL">
                <a:latin typeface="Calibri" panose="020F0502020204030204" pitchFamily="34" charset="0"/>
              </a:rPr>
              <a:pPr eaLnBrk="1" hangingPunct="1"/>
              <a:t>24</a:t>
            </a:fld>
            <a:endParaRPr lang="nl-NL" altLang="nl-N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8275E7-D39A-4F50-B5B8-D305364ADD16}" type="slidenum">
              <a:rPr lang="nl-NL" altLang="nl-NL">
                <a:latin typeface="Calibri" panose="020F0502020204030204" pitchFamily="34" charset="0"/>
              </a:rPr>
              <a:pPr eaLnBrk="1" hangingPunct="1"/>
              <a:t>7</a:t>
            </a:fld>
            <a:endParaRPr lang="nl-NL" altLang="nl-N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Valeriaanpreparaten: ivm laag valeriaangehalte. Wel aanwijzingen dat t werkt bij 400mg</a:t>
            </a:r>
          </a:p>
          <a:p>
            <a:endParaRPr lang="nl-NL" altLang="nl-NL" smtClean="0"/>
          </a:p>
          <a:p>
            <a:r>
              <a:rPr lang="nl-NL" altLang="nl-NL" smtClean="0"/>
              <a:t>Benzo’s met stop/start criteria</a:t>
            </a:r>
          </a:p>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1EBCAB-8958-4D58-BD04-2D99CD0326F2}" type="slidenum">
              <a:rPr lang="nl-NL" altLang="nl-NL">
                <a:latin typeface="Calibri" panose="020F0502020204030204" pitchFamily="34" charset="0"/>
              </a:rPr>
              <a:pPr eaLnBrk="1" hangingPunct="1"/>
              <a:t>8</a:t>
            </a:fld>
            <a:endParaRPr lang="nl-NL" altLang="nl-N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Alleen melatonine mga op markt maar De werkzaamheid van melatonine met gereguleerde afgifte bij patiënten van 55 jaar en ouder met primaire insomnia is beperkt en is in een indirecte vergelijking geringer dan die van de benzodiazepinereceptor-agonisten zoals zolpidem. De CFH ziet geen plaats voor gebruik van melatonine met gereguleerde afgifte bij deze indicatie.</a:t>
            </a:r>
          </a:p>
          <a:p>
            <a:r>
              <a:rPr lang="nl-NL" altLang="nl-NL" smtClean="0"/>
              <a:t>2.5 mg melatonine uur voor slapen, daglichtlamp</a:t>
            </a:r>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7D1442-880C-4C45-9F18-48CBC0946330}" type="slidenum">
              <a:rPr lang="nl-NL" altLang="nl-NL">
                <a:latin typeface="Calibri" panose="020F0502020204030204" pitchFamily="34" charset="0"/>
              </a:rPr>
              <a:pPr eaLnBrk="1" hangingPunct="1"/>
              <a:t>9</a:t>
            </a:fld>
            <a:endParaRPr lang="nl-NL" altLang="nl-N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Sedatie overdag (hang-over). Risicofactoren: hoge dosering, lange werkingsduur, langere behandelduur, cumulatie</a:t>
            </a:r>
          </a:p>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B6F6B5-F661-4624-8BA6-8CF9C60FE47E}" type="slidenum">
              <a:rPr lang="nl-NL" altLang="nl-NL">
                <a:latin typeface="Calibri" panose="020F0502020204030204" pitchFamily="34" charset="0"/>
              </a:rPr>
              <a:pPr eaLnBrk="1" hangingPunct="1"/>
              <a:t>11</a:t>
            </a:fld>
            <a:endParaRPr lang="nl-NL" altLang="nl-N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Anterograde amnesie: kunnen bij alle benzodiazepinen optreden, met name bij hoge doseringen. </a:t>
            </a:r>
          </a:p>
          <a:p>
            <a:r>
              <a:rPr lang="nl-NL" altLang="nl-NL" smtClean="0"/>
              <a:t>Vooral Flunitrazepam en ultrakortwerkende benzo’s (midazolam), daarom afgeraden. </a:t>
            </a:r>
          </a:p>
          <a:p>
            <a:r>
              <a:rPr lang="nl-NL" altLang="nl-NL" smtClean="0"/>
              <a:t>Minder risico bij 7-8 uur ononderbroken slaap.</a:t>
            </a:r>
          </a:p>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5A865C-8CEB-488A-B897-8D5AAD690E5A}" type="slidenum">
              <a:rPr lang="nl-NL" altLang="nl-NL">
                <a:latin typeface="Calibri" panose="020F0502020204030204" pitchFamily="34" charset="0"/>
              </a:rPr>
              <a:pPr eaLnBrk="1" hangingPunct="1"/>
              <a:t>12</a:t>
            </a:fld>
            <a:endParaRPr lang="nl-NL" altLang="nl-NL">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Tijdelijke aanduiding voor notities 2"/>
          <p:cNvSpPr>
            <a:spLocks noGrp="1"/>
          </p:cNvSpPr>
          <p:nvPr>
            <p:ph type="body" idx="1"/>
          </p:nvPr>
        </p:nvSpPr>
        <p:spPr/>
        <p:txBody>
          <a:bodyPr>
            <a:normAutofit lnSpcReduction="10000"/>
          </a:bodyPr>
          <a:lstStyle/>
          <a:p>
            <a:pPr>
              <a:defRPr/>
            </a:pPr>
            <a:r>
              <a:rPr lang="nl-NL" dirty="0" smtClean="0"/>
              <a:t>'Rebound'-effecten kunnen, ook bij stoppen na zeer kortdurende behandeling</a:t>
            </a:r>
          </a:p>
          <a:p>
            <a:pPr>
              <a:defRPr/>
            </a:pPr>
            <a:endParaRPr lang="nl-NL" dirty="0" smtClean="0"/>
          </a:p>
          <a:p>
            <a:pPr>
              <a:defRPr/>
            </a:pPr>
            <a:r>
              <a:rPr lang="nl-NL" i="1" dirty="0" smtClean="0"/>
              <a:t>Afhankelijkheid.</a:t>
            </a:r>
            <a:r>
              <a:rPr lang="nl-NL" dirty="0" smtClean="0"/>
              <a:t> Zowel psychische als fysieke. De kans hierop neemt toe bij hogere doseringen en langere behandelingsduur.</a:t>
            </a:r>
          </a:p>
          <a:p>
            <a:pPr>
              <a:defRPr/>
            </a:pPr>
            <a:r>
              <a:rPr lang="nl-NL" dirty="0" smtClean="0"/>
              <a:t>Hoe langer het gebruik en hoe hoger de dosering, des te groter is de kans op </a:t>
            </a:r>
            <a:r>
              <a:rPr lang="nl-NL" dirty="0" err="1" smtClean="0"/>
              <a:t>onttrekkingsverschijnselen</a:t>
            </a:r>
            <a:r>
              <a:rPr lang="nl-NL" dirty="0" smtClean="0"/>
              <a:t>. </a:t>
            </a:r>
          </a:p>
          <a:p>
            <a:pPr>
              <a:defRPr/>
            </a:pPr>
            <a:r>
              <a:rPr lang="nl-NL" dirty="0" smtClean="0"/>
              <a:t>De symptomen kunnen een paar weken aanhouden; toegenomen angst kan langer (maanden) blijven bestaan.</a:t>
            </a:r>
          </a:p>
          <a:p>
            <a:pPr>
              <a:defRPr/>
            </a:pPr>
            <a:endParaRPr lang="nl-NL" dirty="0" smtClean="0"/>
          </a:p>
          <a:p>
            <a:pPr>
              <a:defRPr/>
            </a:pPr>
            <a:r>
              <a:rPr lang="nl-NL" altLang="nl-NL" dirty="0" smtClean="0"/>
              <a:t>In de eerste drie nachten wordt de slaapduur slechts met 30 minuten verlengd in vergelijking met een placebo. Na enkele weken ontstaat tolerantie en neemt het hypnotisch effect van benzodiazepinen af.</a:t>
            </a:r>
          </a:p>
          <a:p>
            <a:pPr>
              <a:defRPr/>
            </a:pPr>
            <a:endParaRPr lang="nl-NL" dirty="0"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BA8693-B729-48F2-A33F-73C112A8B158}" type="slidenum">
              <a:rPr lang="nl-NL" altLang="nl-NL">
                <a:latin typeface="Calibri" panose="020F0502020204030204" pitchFamily="34" charset="0"/>
              </a:rPr>
              <a:pPr eaLnBrk="1" hangingPunct="1"/>
              <a:t>13</a:t>
            </a:fld>
            <a:endParaRPr lang="nl-NL" altLang="nl-NL">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Stop-criteria: </a:t>
            </a:r>
          </a:p>
          <a:p>
            <a:r>
              <a:rPr lang="nl-NL" altLang="nl-NL" smtClean="0"/>
              <a:t>Langwerkende benzodiazepinen (zoals </a:t>
            </a:r>
            <a:r>
              <a:rPr lang="nl-NL" altLang="nl-NL" i="1" smtClean="0"/>
              <a:t>nitrazepam, diazepam).</a:t>
            </a:r>
            <a:r>
              <a:rPr lang="nl-NL" altLang="nl-NL" smtClean="0"/>
              <a:t> Bij gebruik &gt; 1 maand. 	</a:t>
            </a:r>
          </a:p>
          <a:p>
            <a:endParaRPr lang="nl-NL" altLang="nl-NL" i="1" smtClean="0"/>
          </a:p>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F7AB7C-273B-4D60-B077-EFCB460BDC73}" type="slidenum">
              <a:rPr lang="nl-NL" altLang="nl-NL">
                <a:latin typeface="Calibri" panose="020F0502020204030204" pitchFamily="34" charset="0"/>
              </a:rPr>
              <a:pPr eaLnBrk="1" hangingPunct="1"/>
              <a:t>14</a:t>
            </a:fld>
            <a:endParaRPr lang="nl-NL" altLang="nl-NL">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HARS: hamilton anxietyt rating scale 4 van de 8 omlaag </a:t>
            </a:r>
            <a:r>
              <a:rPr lang="nl-NL" altLang="nl-NL" smtClean="0">
                <a:sym typeface="Wingdings" panose="05000000000000000000" pitchFamily="2" charset="2"/>
              </a:rPr>
              <a:t> diazepam, 3 van de 5 verslechtering</a:t>
            </a:r>
            <a:endParaRPr lang="nl-NL" altLang="nl-NL" smtClean="0"/>
          </a:p>
          <a:p>
            <a:r>
              <a:rPr lang="nl-NL" altLang="nl-NL" smtClean="0"/>
              <a:t>NOSIe: nurses observariont scale for inpatien evalution</a:t>
            </a:r>
          </a:p>
          <a:p>
            <a:r>
              <a:rPr lang="nl-NL" altLang="nl-NL" smtClean="0"/>
              <a:t>Thioridazine gem 32.9 mg, diazepam gem 7.2 mg</a:t>
            </a:r>
          </a:p>
          <a:p>
            <a:pPr marL="0" lvl="1"/>
            <a:r>
              <a:rPr lang="nl-NL" altLang="nl-NL" smtClean="0"/>
              <a:t>Diazepam verergert gedrag</a:t>
            </a:r>
          </a:p>
          <a:p>
            <a:endParaRPr lang="nl-NL" altLang="nl-NL" smtClean="0"/>
          </a:p>
        </p:txBody>
      </p:sp>
      <p:sp>
        <p:nvSpPr>
          <p:cNvPr id="4" name="Tijdelijke aanduiding voor dianumm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18FE32-32A0-4DFD-A167-740E878DA778}" type="slidenum">
              <a:rPr lang="nl-NL" altLang="nl-NL">
                <a:latin typeface="Calibri" panose="020F0502020204030204" pitchFamily="34" charset="0"/>
              </a:rPr>
              <a:pPr eaLnBrk="1" hangingPunct="1"/>
              <a:t>17</a:t>
            </a:fld>
            <a:endParaRPr lang="nl-NL" altLang="nl-N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ige driehoe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ep 15"/>
          <p:cNvGrpSpPr>
            <a:grpSpLocks/>
          </p:cNvGrpSpPr>
          <p:nvPr/>
        </p:nvGrpSpPr>
        <p:grpSpPr bwMode="auto">
          <a:xfrm>
            <a:off x="-3175" y="4953000"/>
            <a:ext cx="9147175" cy="1911350"/>
            <a:chOff x="-3765" y="4832896"/>
            <a:chExt cx="9147765" cy="2032192"/>
          </a:xfrm>
        </p:grpSpPr>
        <p:sp>
          <p:nvSpPr>
            <p:cNvPr id="6" name="Vrije v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7" name="Vrije v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nl-NL"/>
            </a:p>
          </p:txBody>
        </p:sp>
        <p:sp>
          <p:nvSpPr>
            <p:cNvPr id="8" name="Vrije v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Rechte verbindingslijn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nl-NL" smtClean="0"/>
              <a:t>Klik om de stijl te bewerken</a:t>
            </a:r>
            <a:endParaRPr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11" name="Tijdelijke aanduiding voor datum 29"/>
          <p:cNvSpPr>
            <a:spLocks noGrp="1"/>
          </p:cNvSpPr>
          <p:nvPr>
            <p:ph type="dt" sz="half" idx="10"/>
          </p:nvPr>
        </p:nvSpPr>
        <p:spPr/>
        <p:txBody>
          <a:bodyPr/>
          <a:lstStyle>
            <a:lvl1pPr>
              <a:defRPr>
                <a:solidFill>
                  <a:srgbClr val="FFFFFF"/>
                </a:solidFill>
              </a:defRPr>
            </a:lvl1pPr>
            <a:extLst/>
          </a:lstStyle>
          <a:p>
            <a:pPr>
              <a:defRPr/>
            </a:pPr>
            <a:fld id="{DA190215-3B7D-4F50-AA75-B27F8348FC07}" type="datetimeFigureOut">
              <a:rPr lang="nl-NL"/>
              <a:pPr>
                <a:defRPr/>
              </a:pPr>
              <a:t>04-01-2022</a:t>
            </a:fld>
            <a:endParaRPr lang="nl-NL"/>
          </a:p>
        </p:txBody>
      </p:sp>
      <p:sp>
        <p:nvSpPr>
          <p:cNvPr id="12"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nl-NL"/>
          </a:p>
        </p:txBody>
      </p:sp>
      <p:sp>
        <p:nvSpPr>
          <p:cNvPr id="13" name="Tijdelijke aanduiding voor dianummer 26"/>
          <p:cNvSpPr>
            <a:spLocks noGrp="1"/>
          </p:cNvSpPr>
          <p:nvPr>
            <p:ph type="sldNum" sz="quarter" idx="12"/>
          </p:nvPr>
        </p:nvSpPr>
        <p:spPr/>
        <p:txBody>
          <a:bodyPr/>
          <a:lstStyle>
            <a:lvl1pPr>
              <a:defRPr>
                <a:solidFill>
                  <a:srgbClr val="FFFFFF"/>
                </a:solidFill>
              </a:defRPr>
            </a:lvl1pPr>
          </a:lstStyle>
          <a:p>
            <a:fld id="{CCFF62A6-48E1-4D4E-8B86-BBBAF53AE9BC}" type="slidenum">
              <a:rPr lang="nl-NL" altLang="nl-NL"/>
              <a:pPr/>
              <a:t>‹nr.›</a:t>
            </a:fld>
            <a:endParaRPr lang="nl-NL" altLang="nl-NL"/>
          </a:p>
        </p:txBody>
      </p:sp>
    </p:spTree>
    <p:extLst>
      <p:ext uri="{BB962C8B-B14F-4D97-AF65-F5344CB8AC3E}">
        <p14:creationId xmlns:p14="http://schemas.microsoft.com/office/powerpoint/2010/main" val="78318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04E54C95-800D-466E-A429-E8CB5336F7B5}" type="datetimeFigureOut">
              <a:rPr lang="nl-NL"/>
              <a:pPr>
                <a:defRPr/>
              </a:pPr>
              <a:t>04-01-2022</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fld id="{60FC40D1-5A4A-4C19-BCD3-CE714617A7C2}" type="slidenum">
              <a:rPr lang="nl-NL" altLang="nl-NL"/>
              <a:pPr/>
              <a:t>‹nr.›</a:t>
            </a:fld>
            <a:endParaRPr lang="nl-NL" altLang="nl-NL"/>
          </a:p>
        </p:txBody>
      </p:sp>
    </p:spTree>
    <p:extLst>
      <p:ext uri="{BB962C8B-B14F-4D97-AF65-F5344CB8AC3E}">
        <p14:creationId xmlns:p14="http://schemas.microsoft.com/office/powerpoint/2010/main" val="195789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C0EDAC50-C1F3-45D4-BE89-C1230EC724D5}" type="datetimeFigureOut">
              <a:rPr lang="nl-NL"/>
              <a:pPr>
                <a:defRPr/>
              </a:pPr>
              <a:t>04-01-2022</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fld id="{B130E8FD-2A54-4A07-BF77-2EE2FC5CFB83}" type="slidenum">
              <a:rPr lang="nl-NL" altLang="nl-NL"/>
              <a:pPr/>
              <a:t>‹nr.›</a:t>
            </a:fld>
            <a:endParaRPr lang="nl-NL" altLang="nl-NL"/>
          </a:p>
        </p:txBody>
      </p:sp>
    </p:spTree>
    <p:extLst>
      <p:ext uri="{BB962C8B-B14F-4D97-AF65-F5344CB8AC3E}">
        <p14:creationId xmlns:p14="http://schemas.microsoft.com/office/powerpoint/2010/main" val="203527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el 6"/>
          <p:cNvSpPr>
            <a:spLocks noGrp="1"/>
          </p:cNvSpPr>
          <p:nvPr>
            <p:ph type="title"/>
          </p:nvPr>
        </p:nvSpPr>
        <p:spPr/>
        <p:txBody>
          <a:bodyPr rtlCol="0"/>
          <a:lstStyle/>
          <a:p>
            <a:r>
              <a:rPr lang="nl-NL" smtClean="0"/>
              <a:t>Klik om de stijl te bewerken</a:t>
            </a:r>
            <a:endParaRPr lang="en-US"/>
          </a:p>
        </p:txBody>
      </p:sp>
      <p:sp>
        <p:nvSpPr>
          <p:cNvPr id="4" name="Tijdelijke aanduiding voor datum 9"/>
          <p:cNvSpPr>
            <a:spLocks noGrp="1"/>
          </p:cNvSpPr>
          <p:nvPr>
            <p:ph type="dt" sz="half" idx="10"/>
          </p:nvPr>
        </p:nvSpPr>
        <p:spPr/>
        <p:txBody>
          <a:bodyPr/>
          <a:lstStyle>
            <a:lvl1pPr>
              <a:defRPr/>
            </a:lvl1pPr>
          </a:lstStyle>
          <a:p>
            <a:pPr>
              <a:defRPr/>
            </a:pPr>
            <a:fld id="{15D2A014-6AC2-429F-A24C-78DC92E9E243}" type="datetimeFigureOut">
              <a:rPr lang="nl-NL"/>
              <a:pPr>
                <a:defRPr/>
              </a:pPr>
              <a:t>04-01-2022</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fld id="{35DDDEF0-3440-4F77-823F-06FB000E75B0}" type="slidenum">
              <a:rPr lang="nl-NL" altLang="nl-NL"/>
              <a:pPr/>
              <a:t>‹nr.›</a:t>
            </a:fld>
            <a:endParaRPr lang="nl-NL" altLang="nl-NL"/>
          </a:p>
        </p:txBody>
      </p:sp>
    </p:spTree>
    <p:extLst>
      <p:ext uri="{BB962C8B-B14F-4D97-AF65-F5344CB8AC3E}">
        <p14:creationId xmlns:p14="http://schemas.microsoft.com/office/powerpoint/2010/main" val="150211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Punthaak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Punthaak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extLst/>
          </a:lstStyle>
          <a:p>
            <a:pPr>
              <a:defRPr/>
            </a:pPr>
            <a:fld id="{0349E421-C351-4301-9C08-F8E7C05180FC}" type="datetimeFigureOut">
              <a:rPr lang="nl-NL"/>
              <a:pPr>
                <a:defRPr/>
              </a:pPr>
              <a:t>04-01-2022</a:t>
            </a:fld>
            <a:endParaRPr lang="nl-NL"/>
          </a:p>
        </p:txBody>
      </p:sp>
      <p:sp>
        <p:nvSpPr>
          <p:cNvPr id="7" name="Tijdelijke aanduiding voor voettekst 4"/>
          <p:cNvSpPr>
            <a:spLocks noGrp="1"/>
          </p:cNvSpPr>
          <p:nvPr>
            <p:ph type="ftr" sz="quarter" idx="11"/>
          </p:nvPr>
        </p:nvSpPr>
        <p:spPr/>
        <p:txBody>
          <a:bodyPr/>
          <a:lstStyle>
            <a:lvl1pPr>
              <a:defRPr/>
            </a:lvl1pPr>
            <a:extLst/>
          </a:lstStyle>
          <a:p>
            <a:pPr>
              <a:defRPr/>
            </a:pPr>
            <a:endParaRPr lang="nl-NL"/>
          </a:p>
        </p:txBody>
      </p:sp>
      <p:sp>
        <p:nvSpPr>
          <p:cNvPr id="8" name="Tijdelijke aanduiding voor dianummer 5"/>
          <p:cNvSpPr>
            <a:spLocks noGrp="1"/>
          </p:cNvSpPr>
          <p:nvPr>
            <p:ph type="sldNum" sz="quarter" idx="12"/>
          </p:nvPr>
        </p:nvSpPr>
        <p:spPr/>
        <p:txBody>
          <a:bodyPr/>
          <a:lstStyle>
            <a:lvl1pPr>
              <a:defRPr/>
            </a:lvl1pPr>
          </a:lstStyle>
          <a:p>
            <a:fld id="{F4A382AD-BD60-449C-8389-F4C385FE340A}" type="slidenum">
              <a:rPr lang="nl-NL" altLang="nl-NL"/>
              <a:pPr/>
              <a:t>‹nr.›</a:t>
            </a:fld>
            <a:endParaRPr lang="nl-NL" altLang="nl-NL"/>
          </a:p>
        </p:txBody>
      </p:sp>
    </p:spTree>
    <p:extLst>
      <p:ext uri="{BB962C8B-B14F-4D97-AF65-F5344CB8AC3E}">
        <p14:creationId xmlns:p14="http://schemas.microsoft.com/office/powerpoint/2010/main" val="9796548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tel 7"/>
          <p:cNvSpPr>
            <a:spLocks noGrp="1"/>
          </p:cNvSpPr>
          <p:nvPr>
            <p:ph type="title"/>
          </p:nvPr>
        </p:nvSpPr>
        <p:spPr/>
        <p:txBody>
          <a:bodyPr rtlCol="0"/>
          <a:lstStyle/>
          <a:p>
            <a:r>
              <a:rPr lang="nl-NL" smtClean="0"/>
              <a:t>Klik om de stijl te bewerken</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05444F0D-BBD0-413E-B695-65099988808F}" type="datetimeFigureOut">
              <a:rPr lang="nl-NL"/>
              <a:pPr>
                <a:defRPr/>
              </a:pPr>
              <a:t>04-01-2022</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lstStyle>
          <a:p>
            <a:fld id="{5A3A5832-47F6-485F-8A48-009DC371EF79}" type="slidenum">
              <a:rPr lang="nl-NL" altLang="nl-NL"/>
              <a:pPr/>
              <a:t>‹nr.›</a:t>
            </a:fld>
            <a:endParaRPr lang="nl-NL" altLang="nl-NL"/>
          </a:p>
        </p:txBody>
      </p:sp>
    </p:spTree>
    <p:extLst>
      <p:ext uri="{BB962C8B-B14F-4D97-AF65-F5344CB8AC3E}">
        <p14:creationId xmlns:p14="http://schemas.microsoft.com/office/powerpoint/2010/main" val="63998898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extLst/>
          </a:lstStyle>
          <a:p>
            <a:pPr>
              <a:defRPr/>
            </a:pPr>
            <a:fld id="{BA0AF0B2-CB48-4F57-8A90-B695B9E0E5BB}" type="datetimeFigureOut">
              <a:rPr lang="nl-NL"/>
              <a:pPr>
                <a:defRPr/>
              </a:pPr>
              <a:t>04-01-2022</a:t>
            </a:fld>
            <a:endParaRPr lang="nl-NL"/>
          </a:p>
        </p:txBody>
      </p:sp>
      <p:sp>
        <p:nvSpPr>
          <p:cNvPr id="8" name="Tijdelijke aanduiding voor voettekst 7"/>
          <p:cNvSpPr>
            <a:spLocks noGrp="1"/>
          </p:cNvSpPr>
          <p:nvPr>
            <p:ph type="ftr" sz="quarter" idx="11"/>
          </p:nvPr>
        </p:nvSpPr>
        <p:spPr/>
        <p:txBody>
          <a:bodyPr/>
          <a:lstStyle>
            <a:lvl1pPr>
              <a:defRPr/>
            </a:lvl1pPr>
            <a:extLst/>
          </a:lstStyle>
          <a:p>
            <a:pPr>
              <a:defRPr/>
            </a:pPr>
            <a:endParaRPr lang="nl-NL"/>
          </a:p>
        </p:txBody>
      </p:sp>
      <p:sp>
        <p:nvSpPr>
          <p:cNvPr id="9" name="Tijdelijke aanduiding voor dianummer 8"/>
          <p:cNvSpPr>
            <a:spLocks noGrp="1"/>
          </p:cNvSpPr>
          <p:nvPr>
            <p:ph type="sldNum" sz="quarter" idx="12"/>
          </p:nvPr>
        </p:nvSpPr>
        <p:spPr/>
        <p:txBody>
          <a:bodyPr/>
          <a:lstStyle>
            <a:lvl1pPr>
              <a:defRPr/>
            </a:lvl1pPr>
          </a:lstStyle>
          <a:p>
            <a:fld id="{BC7CA06F-BCBE-4FC4-A402-EAC1F0B9D39E}" type="slidenum">
              <a:rPr lang="nl-NL" altLang="nl-NL"/>
              <a:pPr/>
              <a:t>‹nr.›</a:t>
            </a:fld>
            <a:endParaRPr lang="nl-NL" altLang="nl-NL"/>
          </a:p>
        </p:txBody>
      </p:sp>
    </p:spTree>
    <p:extLst>
      <p:ext uri="{BB962C8B-B14F-4D97-AF65-F5344CB8AC3E}">
        <p14:creationId xmlns:p14="http://schemas.microsoft.com/office/powerpoint/2010/main" val="286780662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extLst/>
          </a:lstStyle>
          <a:p>
            <a:pPr>
              <a:defRPr/>
            </a:pPr>
            <a:fld id="{0955C634-5696-4C13-A1D3-30AFE78EB0D1}" type="datetimeFigureOut">
              <a:rPr lang="nl-NL"/>
              <a:pPr>
                <a:defRPr/>
              </a:pPr>
              <a:t>04-01-2022</a:t>
            </a:fld>
            <a:endParaRPr lang="nl-NL"/>
          </a:p>
        </p:txBody>
      </p:sp>
      <p:sp>
        <p:nvSpPr>
          <p:cNvPr id="4" name="Tijdelijke aanduiding voor voettekst 3"/>
          <p:cNvSpPr>
            <a:spLocks noGrp="1"/>
          </p:cNvSpPr>
          <p:nvPr>
            <p:ph type="ftr" sz="quarter" idx="11"/>
          </p:nvPr>
        </p:nvSpPr>
        <p:spPr/>
        <p:txBody>
          <a:bodyPr/>
          <a:lstStyle>
            <a:lvl1pPr>
              <a:defRPr/>
            </a:lvl1pPr>
            <a:extLst/>
          </a:lstStyle>
          <a:p>
            <a:pPr>
              <a:defRPr/>
            </a:pPr>
            <a:endParaRPr lang="nl-NL"/>
          </a:p>
        </p:txBody>
      </p:sp>
      <p:sp>
        <p:nvSpPr>
          <p:cNvPr id="5" name="Tijdelijke aanduiding voor dianummer 4"/>
          <p:cNvSpPr>
            <a:spLocks noGrp="1"/>
          </p:cNvSpPr>
          <p:nvPr>
            <p:ph type="sldNum" sz="quarter" idx="12"/>
          </p:nvPr>
        </p:nvSpPr>
        <p:spPr/>
        <p:txBody>
          <a:bodyPr/>
          <a:lstStyle>
            <a:lvl1pPr>
              <a:defRPr/>
            </a:lvl1pPr>
          </a:lstStyle>
          <a:p>
            <a:fld id="{30AF8DA4-5137-4C30-988D-00D59311D1EE}" type="slidenum">
              <a:rPr lang="nl-NL" altLang="nl-NL"/>
              <a:pPr/>
              <a:t>‹nr.›</a:t>
            </a:fld>
            <a:endParaRPr lang="nl-NL" altLang="nl-NL"/>
          </a:p>
        </p:txBody>
      </p:sp>
    </p:spTree>
    <p:extLst>
      <p:ext uri="{BB962C8B-B14F-4D97-AF65-F5344CB8AC3E}">
        <p14:creationId xmlns:p14="http://schemas.microsoft.com/office/powerpoint/2010/main" val="144449491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95D4DCCD-5457-481A-8E93-28DC0DF1A6CE}" type="datetimeFigureOut">
              <a:rPr lang="nl-NL"/>
              <a:pPr>
                <a:defRPr/>
              </a:pPr>
              <a:t>04-01-2022</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endParaRPr lang="nl-NL"/>
          </a:p>
        </p:txBody>
      </p:sp>
      <p:sp>
        <p:nvSpPr>
          <p:cNvPr id="4" name="Tijdelijke aanduiding voor dianummer 17"/>
          <p:cNvSpPr>
            <a:spLocks noGrp="1"/>
          </p:cNvSpPr>
          <p:nvPr>
            <p:ph type="sldNum" sz="quarter" idx="12"/>
          </p:nvPr>
        </p:nvSpPr>
        <p:spPr/>
        <p:txBody>
          <a:bodyPr/>
          <a:lstStyle>
            <a:lvl1pPr>
              <a:defRPr/>
            </a:lvl1pPr>
          </a:lstStyle>
          <a:p>
            <a:fld id="{5A541485-9FD0-4C32-B614-4B03A1B3ACC3}" type="slidenum">
              <a:rPr lang="nl-NL" altLang="nl-NL"/>
              <a:pPr/>
              <a:t>‹nr.›</a:t>
            </a:fld>
            <a:endParaRPr lang="nl-NL" altLang="nl-NL"/>
          </a:p>
        </p:txBody>
      </p:sp>
    </p:spTree>
    <p:extLst>
      <p:ext uri="{BB962C8B-B14F-4D97-AF65-F5344CB8AC3E}">
        <p14:creationId xmlns:p14="http://schemas.microsoft.com/office/powerpoint/2010/main" val="354141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56D79E6A-D7E3-40D1-9C49-68EE695E1535}" type="datetimeFigureOut">
              <a:rPr lang="nl-NL"/>
              <a:pPr>
                <a:defRPr/>
              </a:pPr>
              <a:t>04-01-2022</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lstStyle>
          <a:p>
            <a:fld id="{7FBD3487-D6A8-44A8-BE1B-7FB28ADCA3BD}" type="slidenum">
              <a:rPr lang="nl-NL" altLang="nl-NL"/>
              <a:pPr/>
              <a:t>‹nr.›</a:t>
            </a:fld>
            <a:endParaRPr lang="nl-NL" altLang="nl-NL"/>
          </a:p>
        </p:txBody>
      </p:sp>
    </p:spTree>
    <p:extLst>
      <p:ext uri="{BB962C8B-B14F-4D97-AF65-F5344CB8AC3E}">
        <p14:creationId xmlns:p14="http://schemas.microsoft.com/office/powerpoint/2010/main" val="210748863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Vrije v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6" name="Vrije v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nl-NL"/>
          </a:p>
        </p:txBody>
      </p:sp>
      <p:sp>
        <p:nvSpPr>
          <p:cNvPr id="7" name="Rechthoekige driehoek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Rechte verbindingslijn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unthaak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Punthaak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ijdelijke aanduiding voor teks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nl-NL" smtClean="0"/>
              <a:t>Klik om de stijl te bewerken</a:t>
            </a:r>
            <a:endParaRPr lang="en-US"/>
          </a:p>
        </p:txBody>
      </p:sp>
      <p:sp>
        <p:nvSpPr>
          <p:cNvPr id="11" name="Tijdelijke aanduiding voor datum 4"/>
          <p:cNvSpPr>
            <a:spLocks noGrp="1"/>
          </p:cNvSpPr>
          <p:nvPr>
            <p:ph type="dt" sz="half" idx="10"/>
          </p:nvPr>
        </p:nvSpPr>
        <p:spPr/>
        <p:txBody>
          <a:bodyPr/>
          <a:lstStyle>
            <a:lvl1pPr>
              <a:defRPr>
                <a:solidFill>
                  <a:schemeClr val="tx1"/>
                </a:solidFill>
              </a:defRPr>
            </a:lvl1pPr>
            <a:extLst/>
          </a:lstStyle>
          <a:p>
            <a:pPr>
              <a:defRPr/>
            </a:pPr>
            <a:fld id="{0CCDD175-4CAE-40B7-9C51-322ECE2C6EC7}" type="datetimeFigureOut">
              <a:rPr lang="nl-NL"/>
              <a:pPr>
                <a:defRPr/>
              </a:pPr>
              <a:t>04-01-2022</a:t>
            </a:fld>
            <a:endParaRPr lang="nl-NL"/>
          </a:p>
        </p:txBody>
      </p:sp>
      <p:sp>
        <p:nvSpPr>
          <p:cNvPr id="12" name="Tijdelijke aanduiding voor voettekst 5"/>
          <p:cNvSpPr>
            <a:spLocks noGrp="1"/>
          </p:cNvSpPr>
          <p:nvPr>
            <p:ph type="ftr" sz="quarter" idx="11"/>
          </p:nvPr>
        </p:nvSpPr>
        <p:spPr/>
        <p:txBody>
          <a:bodyPr/>
          <a:lstStyle>
            <a:lvl1pPr>
              <a:defRPr>
                <a:solidFill>
                  <a:schemeClr val="tx1"/>
                </a:solidFill>
              </a:defRPr>
            </a:lvl1pPr>
            <a:extLst/>
          </a:lstStyle>
          <a:p>
            <a:pPr>
              <a:defRPr/>
            </a:pPr>
            <a:endParaRPr lang="nl-NL"/>
          </a:p>
        </p:txBody>
      </p:sp>
      <p:sp>
        <p:nvSpPr>
          <p:cNvPr id="13" name="Tijdelijke aanduiding voor dianummer 6"/>
          <p:cNvSpPr>
            <a:spLocks noGrp="1"/>
          </p:cNvSpPr>
          <p:nvPr>
            <p:ph type="sldNum" sz="quarter" idx="12"/>
          </p:nvPr>
        </p:nvSpPr>
        <p:spPr/>
        <p:txBody>
          <a:bodyPr/>
          <a:lstStyle>
            <a:lvl1pPr>
              <a:defRPr/>
            </a:lvl1pPr>
          </a:lstStyle>
          <a:p>
            <a:fld id="{E64368B6-C9DE-46BD-B590-ACCF8C8ECC19}" type="slidenum">
              <a:rPr lang="nl-NL" altLang="nl-NL"/>
              <a:pPr/>
              <a:t>‹nr.›</a:t>
            </a:fld>
            <a:endParaRPr lang="nl-NL" altLang="nl-NL"/>
          </a:p>
        </p:txBody>
      </p:sp>
    </p:spTree>
    <p:extLst>
      <p:ext uri="{BB962C8B-B14F-4D97-AF65-F5344CB8AC3E}">
        <p14:creationId xmlns:p14="http://schemas.microsoft.com/office/powerpoint/2010/main" val="354804552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Vrije v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1027" name="Vrije v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nl-NL"/>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nl-NL" smtClean="0"/>
              <a:t>Klik om de stijl te bewerken</a:t>
            </a:r>
            <a:endParaRPr lang="en-US"/>
          </a:p>
        </p:txBody>
      </p:sp>
      <p:sp>
        <p:nvSpPr>
          <p:cNvPr id="1033" name="Tijdelijke aanduiding voor tekst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
        <p:nvSpPr>
          <p:cNvPr id="10" name="Tijdelijke aanduiding voor datum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fld id="{1DB0B4AB-A5CF-4EDB-9F4C-37E49700C778}" type="datetimeFigureOut">
              <a:rPr lang="nl-NL"/>
              <a:pPr>
                <a:defRPr/>
              </a:pPr>
              <a:t>04-01-2022</a:t>
            </a:fld>
            <a:endParaRPr lang="nl-NL"/>
          </a:p>
        </p:txBody>
      </p:sp>
      <p:sp>
        <p:nvSpPr>
          <p:cNvPr id="22" name="Tijdelijke aanduiding voor voettekst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nl-NL"/>
          </a:p>
        </p:txBody>
      </p:sp>
      <p:sp>
        <p:nvSpPr>
          <p:cNvPr id="18" name="Tijdelijke aanduiding voor dianumm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E2141A7E-1894-4CD5-9452-7B2422B73E64}"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791" r:id="rId1"/>
    <p:sldLayoutId id="2147483787" r:id="rId2"/>
    <p:sldLayoutId id="2147483792" r:id="rId3"/>
    <p:sldLayoutId id="2147483793" r:id="rId4"/>
    <p:sldLayoutId id="2147483794" r:id="rId5"/>
    <p:sldLayoutId id="2147483795" r:id="rId6"/>
    <p:sldLayoutId id="2147483788" r:id="rId7"/>
    <p:sldLayoutId id="2147483796" r:id="rId8"/>
    <p:sldLayoutId id="2147483797" r:id="rId9"/>
    <p:sldLayoutId id="2147483789" r:id="rId10"/>
    <p:sldLayoutId id="214748379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farmacotherapeutischkompas.nl/" TargetMode="External"/><Relationship Id="rId2" Type="http://schemas.openxmlformats.org/officeDocument/2006/relationships/hyperlink" Target="http://www.medicijngebruik.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defRPr/>
            </a:pPr>
            <a:r>
              <a:rPr lang="nl-NL" dirty="0" smtClean="0"/>
              <a:t>FTO Hypnotica</a:t>
            </a:r>
            <a:br>
              <a:rPr lang="nl-NL" dirty="0" smtClean="0"/>
            </a:br>
            <a:r>
              <a:rPr lang="nl-NL" dirty="0" smtClean="0"/>
              <a:t>16-3-2015</a:t>
            </a:r>
            <a:endParaRPr lang="nl-NL" dirty="0"/>
          </a:p>
        </p:txBody>
      </p:sp>
      <p:sp>
        <p:nvSpPr>
          <p:cNvPr id="9219" name="Ondertitel 2"/>
          <p:cNvSpPr>
            <a:spLocks noGrp="1"/>
          </p:cNvSpPr>
          <p:nvPr>
            <p:ph type="subTitle" idx="1"/>
          </p:nvPr>
        </p:nvSpPr>
        <p:spPr>
          <a:xfrm>
            <a:off x="612775" y="3716338"/>
            <a:ext cx="7772400" cy="1198562"/>
          </a:xfrm>
        </p:spPr>
        <p:txBody>
          <a:bodyPr/>
          <a:lstStyle/>
          <a:p>
            <a:pPr marR="0">
              <a:defRPr/>
            </a:pPr>
            <a:r>
              <a:rPr lang="nl-NL" altLang="nl-NL" dirty="0" smtClean="0"/>
              <a:t>L. Bollen</a:t>
            </a:r>
            <a:endParaRPr lang="nl-NL" altLang="nl-NL" dirty="0"/>
          </a:p>
          <a:p>
            <a:pPr marR="0">
              <a:defRPr/>
            </a:pPr>
            <a:r>
              <a:rPr lang="nl-NL" altLang="nl-NL" dirty="0" smtClean="0"/>
              <a:t>A. Scheepers</a:t>
            </a:r>
          </a:p>
          <a:p>
            <a:pPr marR="0">
              <a:defRPr/>
            </a:pPr>
            <a:r>
              <a:rPr lang="nl-NL" altLang="nl-NL" dirty="0" smtClean="0"/>
              <a:t>M. Taks</a:t>
            </a:r>
          </a:p>
          <a:p>
            <a:pPr marL="514350" marR="0" indent="-514350">
              <a:buFont typeface="Wingdings 3" panose="05040102010807070707" pitchFamily="18" charset="2"/>
              <a:buAutoNum type="alphaUcPeriod"/>
              <a:defRPr/>
            </a:pPr>
            <a:endParaRPr lang="nl-NL" altLang="nl-NL" dirty="0" smtClean="0"/>
          </a:p>
        </p:txBody>
      </p:sp>
      <p:sp>
        <p:nvSpPr>
          <p:cNvPr id="9220" name="AutoShape 2" descr="data:image/jpeg;base64,/9j/4AAQSkZJRgABAQAAAQABAAD/2wCEAAkGBhQSERUSEhQWFRUVFxUXFBgWFxgUFxgVGBcZFxwVGBcaHCYfGB4jGRcYHy8gIycpLCwsFx4xNTAqNSYrLSoBCQoKBQUFDQUFDSkYEhgpKSkpKSkpKSkpKSkpKSkpKSkpKSkpKSkpKSkpKSkpKSkpKSkpKSkpKSkpKSkpKSkpKf/AABEIAJwA8AMBIgACEQEDEQH/xAAcAAACAgMBAQAAAAAAAAAAAAAEBQIDAQYHAAj/xAA/EAABAgMFBQYEBAUDBQEAAAABAhEAAyEEBRIxQQZRYXGBEyIykaHwB7HB0RQjQlIzQ2Jy4RWS8VNjgqKyJP/EABQBAQAAAAAAAAAAAAAAAAAAAAD/xAAUEQEAAAAAAAAAAAAAAAAAAAAA/9oADAMBAAIRAxEAPwDEkQws6YEs6YYyEjSALkwZKgeSILlogCJZgmXA8tMFS0wFqIuRFSRFogLExaDFSTExAWBUTBisRIGAsBjIMQBiUBl48TEYxAZxRjFGIiYCRVESY88YJgImK1RYYgYCoiIKEWKiChAUqgaaIJmKgWaoamADniF08QRa7fLTmsfP5Qlte0Ugfq5ceArAYtMK7QmJK2ikqyU3Nn+ftoX2q/JdQDVn4QD6QIZSBAUkQxsyYAmSmC5QimWiCkJgLpcEoilCOMXiAtBixJgZVqSKE1iaLWk6wBIMTBitCnyrFggJgxIRER4zUjMgdRAWAxl4F/1CW/jT5xibeSEhyodKwBbx6EF4bWIQl0tvBUWEJl7VTZngSsjf/DT5ln6PAbqtYFSQOcDLvKUA5mIZ2fECHjUZabVM8KpSdMzMP0BfrFQ2cWoMuaznJKEpDh977z5wG2C+5JdpqCzvWIzb6kpOEzEg7jn7qI0+XsmAS0yYXfVFXNR4aaxK17L9p/PWSXcqSk7qFm0EBs0/aCWkYnp5fOE0/bpGUsY83YFXrlm0a9admFy/4hM4Ad0kk1fIjIUapg2z3Ys+NSRkKB1B9HZh5GAITtLaZlUSyNweXQaEipicq9rYR3kIGjhQ82akW2a70o4lmxHMB3A6GLjlXOkAstl9Tw4DOHcAjPLMiEs20zppONZSz+EBSq6OcvKHNssQfE7A1U1QX3VpodawsmXYEKKlLxBYCfDWhcF3pmR5QFSLslkOole8qUT6UA1iM275acpaP9o+ucU220lGEoZslYgfE7aGmXt4lJteNNRVJYh3zGh1pABWqxS8T4QOQAy4NAH+nodw3QAdMoY3mnuEitIVWiYyyAAzApYMajeIDeZIhjZxAMlMMZAgC5QgmXFCBE5x7pO4Pm0BVeF8IkpxKNBuz5QktG2WOksYRrvhDfK1T1kPQMwGtc/e+NXtdpUT2aDkPzDuG7mRAdAst8gk4UrmKB72EBgc6qUQByeGMm/wnxypwG8JSv8A+VE+kItjhhs62qUqUd3iqCfekBW2fO7RjOQH/QFd5uWcBv133xJmjFKmBTeJqKTwUksUngRGb32i7FGILllj3nIxNwDxzu34JtslYSpBTKInGWcJU6iE1319IOTdS7JMSuSntJZDqUQFKJ1x6k8RnugHytpZkxR7NM1Y/SQkhBD5Pl5RGRPtLlkJD1Dk+TtwhnPskhcgTpYTKmkeJPdLgO5YMdKGFdyX5MnSe17NBYmgUQotUqCVBiOtN8BiXdlpqVdkVZuQ+ZoltwiabitLBpqQ/iQASkHcHPd+XCG133mhZw5KAdSVBlAPQtqKu4cVgwZ+n25wGsIu1Eo45iSpbsMVWbMtluyEXzZoCgdSkKxZmrfJxlwh/OsCVpZVNx1GmcLhZU0SUAlJwh60OlfdOMAmstpUvErFhGIhIAByLFyQdatuMNpi1iUlRmEkkpAWlJcBjmMJLGj7op/EmXMWkMlJwqSEpAbEK1apCh6xXOm4/EouaVqxdvsYC6XfrP2iKZko73UoPe5s8MxOC0hQUCCzEZHUV6ERqsxbfmE7wRxYuPMHrBEm9Zdmsyp044QVleHMgaJAGpc9YDYLRakykFU1aUI/ctQSnzUfSNdN+IUkKRMkHFioZoGSiAwD5gAvHKdp9qFWyeZhDJyQkl8Kfk/3MK7PNwF4Ds8va2Ti7OapKVUYhWJJOVVDw8jDWXOCwCCCMxV6Z5xwiZbXLkwZc+0k6zLeWs4f1JNUKHEfWA7HOzIPGm8V/wAwHaziDaZH6EcRELkvxFrliajMFlIOaVbuR3xbMl5gez7HpAa/PlrSSMJUC2XhOmenWoiuz2fs0sfE+JXPd5Q7m2epY6VGj1OXX0EL7wl94LGoH1+8ACuYSB6/eFVqUk0dmoNxG7gxyhupIcgafNwfrGvWxncb/TOA6TIEHyRCyVMiE++Up7qe8oZgac4B+mZCu/rw/KKUkOacYQ2i8Jqyz4R71he+ElyVHCeukBReN6FKQiVRax3lZ9mh8+bUA5mBLBYmASkczqTvJ9YGsiiFLKwazDUhgwon0HrDWb3AlSTTXn7+kA+u67iEYUKKSRUpIB5EEEEcCIvm3DMCGBRiOvZJB8waxVc9uFCajOH1lvILWwgNNtNiTZgorX3iy1qLeEU6bgOMG2La6RNliSQVGYQlDhQL6HJwQWLiD7ysyJ0wuAQRh3uHdmhhZrklhSVCWAUsU0ybTm0ArvGZNEtEpXcCqFeIDupqUuQGKgW84Ms0oIQkAAO6hhyBowHBqdIbXjPQUFLAhsjl1hDIWmWzIHZqYYSpQEtRo7uThJ0qxbJ4BubOJycCiRMl1lzB4knIV1dxTWGN0WwzJSVqbEQQpsipJIpwLUheqyzFdxSglJFUyw1eKjlXdXjDGy4UpSEhgzNuO70gCe2oFDKnOrQFbx3sQcgg4hlrT7ecXyFM/BTdHf6xII8XFvmR8oBVaLP2yUrfCoZE5KSWJSvdpXRoom3bNUK4U0zfFpmGDH/MFhLYgcwVHmPbxFFpZJqe6TrRs/qYBXbSiQkzFuVAuHyBo+FOp889I5ZtdtCZ6uzTRCcxo+g6RsG1t+FSm3CvvlHPitySd8BhKd8FSpRVTSIITV4IVaWpAU2mWBl1isSzpE1yyaiLbPKrhOZy5wErrvaZZpgmSlMQajRQ/aoaiOpWLaZE+UFlOFK2ALghKqUVurrHIrXIKTWNi2UtRTLmBVUOCU73BFN/KA6Wo7sqF9dzQmvOYU4QCKOC9eVN8HyHTLlpUahCQebB6wkvmZk9Kk0BNG4QEkzcQce9DC+0yUKLlIeL7PMGAEEF3NIHnLgHNrt4UClJIGpFH0YHSBbGsDwgAVajecBIngip5aVH/MQNvDkJKaZk5PuAgHSZjp46eWXpC/sStCiCRhAdqFjxiifalpAZlhv7TrkRQ6wFY77wqLvhUMKxqKGrbxANCVt+HX3ge8lZPewhnBGZYkV16QJeNlUjCKbqcNYYTim0qkF1oKUqSFy2bTUliOGfCK9oUqSEYqg+E72p9vOAzdNpKKa6Q0uu8WUrrC26yCsQdLszTSd59mAHva/vwyO0P6qAb1cjujXLP8TLVjDrOEmofpG/Xts3JtEsCYjw1SRQpPNsuEKj8L7LhCsU1+BGlcmgHCLSVywpX6gH6xKzqzB8JqeRqT0aCVWVOEABgDRqcoslWJCsw+lSovXcTAM0TgQCC7VrqKP/AM8IkaO53n5QP26Ug4mASFVOTAFxyYQD2gUy5hITQpQP21IVM4kF20gGX45OQU5ArhBVqc2G75QNOvs1wEA6A6j7Nuge22+WELqUOGfC7Yi2Q5+sVz5Qw1ZScktkG9QfKAJXeAWcm7rUyIpUHrAF8z8CVEapSeZDiF8q3YFJSaue5zq4LZ0Dvw8y70TjlE7iR5EiA5bftpxLUd5Ma/ih1fkohahCSAvlzIm8CgxfKST4Q8A6syAEgnIjT3whrdmyS56nTklilWmHc/DOC9k7kOF56QE0ZJ8XXhG1z9pEygJclIJyAFEjrALdoNg0lOIEOkVfVhAmxtiQhMwEDtBhBB8QBBf3xG+HH4ybOQtFVFlGYQQAO7RIG7XpFt53QA05BZZQhClZlsLEjQnLPnAD2ad+Uj+0DoKA9QBCq1TnJI0oN9NfN/KCZ88JAAoAAAOG7yhGZ5bIuwGmepfn84D0qZhmKGihi/8AIFieriIzpsQCWOI5s3Ifd4FnzoAtCWBJKQreeOTlsovRZihIcON+YJ584XhWIEE7unukN7llKImkkBCZZKnD1JZIZ83r0MADNlMHRRjUZJP2MKrRKJJLNz1jYkWcVPiL67teEDWqWGGL92En5EndkPZgNdstqWgnCSnWhasHpEyYXUsqNGc09vAt8yOzq+RYQXcltxpJIYgMToVCo65QB1kvbAoYgxFDGz2W2pVV821hHeN3guc/tC1NmUmqFGA6vd04KSBm3vrFj04bq58o5pdu0E+UWbFyLQwO0U5S0slt7l+pbhAbhbSyktmX+31iyXM04OePusaXYtupCyFTJmE0zSoAPnlTKHVh2lsqsrRLfuhioDKuvEwBl+THlBJyVMkpVwStYB6Fm6wRbz3huIfyp9IxPs6Z0tSXCkqQzpILVNXHFvKB5a1hOCeDTwzgO6dO+1UHLhR3gK7TLSsFCsiGPVsuLiL7BdyilTzVlLAZIBJAepwnKlaZmMS7ApSgQKChU4IzoXHyhsmUwwjQee8+cAtmXUgJWlKaqA75LqfMVNaEA7oHsiguVXXxDcdR0NIYWu0pkglZYYhTMkEZJGZPAQusMgpSAoYSQVEahS1FRTzGRgNF2uunC53FuZMaXNlR1DaWXjmBOiU4jxUokDyAV5xz+8rLhJpAB2OQFGsbHdExEvwIJOrB6Rr9hmAKY6sx3b3jb7usBDd9kncNOf2gGNivhM89iBV2BUcG7u0foee6CZVxqxlkqLHvSseEg7gKOOuUaxbZQlLBlkviBDZBn+8dKsFtRaLOFTPEAyiGChyJ4tADCYZZTgRhNQUhvMtBshQKQFoK0uhBSCUliQmh3h6QmlXiqUcExmdkrAYK57jwh3YZeN65ihGhzB84BuvYqyJTiwqmA1BUsl34JaJ2a4ZDYeyl4d2EQZYppKFg6FKkjcZiErUn/cpUFyZWEVzgEFr2TsxcGQiuTBn5EVBjUL7+HSUuuSVEapNS39J+hjpa4CtAgOFyFOYbKtOCWJQ1ViXxOg6fUwpsdoyZsurc4NUtQbujPedekAbKmZHe3n7MBX9PCZSn1DDeTT7RC12koS61IQOAKlF3NAWfyjVbwtxmqcknc5+1BAYttuVNViV0AyEb98PbvQqWUrAKZhLg0qwo+nA6NHOBHXPh3LSqQknd3uIdsQ4gj3SAY3js8ZSaupBoFs3RW5TdDmI1o2ApUd0dissp04FMokNWqZiNx4/LMUjXb82NU/a2YFYD45Z8aeX7h684DSk3d+oB4b7M2FJtcpCkuVKy/pSCpRPQesG3SuWQdCKEGhB4iGHw3s3bz7Ta/wBCHkSeJLY1eiU9VQHCr6u/sLROkn+XMWjoFFvRoDMbX8U7PgvW008Skq80j7RqggLrJb5ksvLWpB3pUU/Ixsl2/Ee1SyMakzgKMsVb+5LHzeNTUN0eCoDq90bcWOcQJqRJXQHEO7plMAp1aNnVdks1qX/7kxm4d7KscESY3PYLa1UqYmzzVPKWcKCf5azk39JNG0JffAdGl3ehJxJQkKp3s1Zv4jX1iq0qr1I+sFTlD3yhVa5/eOQ5wCy+bDjZSSUqAKTRwUu7Eebc41C+rtKf1YsTMMNS9KVrG2XjbwgHFRvdID2SuxVrn/iFuJaHEttVMXboM+cAms2wM8SjMCSS1eG8DlvgKxJU+A+IaGO9y7C6RLAYa8oS7T/D6XaCmYg9nMSGxAUI3KGsBy22XStSMaQRhqeTRZdVumkBONKQC75v0jeLLsdakuHlqH95D9GcRrq9mZ+MqEpQAUXYJIBfeDSAcWWxpXLwkYgrNSmc8h+nhDe6bGpBzppv6wvu25pwV/CmKI/cAEjR86+sbhdV1lJxTGxaDMD/ADx4gwB9jseBLNUN5ABILch84tWmIomd9gf01HDMHm5PnHpiXPLIwEJiaQun67tfvB82cPp13QFOOZygPn6wTHSOFD8oKvC+Eyww7yiKDQc4TzbQZZUBrlC9SnLmAttNpVMViUXPvKKjHkxIiAgI618H7QJstcnJctWKWd6Vh8J6pPsRyZo3v4OW3Db+yJpOlrA/vR+Ynr3SOsB22TLYMXCXqNUKFXB3a9X4Q0kJLive/SdFDcR9OoirBV6YgOQUPp9DwMRtNrTJlKmKCjLSCSlI76SK4UjN9w05ZAl25sljEozrStUhZ7uKX/EJbQMce+vmKxLYXaa71SpdlskzCUsEy5ncmHix8RJrR844ltPtnNt9oMya6Ql0y0fsS+WneOqsyX4ALVSCtSUJ8SlJCd+JRABDcSK5wHRfjvs8xl2tIz7izzqn6+cchjtm25nybtnWe0E2iVhaVNJ/NlqQoMF/9Qf1ZjjHEgYDxEZUl4zEhSvl94CpJYxNOcQUIziygOl7M7XdtL7OafzUjP8AeP3cxkfPfGb2vPCC1Tu5H5RzmVNKFBSSxBcEaGNy/EidZRNQWUk/mDcRod4ILj/EAqmGbaZqZRol3puJy+nWOqbN2dIAlCgRWWRvo5HGnkY0XZGyumfaFVwJLE/uPdHqSekb1stJxBKSSDQg6g1Lj3rAbrYy4CtRRQ+3zHCDOzcwLJdNTnkpsi3Dz8zBMm1IUc4Cxdnpk8CrsyQoKwgE90lvL1+cM2ge0S3BBqDADKs28vAs1JQKVA14D/H0yMTXOwEILkHJWdANffGK7VaghLqycDzgBZIx/mPm+bjKrGlHqfZgyXMoXzGenXnC6fbUyqCqi5ZOrl/QljvB4Qun21czxFhuFDo7mj5DygDLyvdKXCe8Tnu4HmIRWu1KX4j008ozM95cIFmqgOHLU5cxGPR6AzGYwBGRAehnszfH4W1yLQz9lMSsgZlIoQOJBMLY8BAfWtntiJspE6WrFKWAUqTmH8Kh0IBH+YlPseIgrYhQwkDJ2z5n/EcU+FHxEFm//FaVNZ5jhCz/AClnf/QSehrk8d0lTMaBvI/901+48oDjnxb2LQhH42UMCgECaBQKUVYSrgXIB3xoNyW0JnSZispc2UtXJC0qNOnrHd/ilYe0uy0EaJRMHIKTi9Kx87WcsSD75+9YD6D+J0sf6baXH6AtJ4uB75iPnBMdRtvxBTabnm2aZSfKQhFf5kugCxxYJcb2PLl6S3OAmSBxO77xWFO7x5oijOAkg6R6I5GMqgLHgqwW4yyWNFBlDQiA0GkSBgOoWDAi7EBPjmqJLEd5IZxz4aEc42q7/wApVnmA91QSlRyZYDMRoSGLcI5Bs/ei8cuTioFvKDsy1Hwg6OW6x2qRORapAwD81IGOX4VKCSacFAgkH6GA3KbLdMate05UlaVDJwCN4OkP7mtPaSUl3pnk+mWh0IhDtugdmkb1fR4DZrvtuNLHNvMb/pBCjCq50K7JJVVSQHP7g2fUeohjOVR8/tADWySnCXyOuTHeN0ahar5mVksklBYrfPMggaFoK2gvRS5uCWSAmihmFbwRC6TLAprWAxKYFznvz84JVNEBz1e2hbOtJB4ab4BrN9+3hfO4wKby9/45RhVsBEBxqPR4R6AzHnj0ZMB4ERlog0SEBIGOr/Cj4mdkU2O1K7lOxmKPgIP8NR/aagHTLLLlMqpYx54D612mu7tbJOlD9cqYkc1ILeuHyj5WKcjvb/iPoH4RX7NtN2fnKxGTMMtCv1FCAgpxHUh2fcI4dfEgInzkJyTNmJHILUB8hAKrYNffusDiDZocH37zgJOUB5URMTVF122YTJ0uWXAWtCSRmylAUfWsBRMlnDiYs7Po7Oz72jKynDQqfikAeeI/KD76m/mqlABMuUpaEJGTJLYi9Sos5J+QACswE0mJCIiMwHiqOy7KXlMtdlTaZSmtVmSJcwaTBiChi/uSlRfeDHGTG2fDa8Vy7YlCSyZgwrG8A08q+Z3wHcblvRK1KKAUTAfz5JoQT+tPOlci4hb8QJ7JkrFQFP6GKNrJxlYLUhhNlzEpB/chamKFfuDaQVt8gCRyVTzMAzu/aFCpKVdolFBhWogJL/pIJHefTygK97+CSUSi6z4lZpTm4Tx4xzS1pxzLNLJOESyuhbvKUx9BG3WaSAjLJvpAXSQxc56n1+kSmLbj9axlR7p4N6gfeKVHvH3k33gK5sxxv9mFNsMH2qh6wptZ7vUjyMADaOfv38oqE0+kem7ucDYs4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endParaRPr lang="nl-NL" altLang="nl-NL" sz="1800">
              <a:latin typeface="Arial" panose="020B0604020202020204" pitchFamily="34" charset="0"/>
            </a:endParaRPr>
          </a:p>
        </p:txBody>
      </p:sp>
      <p:sp>
        <p:nvSpPr>
          <p:cNvPr id="9221" name="AutoShape 4" descr="data:image/jpeg;base64,/9j/4AAQSkZJRgABAQAAAQABAAD/2wCEAAkGBhQSERUSEhQWFRUVFxUXFBgWFxgUFxgVGBcZFxwVGBcaHCYfGB4jGRcYHy8gIycpLCwsFx4xNTAqNSYrLSoBCQoKBQUFDQUFDSkYEhgpKSkpKSkpKSkpKSkpKSkpKSkpKSkpKSkpKSkpKSkpKSkpKSkpKSkpKSkpKSkpKSkpKf/AABEIAJwA8AMBIgACEQEDEQH/xAAcAAACAgMBAQAAAAAAAAAAAAAEBQIDAQYHAAj/xAA/EAABAgMFBQYEBAUDBQEAAAABAhEAAyEEBRIxQQZRYXGBEyIykaHwB7HB0RQjQlIzQ2Jy4RWS8VNjgqKyJP/EABQBAQAAAAAAAAAAAAAAAAAAAAD/xAAUEQEAAAAAAAAAAAAAAAAAAAAA/9oADAMBAAIRAxEAPwDEkQws6YEs6YYyEjSALkwZKgeSILlogCJZgmXA8tMFS0wFqIuRFSRFogLExaDFSTExAWBUTBisRIGAsBjIMQBiUBl48TEYxAZxRjFGIiYCRVESY88YJgImK1RYYgYCoiIKEWKiChAUqgaaIJmKgWaoamADniF08QRa7fLTmsfP5Qlte0Ugfq5ceArAYtMK7QmJK2ikqyU3Nn+ftoX2q/JdQDVn4QD6QIZSBAUkQxsyYAmSmC5QimWiCkJgLpcEoilCOMXiAtBixJgZVqSKE1iaLWk6wBIMTBitCnyrFggJgxIRER4zUjMgdRAWAxl4F/1CW/jT5xibeSEhyodKwBbx6EF4bWIQl0tvBUWEJl7VTZngSsjf/DT5ln6PAbqtYFSQOcDLvKUA5mIZ2fECHjUZabVM8KpSdMzMP0BfrFQ2cWoMuaznJKEpDh977z5wG2C+5JdpqCzvWIzb6kpOEzEg7jn7qI0+XsmAS0yYXfVFXNR4aaxK17L9p/PWSXcqSk7qFm0EBs0/aCWkYnp5fOE0/bpGUsY83YFXrlm0a9admFy/4hM4Ad0kk1fIjIUapg2z3Ys+NSRkKB1B9HZh5GAITtLaZlUSyNweXQaEipicq9rYR3kIGjhQ82akW2a70o4lmxHMB3A6GLjlXOkAstl9Tw4DOHcAjPLMiEs20zppONZSz+EBSq6OcvKHNssQfE7A1U1QX3VpodawsmXYEKKlLxBYCfDWhcF3pmR5QFSLslkOole8qUT6UA1iM275acpaP9o+ucU220lGEoZslYgfE7aGmXt4lJteNNRVJYh3zGh1pABWqxS8T4QOQAy4NAH+nodw3QAdMoY3mnuEitIVWiYyyAAzApYMajeIDeZIhjZxAMlMMZAgC5QgmXFCBE5x7pO4Pm0BVeF8IkpxKNBuz5QktG2WOksYRrvhDfK1T1kPQMwGtc/e+NXtdpUT2aDkPzDuG7mRAdAst8gk4UrmKB72EBgc6qUQByeGMm/wnxypwG8JSv8A+VE+kItjhhs62qUqUd3iqCfekBW2fO7RjOQH/QFd5uWcBv133xJmjFKmBTeJqKTwUksUngRGb32i7FGILllj3nIxNwDxzu34JtslYSpBTKInGWcJU6iE1319IOTdS7JMSuSntJZDqUQFKJ1x6k8RnugHytpZkxR7NM1Y/SQkhBD5Pl5RGRPtLlkJD1Dk+TtwhnPskhcgTpYTKmkeJPdLgO5YMdKGFdyX5MnSe17NBYmgUQotUqCVBiOtN8BiXdlpqVdkVZuQ+ZoltwiabitLBpqQ/iQASkHcHPd+XCG133mhZw5KAdSVBlAPQtqKu4cVgwZ+n25wGsIu1Eo45iSpbsMVWbMtluyEXzZoCgdSkKxZmrfJxlwh/OsCVpZVNx1GmcLhZU0SUAlJwh60OlfdOMAmstpUvErFhGIhIAByLFyQdatuMNpi1iUlRmEkkpAWlJcBjmMJLGj7op/EmXMWkMlJwqSEpAbEK1apCh6xXOm4/EouaVqxdvsYC6XfrP2iKZko73UoPe5s8MxOC0hQUCCzEZHUV6ERqsxbfmE7wRxYuPMHrBEm9Zdmsyp044QVleHMgaJAGpc9YDYLRakykFU1aUI/ctQSnzUfSNdN+IUkKRMkHFioZoGSiAwD5gAvHKdp9qFWyeZhDJyQkl8Kfk/3MK7PNwF4Ds8va2Ti7OapKVUYhWJJOVVDw8jDWXOCwCCCMxV6Z5xwiZbXLkwZc+0k6zLeWs4f1JNUKHEfWA7HOzIPGm8V/wAwHaziDaZH6EcRELkvxFrliajMFlIOaVbuR3xbMl5gez7HpAa/PlrSSMJUC2XhOmenWoiuz2fs0sfE+JXPd5Q7m2epY6VGj1OXX0EL7wl94LGoH1+8ACuYSB6/eFVqUk0dmoNxG7gxyhupIcgafNwfrGvWxncb/TOA6TIEHyRCyVMiE++Up7qe8oZgac4B+mZCu/rw/KKUkOacYQ2i8Jqyz4R71he+ElyVHCeukBReN6FKQiVRax3lZ9mh8+bUA5mBLBYmASkczqTvJ9YGsiiFLKwazDUhgwon0HrDWb3AlSTTXn7+kA+u67iEYUKKSRUpIB5EEEEcCIvm3DMCGBRiOvZJB8waxVc9uFCajOH1lvILWwgNNtNiTZgorX3iy1qLeEU6bgOMG2La6RNliSQVGYQlDhQL6HJwQWLiD7ysyJ0wuAQRh3uHdmhhZrklhSVCWAUsU0ybTm0ArvGZNEtEpXcCqFeIDupqUuQGKgW84Ms0oIQkAAO6hhyBowHBqdIbXjPQUFLAhsjl1hDIWmWzIHZqYYSpQEtRo7uThJ0qxbJ4BubOJycCiRMl1lzB4knIV1dxTWGN0WwzJSVqbEQQpsipJIpwLUheqyzFdxSglJFUyw1eKjlXdXjDGy4UpSEhgzNuO70gCe2oFDKnOrQFbx3sQcgg4hlrT7ecXyFM/BTdHf6xII8XFvmR8oBVaLP2yUrfCoZE5KSWJSvdpXRoom3bNUK4U0zfFpmGDH/MFhLYgcwVHmPbxFFpZJqe6TrRs/qYBXbSiQkzFuVAuHyBo+FOp889I5ZtdtCZ6uzTRCcxo+g6RsG1t+FSm3CvvlHPitySd8BhKd8FSpRVTSIITV4IVaWpAU2mWBl1isSzpE1yyaiLbPKrhOZy5wErrvaZZpgmSlMQajRQ/aoaiOpWLaZE+UFlOFK2ALghKqUVurrHIrXIKTWNi2UtRTLmBVUOCU73BFN/KA6Wo7sqF9dzQmvOYU4QCKOC9eVN8HyHTLlpUahCQebB6wkvmZk9Kk0BNG4QEkzcQce9DC+0yUKLlIeL7PMGAEEF3NIHnLgHNrt4UClJIGpFH0YHSBbGsDwgAVajecBIngip5aVH/MQNvDkJKaZk5PuAgHSZjp46eWXpC/sStCiCRhAdqFjxiifalpAZlhv7TrkRQ6wFY77wqLvhUMKxqKGrbxANCVt+HX3ge8lZPewhnBGZYkV16QJeNlUjCKbqcNYYTim0qkF1oKUqSFy2bTUliOGfCK9oUqSEYqg+E72p9vOAzdNpKKa6Q0uu8WUrrC26yCsQdLszTSd59mAHva/vwyO0P6qAb1cjujXLP8TLVjDrOEmofpG/Xts3JtEsCYjw1SRQpPNsuEKj8L7LhCsU1+BGlcmgHCLSVywpX6gH6xKzqzB8JqeRqT0aCVWVOEABgDRqcoslWJCsw+lSovXcTAM0TgQCC7VrqKP/AM8IkaO53n5QP26Ug4mASFVOTAFxyYQD2gUy5hITQpQP21IVM4kF20gGX45OQU5ArhBVqc2G75QNOvs1wEA6A6j7Nuge22+WELqUOGfC7Yi2Q5+sVz5Qw1ZScktkG9QfKAJXeAWcm7rUyIpUHrAF8z8CVEapSeZDiF8q3YFJSaue5zq4LZ0Dvw8y70TjlE7iR5EiA5bftpxLUd5Ma/ih1fkohahCSAvlzIm8CgxfKST4Q8A6syAEgnIjT3whrdmyS56nTklilWmHc/DOC9k7kOF56QE0ZJ8XXhG1z9pEygJclIJyAFEjrALdoNg0lOIEOkVfVhAmxtiQhMwEDtBhBB8QBBf3xG+HH4ybOQtFVFlGYQQAO7RIG7XpFt53QA05BZZQhClZlsLEjQnLPnAD2ad+Uj+0DoKA9QBCq1TnJI0oN9NfN/KCZ88JAAoAAAOG7yhGZ5bIuwGmepfn84D0qZhmKGihi/8AIFieriIzpsQCWOI5s3Ifd4FnzoAtCWBJKQreeOTlsovRZihIcON+YJ584XhWIEE7unukN7llKImkkBCZZKnD1JZIZ83r0MADNlMHRRjUZJP2MKrRKJJLNz1jYkWcVPiL67teEDWqWGGL92En5EndkPZgNdstqWgnCSnWhasHpEyYXUsqNGc09vAt8yOzq+RYQXcltxpJIYgMToVCo65QB1kvbAoYgxFDGz2W2pVV821hHeN3guc/tC1NmUmqFGA6vd04KSBm3vrFj04bq58o5pdu0E+UWbFyLQwO0U5S0slt7l+pbhAbhbSyktmX+31iyXM04OePusaXYtupCyFTJmE0zSoAPnlTKHVh2lsqsrRLfuhioDKuvEwBl+THlBJyVMkpVwStYB6Fm6wRbz3huIfyp9IxPs6Z0tSXCkqQzpILVNXHFvKB5a1hOCeDTwzgO6dO+1UHLhR3gK7TLSsFCsiGPVsuLiL7BdyilTzVlLAZIBJAepwnKlaZmMS7ApSgQKChU4IzoXHyhsmUwwjQee8+cAtmXUgJWlKaqA75LqfMVNaEA7oHsiguVXXxDcdR0NIYWu0pkglZYYhTMkEZJGZPAQusMgpSAoYSQVEahS1FRTzGRgNF2uunC53FuZMaXNlR1DaWXjmBOiU4jxUokDyAV5xz+8rLhJpAB2OQFGsbHdExEvwIJOrB6Rr9hmAKY6sx3b3jb7usBDd9kncNOf2gGNivhM89iBV2BUcG7u0foee6CZVxqxlkqLHvSseEg7gKOOuUaxbZQlLBlkviBDZBn+8dKsFtRaLOFTPEAyiGChyJ4tADCYZZTgRhNQUhvMtBshQKQFoK0uhBSCUliQmh3h6QmlXiqUcExmdkrAYK57jwh3YZeN65ihGhzB84BuvYqyJTiwqmA1BUsl34JaJ2a4ZDYeyl4d2EQZYppKFg6FKkjcZiErUn/cpUFyZWEVzgEFr2TsxcGQiuTBn5EVBjUL7+HSUuuSVEapNS39J+hjpa4CtAgOFyFOYbKtOCWJQ1ViXxOg6fUwpsdoyZsurc4NUtQbujPedekAbKmZHe3n7MBX9PCZSn1DDeTT7RC12koS61IQOAKlF3NAWfyjVbwtxmqcknc5+1BAYttuVNViV0AyEb98PbvQqWUrAKZhLg0qwo+nA6NHOBHXPh3LSqQknd3uIdsQ4gj3SAY3js8ZSaupBoFs3RW5TdDmI1o2ApUd0dissp04FMokNWqZiNx4/LMUjXb82NU/a2YFYD45Z8aeX7h684DSk3d+oB4b7M2FJtcpCkuVKy/pSCpRPQesG3SuWQdCKEGhB4iGHw3s3bz7Ta/wBCHkSeJLY1eiU9VQHCr6u/sLROkn+XMWjoFFvRoDMbX8U7PgvW008Skq80j7RqggLrJb5ksvLWpB3pUU/Ixsl2/Ee1SyMakzgKMsVb+5LHzeNTUN0eCoDq90bcWOcQJqRJXQHEO7plMAp1aNnVdks1qX/7kxm4d7KscESY3PYLa1UqYmzzVPKWcKCf5azk39JNG0JffAdGl3ehJxJQkKp3s1Zv4jX1iq0qr1I+sFTlD3yhVa5/eOQ5wCy+bDjZSSUqAKTRwUu7Eebc41C+rtKf1YsTMMNS9KVrG2XjbwgHFRvdID2SuxVrn/iFuJaHEttVMXboM+cAms2wM8SjMCSS1eG8DlvgKxJU+A+IaGO9y7C6RLAYa8oS7T/D6XaCmYg9nMSGxAUI3KGsBy22XStSMaQRhqeTRZdVumkBONKQC75v0jeLLsdakuHlqH95D9GcRrq9mZ+MqEpQAUXYJIBfeDSAcWWxpXLwkYgrNSmc8h+nhDe6bGpBzppv6wvu25pwV/CmKI/cAEjR86+sbhdV1lJxTGxaDMD/ADx4gwB9jseBLNUN5ABILch84tWmIomd9gf01HDMHm5PnHpiXPLIwEJiaQun67tfvB82cPp13QFOOZygPn6wTHSOFD8oKvC+Eyww7yiKDQc4TzbQZZUBrlC9SnLmAttNpVMViUXPvKKjHkxIiAgI618H7QJstcnJctWKWd6Vh8J6pPsRyZo3v4OW3Db+yJpOlrA/vR+Ynr3SOsB22TLYMXCXqNUKFXB3a9X4Q0kJLive/SdFDcR9OoirBV6YgOQUPp9DwMRtNrTJlKmKCjLSCSlI76SK4UjN9w05ZAl25sljEozrStUhZ7uKX/EJbQMce+vmKxLYXaa71SpdlskzCUsEy5ncmHix8RJrR844ltPtnNt9oMya6Ql0y0fsS+WneOqsyX4ALVSCtSUJ8SlJCd+JRABDcSK5wHRfjvs8xl2tIz7izzqn6+cchjtm25nybtnWe0E2iVhaVNJ/NlqQoMF/9Qf1ZjjHEgYDxEZUl4zEhSvl94CpJYxNOcQUIziygOl7M7XdtL7OafzUjP8AeP3cxkfPfGb2vPCC1Tu5H5RzmVNKFBSSxBcEaGNy/EidZRNQWUk/mDcRod4ILj/EAqmGbaZqZRol3puJy+nWOqbN2dIAlCgRWWRvo5HGnkY0XZGyumfaFVwJLE/uPdHqSekb1stJxBKSSDQg6g1Lj3rAbrYy4CtRRQ+3zHCDOzcwLJdNTnkpsi3Dz8zBMm1IUc4Cxdnpk8CrsyQoKwgE90lvL1+cM2ge0S3BBqDADKs28vAs1JQKVA14D/H0yMTXOwEILkHJWdANffGK7VaghLqycDzgBZIx/mPm+bjKrGlHqfZgyXMoXzGenXnC6fbUyqCqi5ZOrl/QljvB4Qun21czxFhuFDo7mj5DygDLyvdKXCe8Tnu4HmIRWu1KX4j008ozM95cIFmqgOHLU5cxGPR6AzGYwBGRAehnszfH4W1yLQz9lMSsgZlIoQOJBMLY8BAfWtntiJspE6WrFKWAUqTmH8Kh0IBH+YlPseIgrYhQwkDJ2z5n/EcU+FHxEFm//FaVNZ5jhCz/AClnf/QSehrk8d0lTMaBvI/901+48oDjnxb2LQhH42UMCgECaBQKUVYSrgXIB3xoNyW0JnSZispc2UtXJC0qNOnrHd/ilYe0uy0EaJRMHIKTi9Kx87WcsSD75+9YD6D+J0sf6baXH6AtJ4uB75iPnBMdRtvxBTabnm2aZSfKQhFf5kugCxxYJcb2PLl6S3OAmSBxO77xWFO7x5oijOAkg6R6I5GMqgLHgqwW4yyWNFBlDQiA0GkSBgOoWDAi7EBPjmqJLEd5IZxz4aEc42q7/wApVnmA91QSlRyZYDMRoSGLcI5Bs/ei8cuTioFvKDsy1Hwg6OW6x2qRORapAwD81IGOX4VKCSacFAgkH6GA3KbLdMate05UlaVDJwCN4OkP7mtPaSUl3pnk+mWh0IhDtugdmkb1fR4DZrvtuNLHNvMb/pBCjCq50K7JJVVSQHP7g2fUeohjOVR8/tADWySnCXyOuTHeN0ahar5mVksklBYrfPMggaFoK2gvRS5uCWSAmihmFbwRC6TLAprWAxKYFznvz84JVNEBz1e2hbOtJB4ab4BrN9+3hfO4wKby9/45RhVsBEBxqPR4R6AzHnj0ZMB4ERlog0SEBIGOr/Cj4mdkU2O1K7lOxmKPgIP8NR/aagHTLLLlMqpYx54D612mu7tbJOlD9cqYkc1ILeuHyj5WKcjvb/iPoH4RX7NtN2fnKxGTMMtCv1FCAgpxHUh2fcI4dfEgInzkJyTNmJHILUB8hAKrYNffusDiDZocH37zgJOUB5URMTVF122YTJ0uWXAWtCSRmylAUfWsBRMlnDiYs7Po7Oz72jKynDQqfikAeeI/KD76m/mqlABMuUpaEJGTJLYi9Sos5J+QACswE0mJCIiMwHiqOy7KXlMtdlTaZSmtVmSJcwaTBiChi/uSlRfeDHGTG2fDa8Vy7YlCSyZgwrG8A08q+Z3wHcblvRK1KKAUTAfz5JoQT+tPOlci4hb8QJ7JkrFQFP6GKNrJxlYLUhhNlzEpB/chamKFfuDaQVt8gCRyVTzMAzu/aFCpKVdolFBhWogJL/pIJHefTygK97+CSUSi6z4lZpTm4Tx4xzS1pxzLNLJOESyuhbvKUx9BG3WaSAjLJvpAXSQxc56n1+kSmLbj9axlR7p4N6gfeKVHvH3k33gK5sxxv9mFNsMH2qh6wptZ7vUjyMADaOfv38oqE0+kem7ucDYs4D//2Q=="/>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endParaRPr lang="nl-NL" altLang="nl-NL" sz="1800">
              <a:latin typeface="Arial" panose="020B0604020202020204" pitchFamily="34" charset="0"/>
            </a:endParaRPr>
          </a:p>
        </p:txBody>
      </p:sp>
      <p:pic>
        <p:nvPicPr>
          <p:cNvPr id="922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063" y="3716338"/>
            <a:ext cx="3876675" cy="252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inhoud 1"/>
          <p:cNvSpPr>
            <a:spLocks noGrp="1"/>
          </p:cNvSpPr>
          <p:nvPr>
            <p:ph idx="1"/>
          </p:nvPr>
        </p:nvSpPr>
        <p:spPr/>
        <p:txBody>
          <a:bodyPr/>
          <a:lstStyle/>
          <a:p>
            <a:endParaRPr lang="nl-NL" altLang="nl-NL" smtClean="0"/>
          </a:p>
        </p:txBody>
      </p:sp>
      <p:sp>
        <p:nvSpPr>
          <p:cNvPr id="3" name="Titel 2"/>
          <p:cNvSpPr>
            <a:spLocks noGrp="1"/>
          </p:cNvSpPr>
          <p:nvPr>
            <p:ph type="title"/>
          </p:nvPr>
        </p:nvSpPr>
        <p:spPr/>
        <p:txBody>
          <a:bodyPr/>
          <a:lstStyle/>
          <a:p>
            <a:pPr>
              <a:defRPr/>
            </a:pPr>
            <a:r>
              <a:rPr lang="nl-NL" dirty="0" smtClean="0"/>
              <a:t>Presentatie Margot</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inhoud 1"/>
          <p:cNvSpPr>
            <a:spLocks noGrp="1"/>
          </p:cNvSpPr>
          <p:nvPr>
            <p:ph idx="1"/>
          </p:nvPr>
        </p:nvSpPr>
        <p:spPr/>
        <p:txBody>
          <a:bodyPr/>
          <a:lstStyle/>
          <a:p>
            <a:pPr eaLnBrk="1" hangingPunct="1"/>
            <a:r>
              <a:rPr lang="nl-NL" altLang="nl-NL" smtClean="0"/>
              <a:t>Sedatie overdag (hang-over). </a:t>
            </a:r>
          </a:p>
          <a:p>
            <a:pPr eaLnBrk="1" hangingPunct="1"/>
            <a:endParaRPr lang="nl-NL" altLang="nl-NL" smtClean="0"/>
          </a:p>
          <a:p>
            <a:pPr eaLnBrk="1" hangingPunct="1"/>
            <a:r>
              <a:rPr lang="nl-NL" altLang="nl-NL" smtClean="0"/>
              <a:t>Tijdelijk: spierzwakte, ataxie, hoofdpijn, dubbelzien, afvlakking emoties, moeheid</a:t>
            </a:r>
          </a:p>
          <a:p>
            <a:pPr eaLnBrk="1" hangingPunct="1"/>
            <a:endParaRPr lang="nl-NL" altLang="nl-NL" smtClean="0"/>
          </a:p>
          <a:p>
            <a:pPr eaLnBrk="1" hangingPunct="1"/>
            <a:r>
              <a:rPr lang="nl-NL" altLang="nl-NL" smtClean="0"/>
              <a:t>Psychomotoriek: spierzwakte</a:t>
            </a:r>
          </a:p>
          <a:p>
            <a:pPr eaLnBrk="1" hangingPunct="1">
              <a:buFont typeface="Wingdings 3" panose="05040102010807070707" pitchFamily="18" charset="2"/>
              <a:buNone/>
            </a:pPr>
            <a:r>
              <a:rPr lang="nl-NL" altLang="nl-NL" smtClean="0"/>
              <a:t>	50% meer heupfracturen door vallen. Vooral eerste weken.</a:t>
            </a:r>
          </a:p>
        </p:txBody>
      </p:sp>
      <p:sp>
        <p:nvSpPr>
          <p:cNvPr id="3" name="Titel 2"/>
          <p:cNvSpPr>
            <a:spLocks noGrp="1"/>
          </p:cNvSpPr>
          <p:nvPr>
            <p:ph type="title"/>
          </p:nvPr>
        </p:nvSpPr>
        <p:spPr/>
        <p:txBody>
          <a:bodyPr/>
          <a:lstStyle/>
          <a:p>
            <a:pPr algn="ctr" eaLnBrk="1" hangingPunct="1">
              <a:defRPr/>
            </a:pPr>
            <a:r>
              <a:rPr lang="nl-NL" dirty="0" smtClean="0"/>
              <a:t>Bijwerkingen</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inhoud 1"/>
          <p:cNvSpPr>
            <a:spLocks noGrp="1"/>
          </p:cNvSpPr>
          <p:nvPr>
            <p:ph idx="1"/>
          </p:nvPr>
        </p:nvSpPr>
        <p:spPr/>
        <p:txBody>
          <a:bodyPr/>
          <a:lstStyle/>
          <a:p>
            <a:pPr eaLnBrk="1" hangingPunct="1"/>
            <a:r>
              <a:rPr lang="nl-NL" altLang="nl-NL" smtClean="0"/>
              <a:t>Anterograde amnesie. Vooral ouderen.</a:t>
            </a:r>
          </a:p>
          <a:p>
            <a:pPr eaLnBrk="1" hangingPunct="1"/>
            <a:endParaRPr lang="nl-NL" altLang="nl-NL" smtClean="0"/>
          </a:p>
          <a:p>
            <a:pPr eaLnBrk="1" hangingPunct="1"/>
            <a:r>
              <a:rPr lang="nl-NL" altLang="nl-NL" smtClean="0"/>
              <a:t>Ademhalingsdepressie bij mensen met ernstige ademhalingsinsufficiëntie </a:t>
            </a:r>
          </a:p>
          <a:p>
            <a:pPr eaLnBrk="1" hangingPunct="1"/>
            <a:endParaRPr lang="nl-NL" altLang="nl-NL" smtClean="0"/>
          </a:p>
          <a:p>
            <a:pPr eaLnBrk="1" hangingPunct="1"/>
            <a:r>
              <a:rPr lang="nl-NL" altLang="nl-NL" smtClean="0"/>
              <a:t>Paradoxale reacties. Vooral bij ouderen</a:t>
            </a:r>
          </a:p>
          <a:p>
            <a:pPr lvl="1" eaLnBrk="1" hangingPunct="1"/>
            <a:r>
              <a:rPr lang="nl-NL" altLang="nl-NL" smtClean="0"/>
              <a:t>rusteloosheid, prikkelbaarheid, agressie, woede-uitbarstingen, nachtmerries, hallucinaties en psychosen, kunnen voorkomen.</a:t>
            </a:r>
          </a:p>
          <a:p>
            <a:pPr lvl="1" eaLnBrk="1" hangingPunct="1"/>
            <a:r>
              <a:rPr lang="nl-NL" altLang="nl-NL" smtClean="0"/>
              <a:t>Latent aanwezige depressie kan manifest worden. </a:t>
            </a:r>
          </a:p>
          <a:p>
            <a:pPr eaLnBrk="1" hangingPunct="1"/>
            <a:endParaRPr lang="nl-NL" altLang="nl-NL" smtClean="0"/>
          </a:p>
          <a:p>
            <a:pPr eaLnBrk="1" hangingPunct="1">
              <a:buFont typeface="Wingdings 3" panose="05040102010807070707" pitchFamily="18" charset="2"/>
              <a:buNone/>
            </a:pPr>
            <a:r>
              <a:rPr lang="nl-NL" altLang="nl-NL" smtClean="0"/>
              <a:t>	</a:t>
            </a:r>
          </a:p>
          <a:p>
            <a:pPr eaLnBrk="1" hangingPunct="1"/>
            <a:endParaRPr lang="nl-NL" altLang="nl-NL" smtClean="0"/>
          </a:p>
        </p:txBody>
      </p:sp>
      <p:sp>
        <p:nvSpPr>
          <p:cNvPr id="3" name="Titel 2"/>
          <p:cNvSpPr>
            <a:spLocks noGrp="1"/>
          </p:cNvSpPr>
          <p:nvPr>
            <p:ph type="title"/>
          </p:nvPr>
        </p:nvSpPr>
        <p:spPr/>
        <p:txBody>
          <a:bodyPr/>
          <a:lstStyle/>
          <a:p>
            <a:pPr algn="ctr" eaLnBrk="1" hangingPunct="1">
              <a:defRPr/>
            </a:pPr>
            <a:r>
              <a:rPr lang="nl-NL" dirty="0" smtClean="0"/>
              <a:t>Bijwerkingen</a:t>
            </a:r>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inhoud 1"/>
          <p:cNvSpPr>
            <a:spLocks noGrp="1"/>
          </p:cNvSpPr>
          <p:nvPr>
            <p:ph idx="1"/>
          </p:nvPr>
        </p:nvSpPr>
        <p:spPr/>
        <p:txBody>
          <a:bodyPr/>
          <a:lstStyle/>
          <a:p>
            <a:pPr eaLnBrk="1" hangingPunct="1"/>
            <a:r>
              <a:rPr lang="nl-NL" altLang="nl-NL" smtClean="0"/>
              <a:t>Tolerantie</a:t>
            </a:r>
          </a:p>
          <a:p>
            <a:pPr lvl="1" eaLnBrk="1" hangingPunct="1"/>
            <a:r>
              <a:rPr lang="nl-NL" altLang="nl-NL" smtClean="0"/>
              <a:t>Sedatie: 5 dagen</a:t>
            </a:r>
          </a:p>
          <a:p>
            <a:pPr lvl="1" eaLnBrk="1" hangingPunct="1"/>
            <a:r>
              <a:rPr lang="nl-NL" altLang="nl-NL" smtClean="0"/>
              <a:t>Hypnotische effect: paar weken</a:t>
            </a:r>
          </a:p>
          <a:p>
            <a:pPr lvl="1" eaLnBrk="1" hangingPunct="1"/>
            <a:r>
              <a:rPr lang="nl-NL" altLang="nl-NL" smtClean="0"/>
              <a:t>Anxiolyse: niet</a:t>
            </a:r>
          </a:p>
          <a:p>
            <a:pPr eaLnBrk="1" hangingPunct="1"/>
            <a:r>
              <a:rPr lang="nl-NL" altLang="nl-NL" smtClean="0"/>
              <a:t>Rebound: Ook bij kort gebruik</a:t>
            </a:r>
          </a:p>
          <a:p>
            <a:pPr eaLnBrk="1" hangingPunct="1"/>
            <a:r>
              <a:rPr lang="nl-NL" altLang="nl-NL" smtClean="0"/>
              <a:t>Afhankelijkheid en ontrekkingsverschijnselen</a:t>
            </a:r>
          </a:p>
          <a:p>
            <a:pPr lvl="1" eaLnBrk="1" hangingPunct="1"/>
            <a:r>
              <a:rPr lang="nl-NL" altLang="nl-NL" smtClean="0"/>
              <a:t>angst, prikkelbaarheid, verwardheid, rusteloosheid, dysforie, slaapstoornissen, hoofdpijn, spierpijn.</a:t>
            </a:r>
          </a:p>
          <a:p>
            <a:pPr lvl="1" eaLnBrk="1" hangingPunct="1"/>
            <a:r>
              <a:rPr lang="nl-NL" altLang="nl-NL" smtClean="0"/>
              <a:t>Afbouwen: klachten vooral bij laatste kwart dosis</a:t>
            </a:r>
          </a:p>
        </p:txBody>
      </p:sp>
      <p:sp>
        <p:nvSpPr>
          <p:cNvPr id="3" name="Titel 2"/>
          <p:cNvSpPr>
            <a:spLocks noGrp="1"/>
          </p:cNvSpPr>
          <p:nvPr>
            <p:ph type="title"/>
          </p:nvPr>
        </p:nvSpPr>
        <p:spPr/>
        <p:txBody>
          <a:bodyPr/>
          <a:lstStyle/>
          <a:p>
            <a:pPr algn="ctr" eaLnBrk="1" hangingPunct="1">
              <a:defRPr/>
            </a:pPr>
            <a:r>
              <a:rPr lang="nl-NL" dirty="0" smtClean="0"/>
              <a:t>Bijwerkingen </a:t>
            </a:r>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inhoud 1"/>
          <p:cNvSpPr>
            <a:spLocks noGrp="1"/>
          </p:cNvSpPr>
          <p:nvPr>
            <p:ph idx="1"/>
          </p:nvPr>
        </p:nvSpPr>
        <p:spPr/>
        <p:txBody>
          <a:bodyPr/>
          <a:lstStyle/>
          <a:p>
            <a:pPr eaLnBrk="1" hangingPunct="1"/>
            <a:r>
              <a:rPr lang="nl-NL" altLang="nl-NL" smtClean="0"/>
              <a:t>Lagere doseringen </a:t>
            </a:r>
          </a:p>
          <a:p>
            <a:pPr eaLnBrk="1" hangingPunct="1"/>
            <a:r>
              <a:rPr lang="nl-NL" altLang="nl-NL" smtClean="0"/>
              <a:t>Door veranderde kinetiek en dynamiek eerder sedatie en hangover met vallen en andere ongelukken als gevolg</a:t>
            </a:r>
          </a:p>
          <a:p>
            <a:pPr eaLnBrk="1" hangingPunct="1"/>
            <a:endParaRPr lang="nl-NL" altLang="nl-NL" smtClean="0"/>
          </a:p>
          <a:p>
            <a:pPr eaLnBrk="1" hangingPunct="1"/>
            <a:r>
              <a:rPr lang="nl-NL" altLang="nl-NL" smtClean="0"/>
              <a:t>Benzo’s risicofactor voor tijdelijke urine-incontinentie. Vooral met grote T1/2</a:t>
            </a:r>
          </a:p>
          <a:p>
            <a:pPr eaLnBrk="1" hangingPunct="1"/>
            <a:endParaRPr lang="nl-NL" altLang="nl-NL" smtClean="0"/>
          </a:p>
          <a:p>
            <a:pPr eaLnBrk="1" hangingPunct="1"/>
            <a:r>
              <a:rPr lang="nl-NL" altLang="nl-NL" smtClean="0"/>
              <a:t>Kans op bijwerkingen lijkt tweemaal zo groot dan de kans dat de slaap verbetert.</a:t>
            </a:r>
            <a:br>
              <a:rPr lang="nl-NL" altLang="nl-NL" smtClean="0"/>
            </a:br>
            <a:endParaRPr lang="nl-NL" altLang="nl-NL" smtClean="0"/>
          </a:p>
        </p:txBody>
      </p:sp>
      <p:sp>
        <p:nvSpPr>
          <p:cNvPr id="3" name="Titel 2"/>
          <p:cNvSpPr>
            <a:spLocks noGrp="1"/>
          </p:cNvSpPr>
          <p:nvPr>
            <p:ph type="title"/>
          </p:nvPr>
        </p:nvSpPr>
        <p:spPr/>
        <p:txBody>
          <a:bodyPr/>
          <a:lstStyle/>
          <a:p>
            <a:pPr algn="ctr" eaLnBrk="1" hangingPunct="1">
              <a:defRPr/>
            </a:pPr>
            <a:r>
              <a:rPr lang="nl-NL" dirty="0" smtClean="0"/>
              <a:t>Ouderen</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inhoud 1"/>
          <p:cNvSpPr>
            <a:spLocks noGrp="1"/>
          </p:cNvSpPr>
          <p:nvPr>
            <p:ph idx="1"/>
          </p:nvPr>
        </p:nvSpPr>
        <p:spPr/>
        <p:txBody>
          <a:bodyPr/>
          <a:lstStyle/>
          <a:p>
            <a:r>
              <a:rPr lang="nl-NL" altLang="nl-NL" b="1" smtClean="0"/>
              <a:t>Efficacy and tolerability of benzodiazepines for the treatment of behavioral and psychological symptoms of dementia: a systematic review of randomized controlled trials </a:t>
            </a:r>
            <a:r>
              <a:rPr lang="nl-NL" altLang="nl-NL" smtClean="0"/>
              <a:t>– Tampi and Tampi</a:t>
            </a:r>
          </a:p>
          <a:p>
            <a:r>
              <a:rPr lang="nl-NL" altLang="nl-NL" smtClean="0"/>
              <a:t>Nov 2014 – american journal of Alzheimer’s disease &amp; other dementias</a:t>
            </a:r>
          </a:p>
        </p:txBody>
      </p:sp>
      <p:sp>
        <p:nvSpPr>
          <p:cNvPr id="3" name="Titel 2"/>
          <p:cNvSpPr>
            <a:spLocks noGrp="1"/>
          </p:cNvSpPr>
          <p:nvPr>
            <p:ph type="title"/>
          </p:nvPr>
        </p:nvSpPr>
        <p:spPr/>
        <p:txBody>
          <a:bodyPr/>
          <a:lstStyle/>
          <a:p>
            <a:pPr>
              <a:defRPr/>
            </a:pPr>
            <a:r>
              <a:rPr lang="nl-NL" dirty="0" smtClean="0"/>
              <a:t>Artikel</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4294967295"/>
          </p:nvPr>
        </p:nvSpPr>
        <p:spPr>
          <a:xfrm>
            <a:off x="0" y="332656"/>
            <a:ext cx="8892480" cy="5832648"/>
          </a:xfrm>
          <a:extLst/>
        </p:spPr>
        <p:txBody>
          <a:bodyPr numCol="2"/>
          <a:lstStyle/>
          <a:p>
            <a:pPr marL="109537" indent="0">
              <a:buFont typeface="Wingdings 3" panose="05040102010807070707" pitchFamily="18" charset="2"/>
              <a:buNone/>
              <a:defRPr/>
            </a:pPr>
            <a:r>
              <a:rPr lang="nl-NL" dirty="0" smtClean="0"/>
              <a:t>+ Vraagstelling</a:t>
            </a:r>
          </a:p>
          <a:p>
            <a:pPr lvl="1">
              <a:defRPr/>
            </a:pPr>
            <a:r>
              <a:rPr lang="nl-NL" dirty="0" smtClean="0"/>
              <a:t>duidelijk	</a:t>
            </a:r>
          </a:p>
          <a:p>
            <a:pPr lvl="1">
              <a:defRPr/>
            </a:pPr>
            <a:endParaRPr lang="nl-NL" dirty="0" smtClean="0"/>
          </a:p>
          <a:p>
            <a:pPr marL="109537" indent="0">
              <a:buFont typeface="Wingdings 3" panose="05040102010807070707" pitchFamily="18" charset="2"/>
              <a:buNone/>
              <a:defRPr/>
            </a:pPr>
            <a:r>
              <a:rPr lang="nl-NL" dirty="0" smtClean="0"/>
              <a:t>+ Zoekstrategie</a:t>
            </a:r>
          </a:p>
          <a:p>
            <a:pPr lvl="1">
              <a:defRPr/>
            </a:pPr>
            <a:r>
              <a:rPr lang="nl-NL" dirty="0" smtClean="0"/>
              <a:t>5 databases</a:t>
            </a:r>
          </a:p>
          <a:p>
            <a:pPr lvl="1">
              <a:defRPr/>
            </a:pPr>
            <a:r>
              <a:rPr lang="nl-NL" dirty="0" err="1" smtClean="0"/>
              <a:t>Dementias</a:t>
            </a:r>
            <a:r>
              <a:rPr lang="nl-NL" dirty="0" smtClean="0"/>
              <a:t> </a:t>
            </a:r>
            <a:r>
              <a:rPr lang="nl-NL" dirty="0" err="1" smtClean="0"/>
              <a:t>and</a:t>
            </a:r>
            <a:r>
              <a:rPr lang="nl-NL" dirty="0" smtClean="0"/>
              <a:t> </a:t>
            </a:r>
            <a:r>
              <a:rPr lang="nl-NL" dirty="0" err="1" smtClean="0"/>
              <a:t>benozdiazepines</a:t>
            </a:r>
            <a:r>
              <a:rPr lang="nl-NL" dirty="0" smtClean="0"/>
              <a:t> </a:t>
            </a:r>
            <a:r>
              <a:rPr lang="nl-NL" dirty="0" err="1" smtClean="0"/>
              <a:t>and</a:t>
            </a:r>
            <a:r>
              <a:rPr lang="nl-NL" dirty="0" smtClean="0"/>
              <a:t> RCT</a:t>
            </a:r>
          </a:p>
          <a:p>
            <a:pPr lvl="1">
              <a:defRPr/>
            </a:pPr>
            <a:endParaRPr lang="nl-NL" dirty="0" smtClean="0"/>
          </a:p>
          <a:p>
            <a:pPr marL="109537" indent="0">
              <a:buFont typeface="Wingdings 3" panose="05040102010807070707" pitchFamily="18" charset="2"/>
              <a:buNone/>
              <a:defRPr/>
            </a:pPr>
            <a:r>
              <a:rPr lang="nl-NL" dirty="0" smtClean="0"/>
              <a:t>+/- Selectie</a:t>
            </a:r>
          </a:p>
          <a:p>
            <a:pPr lvl="1">
              <a:defRPr/>
            </a:pPr>
            <a:r>
              <a:rPr lang="nl-NL" dirty="0" smtClean="0"/>
              <a:t>Alleen RCT met dementie en BPSD</a:t>
            </a:r>
          </a:p>
          <a:p>
            <a:pPr lvl="1">
              <a:defRPr/>
            </a:pPr>
            <a:endParaRPr lang="nl-NL" dirty="0" smtClean="0"/>
          </a:p>
          <a:p>
            <a:pPr marL="109537" indent="0">
              <a:buFont typeface="Wingdings 3" panose="05040102010807070707" pitchFamily="18" charset="2"/>
              <a:buNone/>
              <a:defRPr/>
            </a:pPr>
            <a:r>
              <a:rPr lang="nl-NL" dirty="0" smtClean="0"/>
              <a:t>+ Kwaliteitsbeoordeling</a:t>
            </a:r>
          </a:p>
          <a:p>
            <a:pPr lvl="1">
              <a:defRPr/>
            </a:pPr>
            <a:r>
              <a:rPr lang="nl-NL" dirty="0" smtClean="0"/>
              <a:t>CEBM </a:t>
            </a:r>
            <a:r>
              <a:rPr lang="nl-NL" dirty="0" err="1" smtClean="0"/>
              <a:t>for</a:t>
            </a:r>
            <a:r>
              <a:rPr lang="nl-NL" dirty="0" smtClean="0"/>
              <a:t> RCT</a:t>
            </a:r>
          </a:p>
          <a:p>
            <a:pPr lvl="2">
              <a:defRPr/>
            </a:pPr>
            <a:r>
              <a:rPr lang="nl-NL" dirty="0" smtClean="0"/>
              <a:t>Goede studies</a:t>
            </a:r>
          </a:p>
          <a:p>
            <a:pPr lvl="2">
              <a:defRPr/>
            </a:pPr>
            <a:endParaRPr lang="nl-NL" dirty="0" smtClean="0"/>
          </a:p>
          <a:p>
            <a:pPr>
              <a:defRPr/>
            </a:pPr>
            <a:endParaRPr lang="nl-NL" dirty="0"/>
          </a:p>
          <a:p>
            <a:pPr marL="109537" indent="0">
              <a:buFont typeface="Wingdings 3" panose="05040102010807070707" pitchFamily="18" charset="2"/>
              <a:buNone/>
              <a:defRPr/>
            </a:pPr>
            <a:r>
              <a:rPr lang="nl-NL" dirty="0" smtClean="0"/>
              <a:t>- Data extractie</a:t>
            </a:r>
          </a:p>
          <a:p>
            <a:pPr lvl="1">
              <a:defRPr/>
            </a:pPr>
            <a:r>
              <a:rPr lang="nl-NL" dirty="0" smtClean="0"/>
              <a:t>Niet beschreven</a:t>
            </a:r>
          </a:p>
          <a:p>
            <a:pPr marL="109537" indent="0">
              <a:buFont typeface="Wingdings 3" panose="05040102010807070707" pitchFamily="18" charset="2"/>
              <a:buNone/>
              <a:defRPr/>
            </a:pPr>
            <a:endParaRPr lang="nl-NL" dirty="0" smtClean="0"/>
          </a:p>
          <a:p>
            <a:pPr marL="109537" indent="0">
              <a:buFont typeface="Wingdings 3" panose="05040102010807070707" pitchFamily="18" charset="2"/>
              <a:buNone/>
              <a:defRPr/>
            </a:pPr>
            <a:r>
              <a:rPr lang="nl-NL" dirty="0" smtClean="0"/>
              <a:t>+ Beschrijving oorspronkelijke onderzoeken</a:t>
            </a:r>
          </a:p>
          <a:p>
            <a:pPr lvl="1">
              <a:defRPr/>
            </a:pPr>
            <a:r>
              <a:rPr lang="nl-NL" dirty="0" smtClean="0"/>
              <a:t>Duidelijk omschreven</a:t>
            </a:r>
          </a:p>
          <a:p>
            <a:pPr marL="109537" indent="0">
              <a:buFont typeface="Wingdings 3" panose="05040102010807070707" pitchFamily="18" charset="2"/>
              <a:buNone/>
              <a:defRPr/>
            </a:pPr>
            <a:endParaRPr lang="nl-NL" dirty="0" smtClean="0"/>
          </a:p>
          <a:p>
            <a:pPr marL="109537" indent="0">
              <a:buFont typeface="Wingdings 3" panose="05040102010807070707" pitchFamily="18" charset="2"/>
              <a:buNone/>
              <a:defRPr/>
            </a:pPr>
            <a:r>
              <a:rPr lang="nl-NL" dirty="0" smtClean="0"/>
              <a:t>+/- Afgezien van pooling</a:t>
            </a:r>
          </a:p>
          <a:p>
            <a:pPr>
              <a:defRPr/>
            </a:pPr>
            <a:endParaRPr lang="nl-NL" dirty="0"/>
          </a:p>
          <a:p>
            <a:pPr>
              <a:defRPr/>
            </a:pPr>
            <a:r>
              <a:rPr lang="nl-NL" dirty="0" smtClean="0"/>
              <a:t>Algemeen oordeel:</a:t>
            </a:r>
          </a:p>
          <a:p>
            <a:pPr marL="109537" indent="0">
              <a:buFont typeface="Wingdings 3" panose="05040102010807070707" pitchFamily="18" charset="2"/>
              <a:buNone/>
              <a:defRPr/>
            </a:pPr>
            <a:r>
              <a:rPr lang="nl-NL" dirty="0"/>
              <a:t>	</a:t>
            </a:r>
            <a:r>
              <a:rPr lang="nl-NL" dirty="0" smtClean="0"/>
              <a:t>Goed opgezet, geen harde uitspraak mogelijk</a:t>
            </a:r>
          </a:p>
          <a:p>
            <a:pPr lvl="1">
              <a:defRPr/>
            </a:pP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endParaRPr lang="nl-NL"/>
          </a:p>
        </p:txBody>
      </p:sp>
      <p:sp>
        <p:nvSpPr>
          <p:cNvPr id="25603" name="Tijdelijke aanduiding voor inhoud 2"/>
          <p:cNvSpPr>
            <a:spLocks noGrp="1"/>
          </p:cNvSpPr>
          <p:nvPr>
            <p:ph idx="1"/>
          </p:nvPr>
        </p:nvSpPr>
        <p:spPr/>
        <p:txBody>
          <a:bodyPr/>
          <a:lstStyle/>
          <a:p>
            <a:r>
              <a:rPr lang="nl-NL" altLang="nl-NL" smtClean="0"/>
              <a:t>Covington, 1975</a:t>
            </a:r>
          </a:p>
          <a:p>
            <a:r>
              <a:rPr lang="nl-NL" altLang="nl-NL" smtClean="0"/>
              <a:t>N= 59, waarvan 19 uitgesloten</a:t>
            </a:r>
          </a:p>
          <a:p>
            <a:r>
              <a:rPr lang="nl-NL" altLang="nl-NL" smtClean="0"/>
              <a:t>Dementie met gedragsproblemen</a:t>
            </a:r>
          </a:p>
          <a:p>
            <a:r>
              <a:rPr lang="nl-NL" altLang="nl-NL" smtClean="0"/>
              <a:t>Thioridazine 200 mg vs diazepam 40 mg</a:t>
            </a:r>
          </a:p>
          <a:p>
            <a:r>
              <a:rPr lang="nl-NL" altLang="nl-NL" smtClean="0"/>
              <a:t>3 dagen stop, 4 weken</a:t>
            </a:r>
          </a:p>
          <a:p>
            <a:r>
              <a:rPr lang="nl-NL" altLang="nl-NL" smtClean="0"/>
              <a:t>Thioridazine beter werkzaam dan diazepam</a:t>
            </a:r>
          </a:p>
          <a:p>
            <a:r>
              <a:rPr lang="nl-NL" altLang="nl-NL" smtClean="0"/>
              <a:t>Thioridazine werkt sneller dan diazepam</a:t>
            </a:r>
          </a:p>
          <a:p>
            <a:r>
              <a:rPr lang="nl-NL" altLang="nl-NL" smtClean="0"/>
              <a:t>Vrijwel geen bijwerkingen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inhoud 1"/>
          <p:cNvSpPr>
            <a:spLocks noGrp="1"/>
          </p:cNvSpPr>
          <p:nvPr>
            <p:ph idx="1"/>
          </p:nvPr>
        </p:nvSpPr>
        <p:spPr/>
        <p:txBody>
          <a:bodyPr/>
          <a:lstStyle/>
          <a:p>
            <a:r>
              <a:rPr lang="nl-NL" altLang="nl-NL" smtClean="0"/>
              <a:t>Coccaro, 1990</a:t>
            </a:r>
          </a:p>
          <a:p>
            <a:r>
              <a:rPr lang="nl-NL" altLang="nl-NL" smtClean="0"/>
              <a:t>N = 59, 7 afgevallen</a:t>
            </a:r>
          </a:p>
          <a:p>
            <a:r>
              <a:rPr lang="nl-NL" altLang="nl-NL" smtClean="0"/>
              <a:t>Dementie met gedragsproblemen</a:t>
            </a:r>
          </a:p>
          <a:p>
            <a:r>
              <a:rPr lang="nl-NL" altLang="nl-NL" smtClean="0"/>
              <a:t>Haldol 5 mg vs oxazepam 60 mg vs diphenhydramine 200 mg</a:t>
            </a:r>
          </a:p>
          <a:p>
            <a:r>
              <a:rPr lang="nl-NL" altLang="nl-NL" smtClean="0"/>
              <a:t>Alle medicatie stop, 2 weken placebo, 6 weken interventie</a:t>
            </a:r>
          </a:p>
          <a:p>
            <a:r>
              <a:rPr lang="nl-NL" altLang="nl-NL" smtClean="0"/>
              <a:t>Geen significante verschillen</a:t>
            </a:r>
          </a:p>
          <a:p>
            <a:pPr lvl="1"/>
            <a:r>
              <a:rPr lang="nl-NL" altLang="nl-NL" smtClean="0"/>
              <a:t>Agitatie in alle groepen minder</a:t>
            </a:r>
          </a:p>
          <a:p>
            <a:r>
              <a:rPr lang="nl-NL" altLang="nl-NL" smtClean="0"/>
              <a:t>Weinig bijwerkingen</a:t>
            </a:r>
          </a:p>
        </p:txBody>
      </p:sp>
      <p:sp>
        <p:nvSpPr>
          <p:cNvPr id="3" name="Titel 2"/>
          <p:cNvSpPr>
            <a:spLocks noGrp="1"/>
          </p:cNvSpPr>
          <p:nvPr>
            <p:ph type="title"/>
          </p:nvPr>
        </p:nvSpPr>
        <p:spPr/>
        <p:txBody>
          <a:bodyPr/>
          <a:lstStyle/>
          <a:p>
            <a:pPr>
              <a:defRPr/>
            </a:pPr>
            <a:endParaRPr lang="nl-N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inhoud 1"/>
          <p:cNvSpPr>
            <a:spLocks noGrp="1"/>
          </p:cNvSpPr>
          <p:nvPr>
            <p:ph idx="1"/>
          </p:nvPr>
        </p:nvSpPr>
        <p:spPr/>
        <p:txBody>
          <a:bodyPr/>
          <a:lstStyle/>
          <a:p>
            <a:r>
              <a:rPr lang="nl-NL" altLang="nl-NL" smtClean="0"/>
              <a:t>Ancill, 1991</a:t>
            </a:r>
          </a:p>
          <a:p>
            <a:r>
              <a:rPr lang="nl-NL" altLang="nl-NL" smtClean="0"/>
              <a:t>N= 40, 13 afgevallen</a:t>
            </a:r>
          </a:p>
          <a:p>
            <a:r>
              <a:rPr lang="nl-NL" altLang="nl-NL" smtClean="0"/>
              <a:t>Dementie met agitatie</a:t>
            </a:r>
          </a:p>
          <a:p>
            <a:r>
              <a:rPr lang="nl-NL" altLang="nl-NL" smtClean="0"/>
              <a:t>Alprazolam 3 mg vs lorazepam 6 mg</a:t>
            </a:r>
          </a:p>
          <a:p>
            <a:r>
              <a:rPr lang="nl-NL" altLang="nl-NL" smtClean="0"/>
              <a:t>28 dagen</a:t>
            </a:r>
          </a:p>
          <a:p>
            <a:r>
              <a:rPr lang="nl-NL" altLang="nl-NL" smtClean="0"/>
              <a:t>Significante verbetering CGI-C</a:t>
            </a:r>
          </a:p>
          <a:p>
            <a:r>
              <a:rPr lang="nl-NL" altLang="nl-NL" smtClean="0"/>
              <a:t>Bijwerkingen gelijk</a:t>
            </a:r>
          </a:p>
        </p:txBody>
      </p:sp>
      <p:sp>
        <p:nvSpPr>
          <p:cNvPr id="3" name="Titel 2"/>
          <p:cNvSpPr>
            <a:spLocks noGrp="1"/>
          </p:cNvSpPr>
          <p:nvPr>
            <p:ph type="title"/>
          </p:nvPr>
        </p:nvSpPr>
        <p:spPr/>
        <p:txBody>
          <a:bodyPr/>
          <a:lstStyle/>
          <a:p>
            <a:pPr>
              <a:defRPr/>
            </a:pPr>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inhoud 1"/>
          <p:cNvSpPr>
            <a:spLocks noGrp="1"/>
          </p:cNvSpPr>
          <p:nvPr>
            <p:ph idx="1"/>
          </p:nvPr>
        </p:nvSpPr>
        <p:spPr/>
        <p:txBody>
          <a:bodyPr/>
          <a:lstStyle/>
          <a:p>
            <a:r>
              <a:rPr lang="nl-NL" altLang="nl-NL" smtClean="0"/>
              <a:t>Doel FTO</a:t>
            </a:r>
          </a:p>
          <a:p>
            <a:r>
              <a:rPr lang="nl-NL" altLang="nl-NL" smtClean="0"/>
              <a:t>Fysiologie slaap</a:t>
            </a:r>
          </a:p>
          <a:p>
            <a:r>
              <a:rPr lang="nl-NL" altLang="nl-NL" smtClean="0"/>
              <a:t>Therapie</a:t>
            </a:r>
          </a:p>
          <a:p>
            <a:r>
              <a:rPr lang="nl-NL" altLang="nl-NL" smtClean="0"/>
              <a:t>Margot</a:t>
            </a:r>
          </a:p>
          <a:p>
            <a:r>
              <a:rPr lang="nl-NL" altLang="nl-NL" smtClean="0"/>
              <a:t>Bijwerkingen</a:t>
            </a:r>
          </a:p>
          <a:p>
            <a:r>
              <a:rPr lang="nl-NL" altLang="nl-NL" smtClean="0"/>
              <a:t>Artikel</a:t>
            </a:r>
          </a:p>
          <a:p>
            <a:r>
              <a:rPr lang="nl-NL" altLang="nl-NL" smtClean="0"/>
              <a:t>Richtlijn</a:t>
            </a:r>
          </a:p>
          <a:p>
            <a:r>
              <a:rPr lang="nl-NL" altLang="nl-NL" smtClean="0"/>
              <a:t>Interventievoorstel</a:t>
            </a:r>
          </a:p>
          <a:p>
            <a:r>
              <a:rPr lang="nl-NL" altLang="nl-NL" smtClean="0"/>
              <a:t>Take home message</a:t>
            </a:r>
          </a:p>
        </p:txBody>
      </p:sp>
      <p:sp>
        <p:nvSpPr>
          <p:cNvPr id="3" name="Titel 2"/>
          <p:cNvSpPr>
            <a:spLocks noGrp="1"/>
          </p:cNvSpPr>
          <p:nvPr>
            <p:ph type="title"/>
          </p:nvPr>
        </p:nvSpPr>
        <p:spPr/>
        <p:txBody>
          <a:bodyPr/>
          <a:lstStyle/>
          <a:p>
            <a:pPr algn="ctr">
              <a:defRPr/>
            </a:pPr>
            <a:r>
              <a:rPr lang="nl-NL" dirty="0" smtClean="0"/>
              <a:t>Inhoudsopgave</a:t>
            </a:r>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inhoud 1"/>
          <p:cNvSpPr>
            <a:spLocks noGrp="1"/>
          </p:cNvSpPr>
          <p:nvPr>
            <p:ph idx="1"/>
          </p:nvPr>
        </p:nvSpPr>
        <p:spPr/>
        <p:txBody>
          <a:bodyPr/>
          <a:lstStyle/>
          <a:p>
            <a:r>
              <a:rPr lang="nl-NL" altLang="nl-NL" smtClean="0"/>
              <a:t>Christensens and Benfield, 1998</a:t>
            </a:r>
          </a:p>
          <a:p>
            <a:r>
              <a:rPr lang="nl-NL" altLang="nl-NL" smtClean="0"/>
              <a:t>N = 40</a:t>
            </a:r>
          </a:p>
          <a:p>
            <a:r>
              <a:rPr lang="nl-NL" altLang="nl-NL" smtClean="0"/>
              <a:t>Organic mental syndrome met agitatie of andere gedragsproblemen</a:t>
            </a:r>
          </a:p>
          <a:p>
            <a:r>
              <a:rPr lang="nl-NL" altLang="nl-NL" smtClean="0"/>
              <a:t>Alprazolam 1mg vs haldol 1 mg</a:t>
            </a:r>
          </a:p>
          <a:p>
            <a:r>
              <a:rPr lang="nl-NL" altLang="nl-NL" smtClean="0"/>
              <a:t>6 weken, 2 weken wash out</a:t>
            </a:r>
          </a:p>
          <a:p>
            <a:r>
              <a:rPr lang="nl-NL" altLang="nl-NL" smtClean="0"/>
              <a:t>Werking gelijk bij beide groepen</a:t>
            </a:r>
          </a:p>
          <a:p>
            <a:r>
              <a:rPr lang="nl-NL" altLang="nl-NL" smtClean="0"/>
              <a:t>Alprazolam minder bijwerkingen</a:t>
            </a:r>
          </a:p>
          <a:p>
            <a:pPr marL="392113" lvl="1" indent="0">
              <a:buFont typeface="Verdana" panose="020B0604030504040204" pitchFamily="34" charset="0"/>
              <a:buNone/>
            </a:pPr>
            <a:endParaRPr lang="nl-NL" altLang="nl-NL" smtClean="0"/>
          </a:p>
          <a:p>
            <a:pPr marL="392113" lvl="1" indent="0">
              <a:buFont typeface="Verdana" panose="020B0604030504040204" pitchFamily="34" charset="0"/>
              <a:buNone/>
            </a:pPr>
            <a:r>
              <a:rPr lang="nl-NL" altLang="nl-NL" smtClean="0"/>
              <a:t>Alprazolam alernatief voor lage dosis haldol</a:t>
            </a:r>
          </a:p>
        </p:txBody>
      </p:sp>
      <p:sp>
        <p:nvSpPr>
          <p:cNvPr id="3" name="Titel 2"/>
          <p:cNvSpPr>
            <a:spLocks noGrp="1"/>
          </p:cNvSpPr>
          <p:nvPr>
            <p:ph type="title"/>
          </p:nvPr>
        </p:nvSpPr>
        <p:spPr/>
        <p:txBody>
          <a:bodyPr/>
          <a:lstStyle/>
          <a:p>
            <a:pPr>
              <a:defRPr/>
            </a:pPr>
            <a:endParaRPr lang="nl-N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inhoud 1"/>
          <p:cNvSpPr>
            <a:spLocks noGrp="1"/>
          </p:cNvSpPr>
          <p:nvPr>
            <p:ph idx="1"/>
          </p:nvPr>
        </p:nvSpPr>
        <p:spPr/>
        <p:txBody>
          <a:bodyPr/>
          <a:lstStyle/>
          <a:p>
            <a:r>
              <a:rPr lang="nl-NL" altLang="nl-NL" smtClean="0"/>
              <a:t>Meehan, 2002</a:t>
            </a:r>
          </a:p>
          <a:p>
            <a:r>
              <a:rPr lang="nl-NL" altLang="nl-NL" smtClean="0"/>
              <a:t>N= 272 </a:t>
            </a:r>
          </a:p>
          <a:p>
            <a:r>
              <a:rPr lang="nl-NL" altLang="nl-NL" smtClean="0"/>
              <a:t>Alzheimer, vasculair of gemengd met agitatie</a:t>
            </a:r>
          </a:p>
          <a:p>
            <a:r>
              <a:rPr lang="nl-NL" altLang="nl-NL" smtClean="0"/>
              <a:t>Olanzapine 2,5 mg IM vs olanzapine 5 mg IM vs lorazepam 1.0 mg IM vs placebo IM</a:t>
            </a:r>
          </a:p>
          <a:p>
            <a:r>
              <a:rPr lang="nl-NL" altLang="nl-NL" smtClean="0"/>
              <a:t>Meer sedatie in lorazepam groep</a:t>
            </a:r>
          </a:p>
          <a:p>
            <a:r>
              <a:rPr lang="nl-NL" altLang="nl-NL" smtClean="0"/>
              <a:t>Medicatie werkt beter dan placebo</a:t>
            </a:r>
          </a:p>
          <a:p>
            <a:endParaRPr lang="nl-NL" altLang="nl-NL" smtClean="0"/>
          </a:p>
          <a:p>
            <a:r>
              <a:rPr lang="nl-NL" altLang="nl-NL" smtClean="0"/>
              <a:t>Olanzapine boven lorazepam</a:t>
            </a:r>
          </a:p>
        </p:txBody>
      </p:sp>
      <p:sp>
        <p:nvSpPr>
          <p:cNvPr id="3" name="Titel 2"/>
          <p:cNvSpPr>
            <a:spLocks noGrp="1"/>
          </p:cNvSpPr>
          <p:nvPr>
            <p:ph type="title"/>
          </p:nvPr>
        </p:nvSpPr>
        <p:spPr/>
        <p:txBody>
          <a:bodyPr/>
          <a:lstStyle/>
          <a:p>
            <a:pPr>
              <a:defRPr/>
            </a:pPr>
            <a:endParaRPr lang="nl-N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inhoud 1"/>
          <p:cNvSpPr>
            <a:spLocks noGrp="1"/>
          </p:cNvSpPr>
          <p:nvPr>
            <p:ph idx="1"/>
          </p:nvPr>
        </p:nvSpPr>
        <p:spPr/>
        <p:txBody>
          <a:bodyPr/>
          <a:lstStyle/>
          <a:p>
            <a:r>
              <a:rPr lang="nl-NL" altLang="nl-NL" smtClean="0"/>
              <a:t>5 verschillende, oude studies</a:t>
            </a:r>
          </a:p>
          <a:p>
            <a:r>
              <a:rPr lang="nl-NL" altLang="nl-NL" smtClean="0"/>
              <a:t>Deel niet bruikbaar</a:t>
            </a:r>
          </a:p>
          <a:p>
            <a:endParaRPr lang="nl-NL" altLang="nl-NL" smtClean="0"/>
          </a:p>
          <a:p>
            <a:r>
              <a:rPr lang="nl-NL" altLang="nl-NL" smtClean="0"/>
              <a:t>Geen harde conclusie</a:t>
            </a:r>
          </a:p>
          <a:p>
            <a:endParaRPr lang="nl-NL" altLang="nl-NL" smtClean="0"/>
          </a:p>
          <a:p>
            <a:r>
              <a:rPr lang="nl-NL" altLang="nl-NL" smtClean="0"/>
              <a:t>Benzo’s mogelijk klein effect bij gedragsproblemen</a:t>
            </a:r>
          </a:p>
        </p:txBody>
      </p:sp>
      <p:sp>
        <p:nvSpPr>
          <p:cNvPr id="3" name="Titel 2"/>
          <p:cNvSpPr>
            <a:spLocks noGrp="1"/>
          </p:cNvSpPr>
          <p:nvPr>
            <p:ph type="title"/>
          </p:nvPr>
        </p:nvSpPr>
        <p:spPr/>
        <p:txBody>
          <a:bodyPr/>
          <a:lstStyle/>
          <a:p>
            <a:pPr>
              <a:defRPr/>
            </a:pPr>
            <a:r>
              <a:rPr lang="nl-NL" dirty="0" smtClean="0"/>
              <a:t>Conclusie</a:t>
            </a:r>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altLang="nl-NL" smtClean="0"/>
              <a:t>Delier: lorazepam 0.5-2 mg</a:t>
            </a:r>
          </a:p>
          <a:p>
            <a:pPr lvl="1"/>
            <a:r>
              <a:rPr lang="nl-NL" altLang="nl-NL" smtClean="0"/>
              <a:t>Indien met haldol onvoldoende sedatie </a:t>
            </a:r>
          </a:p>
          <a:p>
            <a:r>
              <a:rPr lang="nl-NL" altLang="nl-NL" smtClean="0"/>
              <a:t>Angststoornis: lorazepam 0.5- 1 mg 30-60 min voor niet te vermijden stimulus</a:t>
            </a:r>
            <a:br>
              <a:rPr lang="nl-NL" altLang="nl-NL" smtClean="0"/>
            </a:br>
            <a:r>
              <a:rPr lang="nl-NL" altLang="nl-NL" smtClean="0"/>
              <a:t>Oxazepam 5-10 mg 30-60 min voor niet te vermijden stimulus</a:t>
            </a:r>
          </a:p>
          <a:p>
            <a:r>
              <a:rPr lang="nl-NL" altLang="nl-NL" smtClean="0"/>
              <a:t>Slaapstoornis: temazepam1 dd 10 mg, max 20 mg. </a:t>
            </a:r>
            <a:br>
              <a:rPr lang="nl-NL" altLang="nl-NL" smtClean="0"/>
            </a:br>
            <a:r>
              <a:rPr lang="nl-NL" altLang="nl-NL" smtClean="0"/>
              <a:t>Zolpidem 5 mg.</a:t>
            </a:r>
            <a:br>
              <a:rPr lang="nl-NL" altLang="nl-NL" smtClean="0"/>
            </a:br>
            <a:r>
              <a:rPr lang="nl-NL" altLang="nl-NL" smtClean="0"/>
              <a:t>Max 2 weken dagelijks</a:t>
            </a:r>
          </a:p>
          <a:p>
            <a:endParaRPr lang="nl-NL" altLang="nl-NL" smtClean="0"/>
          </a:p>
        </p:txBody>
      </p:sp>
      <p:sp>
        <p:nvSpPr>
          <p:cNvPr id="3" name="Titel 2"/>
          <p:cNvSpPr>
            <a:spLocks noGrp="1"/>
          </p:cNvSpPr>
          <p:nvPr>
            <p:ph type="title"/>
          </p:nvPr>
        </p:nvSpPr>
        <p:spPr/>
        <p:txBody>
          <a:bodyPr/>
          <a:lstStyle/>
          <a:p>
            <a:pPr>
              <a:defRPr/>
            </a:pPr>
            <a:r>
              <a:rPr lang="nl-NL" dirty="0" err="1" smtClean="0"/>
              <a:t>Verenso</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altLang="nl-NL" smtClean="0"/>
              <a:t>Agressie/agitatie: oxazepam zn 5-10 mg of 3 dd 5-10 mg</a:t>
            </a:r>
            <a:br>
              <a:rPr lang="nl-NL" altLang="nl-NL" smtClean="0"/>
            </a:br>
            <a:r>
              <a:rPr lang="nl-NL" altLang="nl-NL" smtClean="0"/>
              <a:t>Lorazepam zn 0.5-1 mg of 2 dd 0.5 mg</a:t>
            </a:r>
          </a:p>
          <a:p>
            <a:r>
              <a:rPr lang="nl-NL" altLang="nl-NL" smtClean="0"/>
              <a:t>Angst: oxazepam zn 5-10 mg of 3 dd 5-10 mg</a:t>
            </a:r>
            <a:br>
              <a:rPr lang="nl-NL" altLang="nl-NL" smtClean="0"/>
            </a:br>
            <a:r>
              <a:rPr lang="nl-NL" altLang="nl-NL" smtClean="0"/>
              <a:t>Lorazepam zn 0.5-1 mg of 2 dd 0.5 mg </a:t>
            </a:r>
          </a:p>
          <a:p>
            <a:r>
              <a:rPr lang="nl-NL" altLang="nl-NL" smtClean="0"/>
              <a:t>Nachtelijke onrust/ omdraaien dag-nachtritme: risperdal 1 dd 0.5 mg AN, max 3 mg. Bij 3 mnd stabiel afbouwen/stoppen</a:t>
            </a:r>
            <a:br>
              <a:rPr lang="nl-NL" altLang="nl-NL" smtClean="0"/>
            </a:br>
            <a:r>
              <a:rPr lang="nl-NL" altLang="nl-NL" smtClean="0"/>
              <a:t>Melatonine 2.5 mg uur voor slapen + daglichtlamp</a:t>
            </a:r>
          </a:p>
        </p:txBody>
      </p:sp>
      <p:sp>
        <p:nvSpPr>
          <p:cNvPr id="3" name="Titel 2"/>
          <p:cNvSpPr>
            <a:spLocks noGrp="1"/>
          </p:cNvSpPr>
          <p:nvPr>
            <p:ph type="title"/>
          </p:nvPr>
        </p:nvSpPr>
        <p:spPr/>
        <p:txBody>
          <a:bodyPr/>
          <a:lstStyle/>
          <a:p>
            <a:pPr>
              <a:defRPr/>
            </a:pPr>
            <a:r>
              <a:rPr lang="nl-NL" dirty="0" smtClean="0"/>
              <a:t>Probleemgedrag bij dementie</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inhoud 1"/>
          <p:cNvSpPr>
            <a:spLocks noGrp="1"/>
          </p:cNvSpPr>
          <p:nvPr>
            <p:ph idx="1"/>
          </p:nvPr>
        </p:nvSpPr>
        <p:spPr/>
        <p:txBody>
          <a:bodyPr/>
          <a:lstStyle/>
          <a:p>
            <a:endParaRPr lang="nl-NL" altLang="nl-NL" smtClean="0"/>
          </a:p>
        </p:txBody>
      </p:sp>
      <p:sp>
        <p:nvSpPr>
          <p:cNvPr id="3" name="Titel 2"/>
          <p:cNvSpPr>
            <a:spLocks noGrp="1"/>
          </p:cNvSpPr>
          <p:nvPr>
            <p:ph type="title"/>
          </p:nvPr>
        </p:nvSpPr>
        <p:spPr/>
        <p:txBody>
          <a:bodyPr/>
          <a:lstStyle/>
          <a:p>
            <a:pPr algn="ctr">
              <a:defRPr/>
            </a:pPr>
            <a:endParaRPr lang="nl-NL" dirty="0"/>
          </a:p>
        </p:txBody>
      </p:sp>
      <p:pic>
        <p:nvPicPr>
          <p:cNvPr id="33796" name="Picture 2" descr="https://encrypted-tbn0.gstatic.com/images?q=tbn:ANd9GcSn0I3XJP4hfSlsjYwQKyCjoASUk63ZFkcuTJa3OYNtPdFWvNVqJ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773238"/>
            <a:ext cx="42481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inhoud 1"/>
          <p:cNvSpPr>
            <a:spLocks noGrp="1"/>
          </p:cNvSpPr>
          <p:nvPr>
            <p:ph idx="1"/>
          </p:nvPr>
        </p:nvSpPr>
        <p:spPr/>
        <p:txBody>
          <a:bodyPr/>
          <a:lstStyle/>
          <a:p>
            <a:r>
              <a:rPr lang="nl-NL" altLang="nl-NL" smtClean="0"/>
              <a:t>Slaapstoornissen: Richtlijn Verenso</a:t>
            </a:r>
          </a:p>
          <a:p>
            <a:endParaRPr lang="nl-NL" altLang="nl-NL" smtClean="0"/>
          </a:p>
          <a:p>
            <a:r>
              <a:rPr lang="nl-NL" altLang="nl-NL" smtClean="0"/>
              <a:t>Hoe benzo gebruik terug te dringen? </a:t>
            </a:r>
          </a:p>
          <a:p>
            <a:endParaRPr lang="nl-NL" altLang="nl-NL" smtClean="0"/>
          </a:p>
          <a:p>
            <a:r>
              <a:rPr lang="nl-NL" altLang="nl-NL" smtClean="0"/>
              <a:t>Voorstel: Starten met alle benzo’s langer dan 3 maanden dagelijks gebruikt afbouwen. </a:t>
            </a:r>
          </a:p>
          <a:p>
            <a:endParaRPr lang="nl-NL" altLang="nl-NL" smtClean="0"/>
          </a:p>
          <a:p>
            <a:endParaRPr lang="nl-NL" altLang="nl-NL" smtClean="0"/>
          </a:p>
        </p:txBody>
      </p:sp>
      <p:sp>
        <p:nvSpPr>
          <p:cNvPr id="3" name="Titel 2"/>
          <p:cNvSpPr>
            <a:spLocks noGrp="1"/>
          </p:cNvSpPr>
          <p:nvPr>
            <p:ph type="title"/>
          </p:nvPr>
        </p:nvSpPr>
        <p:spPr/>
        <p:txBody>
          <a:bodyPr/>
          <a:lstStyle/>
          <a:p>
            <a:pPr algn="ctr">
              <a:defRPr/>
            </a:pPr>
            <a:r>
              <a:rPr lang="nl-NL" dirty="0" smtClean="0"/>
              <a:t>Discussie</a:t>
            </a:r>
            <a:endParaRPr lang="nl-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inhoud 1"/>
          <p:cNvSpPr>
            <a:spLocks noGrp="1"/>
          </p:cNvSpPr>
          <p:nvPr>
            <p:ph idx="1"/>
          </p:nvPr>
        </p:nvSpPr>
        <p:spPr/>
        <p:txBody>
          <a:bodyPr/>
          <a:lstStyle/>
          <a:p>
            <a:r>
              <a:rPr lang="nl-NL" altLang="nl-NL" smtClean="0"/>
              <a:t>Benzodiazepines liefst ZN geven. </a:t>
            </a:r>
          </a:p>
          <a:p>
            <a:r>
              <a:rPr lang="nl-NL" altLang="nl-NL" smtClean="0"/>
              <a:t>Indien dagelijks gegeven na 2-4 weken stoppen</a:t>
            </a:r>
          </a:p>
          <a:p>
            <a:r>
              <a:rPr lang="nl-NL" altLang="nl-NL" smtClean="0"/>
              <a:t>Bij melatonine gebruik daglichtlamp</a:t>
            </a:r>
          </a:p>
        </p:txBody>
      </p:sp>
      <p:sp>
        <p:nvSpPr>
          <p:cNvPr id="3" name="Titel 2"/>
          <p:cNvSpPr>
            <a:spLocks noGrp="1"/>
          </p:cNvSpPr>
          <p:nvPr>
            <p:ph type="title"/>
          </p:nvPr>
        </p:nvSpPr>
        <p:spPr/>
        <p:txBody>
          <a:bodyPr/>
          <a:lstStyle/>
          <a:p>
            <a:pPr>
              <a:defRPr/>
            </a:pPr>
            <a:r>
              <a:rPr lang="nl-NL" dirty="0" smtClean="0"/>
              <a:t>Take home </a:t>
            </a:r>
            <a:r>
              <a:rPr lang="nl-NL" dirty="0" err="1" smtClean="0"/>
              <a:t>message</a:t>
            </a:r>
            <a:endParaRPr lang="nl-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inhoud 1"/>
          <p:cNvSpPr>
            <a:spLocks noGrp="1"/>
          </p:cNvSpPr>
          <p:nvPr>
            <p:ph idx="1"/>
          </p:nvPr>
        </p:nvSpPr>
        <p:spPr/>
        <p:txBody>
          <a:bodyPr/>
          <a:lstStyle/>
          <a:p>
            <a:r>
              <a:rPr lang="nl-NL" altLang="nl-NL" smtClean="0"/>
              <a:t>NHG standaard slapeloosheid en slaapmiddelen</a:t>
            </a:r>
          </a:p>
          <a:p>
            <a:r>
              <a:rPr lang="nl-NL" altLang="nl-NL" smtClean="0"/>
              <a:t>Verenso richtlijn Probleemgedrag</a:t>
            </a:r>
          </a:p>
          <a:p>
            <a:r>
              <a:rPr lang="nl-NL" altLang="nl-NL" smtClean="0">
                <a:hlinkClick r:id="rId2"/>
              </a:rPr>
              <a:t>www.medicijngebruik.nl</a:t>
            </a:r>
            <a:endParaRPr lang="nl-NL" altLang="nl-NL" smtClean="0"/>
          </a:p>
          <a:p>
            <a:r>
              <a:rPr lang="nl-NL" altLang="nl-NL" smtClean="0">
                <a:hlinkClick r:id="rId3"/>
              </a:rPr>
              <a:t>www.farmacotherapeutischkompas.nl</a:t>
            </a:r>
            <a:endParaRPr lang="nl-NL" altLang="nl-NL" smtClean="0"/>
          </a:p>
          <a:p>
            <a:r>
              <a:rPr lang="nl-NL" altLang="nl-NL" smtClean="0"/>
              <a:t>Farmacology</a:t>
            </a:r>
          </a:p>
          <a:p>
            <a:r>
              <a:rPr lang="nl-NL" altLang="nl-NL" smtClean="0"/>
              <a:t>Efficacy and tolerability of benzodiazepines for the treatment of behavioral and psychological symptoms of dementia: a systematic review of randomized controlled trials – Rajesh Tampi, Deena Tampi</a:t>
            </a:r>
          </a:p>
        </p:txBody>
      </p:sp>
      <p:sp>
        <p:nvSpPr>
          <p:cNvPr id="3" name="Titel 2"/>
          <p:cNvSpPr>
            <a:spLocks noGrp="1"/>
          </p:cNvSpPr>
          <p:nvPr>
            <p:ph type="title"/>
          </p:nvPr>
        </p:nvSpPr>
        <p:spPr/>
        <p:txBody>
          <a:bodyPr/>
          <a:lstStyle/>
          <a:p>
            <a:pPr>
              <a:defRPr/>
            </a:pPr>
            <a:r>
              <a:rPr lang="nl-NL" dirty="0" smtClean="0"/>
              <a:t>Literatuur</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inhoud 1"/>
          <p:cNvSpPr>
            <a:spLocks noGrp="1"/>
          </p:cNvSpPr>
          <p:nvPr>
            <p:ph idx="1"/>
          </p:nvPr>
        </p:nvSpPr>
        <p:spPr/>
        <p:txBody>
          <a:bodyPr/>
          <a:lstStyle/>
          <a:p>
            <a:r>
              <a:rPr lang="nl-NL" altLang="nl-NL" smtClean="0"/>
              <a:t>Terugdringen en voorkomen van ongewenst gebruik van benzodiazepinen</a:t>
            </a:r>
            <a:br>
              <a:rPr lang="nl-NL" altLang="nl-NL" smtClean="0"/>
            </a:br>
            <a:endParaRPr lang="nl-NL" altLang="nl-NL" smtClean="0"/>
          </a:p>
          <a:p>
            <a:r>
              <a:rPr lang="nl-NL" altLang="nl-NL" smtClean="0"/>
              <a:t>Formularium updaten</a:t>
            </a:r>
          </a:p>
        </p:txBody>
      </p:sp>
      <p:sp>
        <p:nvSpPr>
          <p:cNvPr id="3" name="Titel 2"/>
          <p:cNvSpPr>
            <a:spLocks noGrp="1"/>
          </p:cNvSpPr>
          <p:nvPr>
            <p:ph type="title"/>
          </p:nvPr>
        </p:nvSpPr>
        <p:spPr/>
        <p:txBody>
          <a:bodyPr/>
          <a:lstStyle/>
          <a:p>
            <a:pPr algn="ctr">
              <a:defRPr/>
            </a:pPr>
            <a:r>
              <a:rPr lang="nl-NL" dirty="0" smtClean="0"/>
              <a:t>Doel FTO</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563563" y="2944813"/>
            <a:ext cx="8229600" cy="1300162"/>
          </a:xfrm>
        </p:spPr>
        <p:txBody>
          <a:bodyPr/>
          <a:lstStyle/>
          <a:p>
            <a:r>
              <a:rPr lang="nl-NL" altLang="nl-NL" sz="9600" smtClean="0"/>
              <a:t>Evaluatie</a:t>
            </a:r>
          </a:p>
        </p:txBody>
      </p:sp>
      <p:sp>
        <p:nvSpPr>
          <p:cNvPr id="3" name="Titel 2"/>
          <p:cNvSpPr>
            <a:spLocks noGrp="1"/>
          </p:cNvSpPr>
          <p:nvPr>
            <p:ph type="title"/>
          </p:nvPr>
        </p:nvSpPr>
        <p:spPr/>
        <p:txBody>
          <a:bodyPr/>
          <a:lstStyle/>
          <a:p>
            <a:pPr>
              <a:defRPr/>
            </a:pP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inhoud 1"/>
          <p:cNvSpPr>
            <a:spLocks noGrp="1"/>
          </p:cNvSpPr>
          <p:nvPr>
            <p:ph idx="1"/>
          </p:nvPr>
        </p:nvSpPr>
        <p:spPr/>
        <p:txBody>
          <a:bodyPr/>
          <a:lstStyle/>
          <a:p>
            <a:endParaRPr lang="nl-NL" altLang="nl-NL" smtClean="0"/>
          </a:p>
        </p:txBody>
      </p:sp>
      <p:sp>
        <p:nvSpPr>
          <p:cNvPr id="3" name="Titel 2"/>
          <p:cNvSpPr>
            <a:spLocks noGrp="1"/>
          </p:cNvSpPr>
          <p:nvPr>
            <p:ph type="title"/>
          </p:nvPr>
        </p:nvSpPr>
        <p:spPr/>
        <p:txBody>
          <a:bodyPr/>
          <a:lstStyle/>
          <a:p>
            <a:pPr algn="ctr">
              <a:defRPr/>
            </a:pPr>
            <a:r>
              <a:rPr lang="nl-NL" dirty="0" smtClean="0"/>
              <a:t>Fysiologie slaap</a:t>
            </a:r>
            <a:endParaRPr lang="nl-NL" dirty="0"/>
          </a:p>
        </p:txBody>
      </p:sp>
      <p:pic>
        <p:nvPicPr>
          <p:cNvPr id="13316" name="Picture 2" descr="http://nhgcorp-web10.prolocation.net/sites/default/files/bsl/images/52838_23_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150938"/>
            <a:ext cx="7177087" cy="536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2"/>
          <p:cNvSpPr>
            <a:spLocks noGrp="1"/>
          </p:cNvSpPr>
          <p:nvPr>
            <p:ph idx="1"/>
          </p:nvPr>
        </p:nvSpPr>
        <p:spPr/>
        <p:txBody>
          <a:bodyPr/>
          <a:lstStyle/>
          <a:p>
            <a:pPr eaLnBrk="1" hangingPunct="1">
              <a:buFont typeface="Wingdings 3" panose="05040102010807070707" pitchFamily="18" charset="2"/>
              <a:buNone/>
            </a:pPr>
            <a:r>
              <a:rPr lang="nl-NL" altLang="nl-NL" sz="2800" smtClean="0"/>
              <a:t>Voorkeur: niet medicamenteus</a:t>
            </a:r>
          </a:p>
          <a:p>
            <a:pPr eaLnBrk="1" hangingPunct="1"/>
            <a:r>
              <a:rPr lang="nl-NL" altLang="nl-NL" sz="2800" smtClean="0"/>
              <a:t>Slaaphygiëne </a:t>
            </a:r>
          </a:p>
          <a:p>
            <a:pPr eaLnBrk="1" hangingPunct="1">
              <a:buFont typeface="Wingdings 3" panose="05040102010807070707" pitchFamily="18" charset="2"/>
              <a:buNone/>
            </a:pPr>
            <a:endParaRPr lang="nl-NL" altLang="nl-NL" sz="1100" smtClean="0"/>
          </a:p>
          <a:p>
            <a:pPr eaLnBrk="1" hangingPunct="1">
              <a:buFont typeface="Wingdings 3" panose="05040102010807070707" pitchFamily="18" charset="2"/>
              <a:buNone/>
            </a:pPr>
            <a:r>
              <a:rPr lang="nl-NL" altLang="nl-NL" sz="2800" smtClean="0"/>
              <a:t>Hypnotica incidenteel nodig bij</a:t>
            </a:r>
          </a:p>
          <a:p>
            <a:pPr eaLnBrk="1" hangingPunct="1"/>
            <a:r>
              <a:rPr lang="nl-NL" altLang="nl-NL" sz="2800" smtClean="0"/>
              <a:t>Acute psychosociale problemen</a:t>
            </a:r>
          </a:p>
          <a:p>
            <a:pPr eaLnBrk="1" hangingPunct="1"/>
            <a:r>
              <a:rPr lang="nl-NL" altLang="nl-NL" sz="2800" smtClean="0"/>
              <a:t>Jet-leg</a:t>
            </a:r>
          </a:p>
          <a:p>
            <a:pPr eaLnBrk="1" hangingPunct="1"/>
            <a:r>
              <a:rPr lang="nl-NL" altLang="nl-NL" sz="2800" smtClean="0"/>
              <a:t>Chronische somatische aandoeningen met aanhoudende klachten ondanks specifieke therapie</a:t>
            </a:r>
          </a:p>
          <a:p>
            <a:pPr eaLnBrk="1" hangingPunct="1"/>
            <a:r>
              <a:rPr lang="nl-NL" altLang="nl-NL" sz="2800" b="1" smtClean="0"/>
              <a:t>Niet bij angststoornissen </a:t>
            </a:r>
          </a:p>
        </p:txBody>
      </p:sp>
      <p:sp>
        <p:nvSpPr>
          <p:cNvPr id="2" name="Titel 1"/>
          <p:cNvSpPr>
            <a:spLocks noGrp="1"/>
          </p:cNvSpPr>
          <p:nvPr>
            <p:ph type="title"/>
          </p:nvPr>
        </p:nvSpPr>
        <p:spPr/>
        <p:txBody>
          <a:bodyPr/>
          <a:lstStyle/>
          <a:p>
            <a:pPr algn="ctr" eaLnBrk="1" fontAlgn="auto" hangingPunct="1">
              <a:spcAft>
                <a:spcPts val="0"/>
              </a:spcAft>
              <a:defRPr/>
            </a:pPr>
            <a:r>
              <a:rPr lang="nl-NL" dirty="0" smtClean="0"/>
              <a:t>Behandeling</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xEl>
                                              <p:pRg st="7" end="7"/>
                                            </p:txEl>
                                          </p:spTgt>
                                        </p:tgtEl>
                                        <p:attrNameLst>
                                          <p:attrName>style.visibility</p:attrName>
                                        </p:attrNameLst>
                                      </p:cBhvr>
                                      <p:to>
                                        <p:strVal val="visible"/>
                                      </p:to>
                                    </p:set>
                                    <p:anim calcmode="lin" valueType="num">
                                      <p:cBhvr additive="base">
                                        <p:cTn id="7" dur="500" fill="hold"/>
                                        <p:tgtEl>
                                          <p:spTgt spid="9218">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inhoud 2"/>
          <p:cNvSpPr>
            <a:spLocks noGrp="1"/>
          </p:cNvSpPr>
          <p:nvPr>
            <p:ph idx="1"/>
          </p:nvPr>
        </p:nvSpPr>
        <p:spPr/>
        <p:txBody>
          <a:bodyPr/>
          <a:lstStyle/>
          <a:p>
            <a:pPr eaLnBrk="1" hangingPunct="1"/>
            <a:r>
              <a:rPr lang="nl-NL" altLang="nl-NL" smtClean="0"/>
              <a:t>Geen oxazepam als hypnoticum ivm trage absorptie (2 uur)</a:t>
            </a:r>
          </a:p>
          <a:p>
            <a:pPr eaLnBrk="1" hangingPunct="1"/>
            <a:r>
              <a:rPr lang="nl-NL" altLang="nl-NL" smtClean="0"/>
              <a:t>Antipsychotica en antidepressiva 1</a:t>
            </a:r>
            <a:r>
              <a:rPr lang="nl-NL" altLang="nl-NL" baseline="30000" smtClean="0"/>
              <a:t>e</a:t>
            </a:r>
            <a:r>
              <a:rPr lang="nl-NL" altLang="nl-NL" smtClean="0"/>
              <a:t> lijn alleen bij slapeloosheid op basis van psychose/depressie.</a:t>
            </a:r>
          </a:p>
          <a:p>
            <a:pPr eaLnBrk="1" hangingPunct="1"/>
            <a:endParaRPr lang="nl-NL" altLang="nl-NL" smtClean="0"/>
          </a:p>
        </p:txBody>
      </p:sp>
      <p:sp>
        <p:nvSpPr>
          <p:cNvPr id="2" name="Titel 1"/>
          <p:cNvSpPr>
            <a:spLocks noGrp="1"/>
          </p:cNvSpPr>
          <p:nvPr>
            <p:ph type="title"/>
          </p:nvPr>
        </p:nvSpPr>
        <p:spPr/>
        <p:txBody>
          <a:bodyPr/>
          <a:lstStyle/>
          <a:p>
            <a:pPr algn="ctr" eaLnBrk="1" fontAlgn="auto" hangingPunct="1">
              <a:spcAft>
                <a:spcPts val="0"/>
              </a:spcAft>
              <a:defRPr/>
            </a:pPr>
            <a:r>
              <a:rPr lang="nl-NL" dirty="0" smtClean="0"/>
              <a:t>Behandeling</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inhoud 2"/>
          <p:cNvSpPr>
            <a:spLocks noGrp="1"/>
          </p:cNvSpPr>
          <p:nvPr>
            <p:ph idx="1"/>
          </p:nvPr>
        </p:nvSpPr>
        <p:spPr/>
        <p:txBody>
          <a:bodyPr/>
          <a:lstStyle/>
          <a:p>
            <a:pPr eaLnBrk="1" hangingPunct="1"/>
            <a:r>
              <a:rPr lang="nl-NL" altLang="nl-NL" smtClean="0"/>
              <a:t>Valeriaanpreparaten: afgeraden</a:t>
            </a:r>
          </a:p>
          <a:p>
            <a:pPr eaLnBrk="1" hangingPunct="1"/>
            <a:endParaRPr lang="nl-NL" altLang="nl-NL" smtClean="0"/>
          </a:p>
          <a:p>
            <a:pPr eaLnBrk="1" hangingPunct="1"/>
            <a:r>
              <a:rPr lang="nl-NL" altLang="nl-NL" smtClean="0"/>
              <a:t>Barbituraten en chloralhydraat obsoleet.</a:t>
            </a:r>
          </a:p>
          <a:p>
            <a:pPr eaLnBrk="1" hangingPunct="1"/>
            <a:endParaRPr lang="nl-NL" altLang="nl-NL" smtClean="0"/>
          </a:p>
          <a:p>
            <a:pPr eaLnBrk="1" hangingPunct="1"/>
            <a:r>
              <a:rPr lang="nl-NL" altLang="nl-NL" smtClean="0"/>
              <a:t>Combinatie van hypnotica met andere middelen met effecten op het centrale zenuwstelsel is ongewenst. </a:t>
            </a:r>
          </a:p>
          <a:p>
            <a:pPr eaLnBrk="1" hangingPunct="1"/>
            <a:endParaRPr lang="nl-NL" altLang="nl-NL" smtClean="0"/>
          </a:p>
        </p:txBody>
      </p:sp>
      <p:sp>
        <p:nvSpPr>
          <p:cNvPr id="2" name="Titel 1"/>
          <p:cNvSpPr>
            <a:spLocks noGrp="1"/>
          </p:cNvSpPr>
          <p:nvPr>
            <p:ph type="title"/>
          </p:nvPr>
        </p:nvSpPr>
        <p:spPr/>
        <p:txBody>
          <a:bodyPr/>
          <a:lstStyle/>
          <a:p>
            <a:pPr algn="ctr" eaLnBrk="1" fontAlgn="auto" hangingPunct="1">
              <a:spcAft>
                <a:spcPts val="0"/>
              </a:spcAft>
              <a:defRPr/>
            </a:pPr>
            <a:r>
              <a:rPr lang="nl-NL" dirty="0" smtClean="0"/>
              <a:t>Behandeling</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inhoud 1"/>
          <p:cNvSpPr>
            <a:spLocks noGrp="1"/>
          </p:cNvSpPr>
          <p:nvPr>
            <p:ph idx="1"/>
          </p:nvPr>
        </p:nvSpPr>
        <p:spPr/>
        <p:txBody>
          <a:bodyPr/>
          <a:lstStyle/>
          <a:p>
            <a:pPr eaLnBrk="1" hangingPunct="1"/>
            <a:r>
              <a:rPr lang="nl-NL" altLang="nl-NL" smtClean="0"/>
              <a:t>Hormoon </a:t>
            </a:r>
          </a:p>
          <a:p>
            <a:pPr eaLnBrk="1" hangingPunct="1"/>
            <a:r>
              <a:rPr lang="nl-NL" altLang="nl-NL" smtClean="0"/>
              <a:t>Afhankelijk van </a:t>
            </a:r>
          </a:p>
          <a:p>
            <a:pPr lvl="1" eaLnBrk="1" hangingPunct="1"/>
            <a:r>
              <a:rPr lang="nl-NL" altLang="nl-NL" smtClean="0"/>
              <a:t>Biologische klok</a:t>
            </a:r>
          </a:p>
          <a:p>
            <a:pPr lvl="1" eaLnBrk="1" hangingPunct="1"/>
            <a:r>
              <a:rPr lang="nl-NL" altLang="nl-NL" smtClean="0"/>
              <a:t>Informatie over licht en donker</a:t>
            </a:r>
          </a:p>
          <a:p>
            <a:pPr eaLnBrk="1" hangingPunct="1"/>
            <a:r>
              <a:rPr lang="nl-NL" altLang="nl-NL" smtClean="0"/>
              <a:t>Reguleert 24-uursritme van slaap/waak, temperatuur, cortisol</a:t>
            </a:r>
          </a:p>
          <a:p>
            <a:pPr eaLnBrk="1" hangingPunct="1"/>
            <a:endParaRPr lang="nl-NL" altLang="nl-NL" smtClean="0"/>
          </a:p>
          <a:p>
            <a:pPr lvl="1" eaLnBrk="1" hangingPunct="1"/>
            <a:endParaRPr lang="nl-NL" altLang="nl-NL" smtClean="0"/>
          </a:p>
          <a:p>
            <a:pPr lvl="1" eaLnBrk="1" hangingPunct="1">
              <a:buFont typeface="Verdana" panose="020B0604030504040204" pitchFamily="34" charset="0"/>
              <a:buNone/>
            </a:pPr>
            <a:endParaRPr lang="nl-NL" altLang="nl-NL" smtClean="0"/>
          </a:p>
        </p:txBody>
      </p:sp>
      <p:sp>
        <p:nvSpPr>
          <p:cNvPr id="3" name="Titel 2"/>
          <p:cNvSpPr>
            <a:spLocks noGrp="1"/>
          </p:cNvSpPr>
          <p:nvPr>
            <p:ph type="title"/>
          </p:nvPr>
        </p:nvSpPr>
        <p:spPr/>
        <p:txBody>
          <a:bodyPr/>
          <a:lstStyle/>
          <a:p>
            <a:pPr algn="ctr" eaLnBrk="1" fontAlgn="auto" hangingPunct="1">
              <a:spcAft>
                <a:spcPts val="0"/>
              </a:spcAft>
              <a:defRPr/>
            </a:pPr>
            <a:r>
              <a:rPr lang="nl-NL" dirty="0" err="1" smtClean="0"/>
              <a:t>Melatonine</a:t>
            </a:r>
            <a:endParaRPr lang="nl-NL" dirty="0"/>
          </a:p>
        </p:txBody>
      </p:sp>
      <p:pic>
        <p:nvPicPr>
          <p:cNvPr id="17412" name="Picture 2" descr="http://www.melatonine.nl/nextgen/images/110/excel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7225" y="4124325"/>
            <a:ext cx="467677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2.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3.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4.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Concourse</Template>
  <TotalTime>1025</TotalTime>
  <Words>1655</Words>
  <Application>Microsoft Office PowerPoint</Application>
  <PresentationFormat>Diavoorstelling (4:3)</PresentationFormat>
  <Paragraphs>232</Paragraphs>
  <Slides>28</Slides>
  <Notes>15</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28</vt:i4>
      </vt:variant>
    </vt:vector>
  </HeadingPairs>
  <TitlesOfParts>
    <vt:vector size="36" baseType="lpstr">
      <vt:lpstr>Arial</vt:lpstr>
      <vt:lpstr>Lucida Sans Unicode</vt:lpstr>
      <vt:lpstr>Wingdings 3</vt:lpstr>
      <vt:lpstr>Verdana</vt:lpstr>
      <vt:lpstr>Wingdings 2</vt:lpstr>
      <vt:lpstr>Calibri</vt:lpstr>
      <vt:lpstr>Wingdings</vt:lpstr>
      <vt:lpstr>Concours</vt:lpstr>
      <vt:lpstr>FTO Hypnotica 16-3-2015</vt:lpstr>
      <vt:lpstr>Inhoudsopgave</vt:lpstr>
      <vt:lpstr>Doel FTO</vt:lpstr>
      <vt:lpstr>PowerPoint-presentatie</vt:lpstr>
      <vt:lpstr>Fysiologie slaap</vt:lpstr>
      <vt:lpstr>Behandeling</vt:lpstr>
      <vt:lpstr>Behandeling</vt:lpstr>
      <vt:lpstr>Behandeling</vt:lpstr>
      <vt:lpstr>Melatonine</vt:lpstr>
      <vt:lpstr>Presentatie Margot</vt:lpstr>
      <vt:lpstr>Bijwerkingen</vt:lpstr>
      <vt:lpstr>Bijwerkingen</vt:lpstr>
      <vt:lpstr>Bijwerkingen </vt:lpstr>
      <vt:lpstr>Ouderen</vt:lpstr>
      <vt:lpstr>Artikel</vt:lpstr>
      <vt:lpstr>PowerPoint-presentatie</vt:lpstr>
      <vt:lpstr>PowerPoint-presentatie</vt:lpstr>
      <vt:lpstr>PowerPoint-presentatie</vt:lpstr>
      <vt:lpstr>PowerPoint-presentatie</vt:lpstr>
      <vt:lpstr>PowerPoint-presentatie</vt:lpstr>
      <vt:lpstr>PowerPoint-presentatie</vt:lpstr>
      <vt:lpstr>Conclusie</vt:lpstr>
      <vt:lpstr>Verenso</vt:lpstr>
      <vt:lpstr>Probleemgedrag bij dementie</vt:lpstr>
      <vt:lpstr>PowerPoint-presentatie</vt:lpstr>
      <vt:lpstr>Discussie</vt:lpstr>
      <vt:lpstr>Take home message</vt:lpstr>
      <vt:lpstr>Literatuur</vt:lpstr>
    </vt:vector>
  </TitlesOfParts>
  <Company>Elkerliek Ziekenhuis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apo</dc:creator>
  <cp:lastModifiedBy>Guido van Laere</cp:lastModifiedBy>
  <cp:revision>120</cp:revision>
  <dcterms:created xsi:type="dcterms:W3CDTF">2013-03-07T15:23:19Z</dcterms:created>
  <dcterms:modified xsi:type="dcterms:W3CDTF">2022-01-04T12:44:10Z</dcterms:modified>
</cp:coreProperties>
</file>