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84" r:id="rId9"/>
    <p:sldId id="272" r:id="rId10"/>
    <p:sldId id="261" r:id="rId11"/>
    <p:sldId id="262" r:id="rId12"/>
    <p:sldId id="268" r:id="rId13"/>
    <p:sldId id="273" r:id="rId14"/>
    <p:sldId id="276" r:id="rId15"/>
    <p:sldId id="274" r:id="rId16"/>
    <p:sldId id="285" r:id="rId17"/>
    <p:sldId id="275" r:id="rId18"/>
    <p:sldId id="277" r:id="rId19"/>
    <p:sldId id="278" r:id="rId20"/>
    <p:sldId id="279" r:id="rId21"/>
    <p:sldId id="281" r:id="rId22"/>
    <p:sldId id="282" r:id="rId23"/>
    <p:sldId id="283" r:id="rId24"/>
    <p:sldId id="280" r:id="rId25"/>
    <p:sldId id="263" r:id="rId26"/>
    <p:sldId id="266" r:id="rId27"/>
    <p:sldId id="267" r:id="rId28"/>
    <p:sldId id="264" r:id="rId29"/>
    <p:sldId id="2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93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66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46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63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80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8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889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26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72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20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2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9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4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26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66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73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622A47-CDD1-402F-BD0B-57FB46864500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35F9B9D-1025-4E41-BB4E-0C7088EEAA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99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alliaweb.nl/coron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450452" cy="2677648"/>
          </a:xfrm>
        </p:spPr>
        <p:txBody>
          <a:bodyPr/>
          <a:lstStyle/>
          <a:p>
            <a:r>
              <a:rPr lang="nl-NL" sz="4400" dirty="0" err="1" smtClean="0"/>
              <a:t>Farmaco</a:t>
            </a:r>
            <a:r>
              <a:rPr lang="nl-NL" sz="4400" dirty="0" smtClean="0"/>
              <a:t> Therapeutisch Overleg</a:t>
            </a: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993252" cy="1215206"/>
          </a:xfrm>
        </p:spPr>
        <p:txBody>
          <a:bodyPr>
            <a:normAutofit/>
          </a:bodyPr>
          <a:lstStyle/>
          <a:p>
            <a:r>
              <a:rPr lang="nl-NL" dirty="0" smtClean="0"/>
              <a:t>Tractus </a:t>
            </a:r>
            <a:r>
              <a:rPr lang="nl-NL" dirty="0" err="1" smtClean="0"/>
              <a:t>respiratorius</a:t>
            </a:r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								</a:t>
            </a:r>
            <a:r>
              <a:rPr lang="nl-NL" sz="1500" dirty="0" smtClean="0"/>
              <a:t>Paul van Roosmalen&amp; Danielle Termeer</a:t>
            </a:r>
            <a:br>
              <a:rPr lang="nl-NL" sz="1500" dirty="0" smtClean="0"/>
            </a:br>
            <a:r>
              <a:rPr lang="nl-NL" sz="1500" dirty="0" smtClean="0"/>
              <a:t>																  10-10-22</a:t>
            </a:r>
            <a:endParaRPr lang="nl-NL" sz="1500" dirty="0"/>
          </a:p>
        </p:txBody>
      </p:sp>
      <p:pic>
        <p:nvPicPr>
          <p:cNvPr id="1026" name="Picture 2" descr="50 Pcs Mini Liefde Pil Met Roll Papier Blanco Merkt Bericht In Een Fles Capsule Brief Volledige Clear Wens Fles voor P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636" y="457200"/>
            <a:ext cx="1883619" cy="18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Huidige behandelopties formularium</a:t>
            </a:r>
            <a:endParaRPr lang="nl-NL" dirty="0"/>
          </a:p>
        </p:txBody>
      </p:sp>
      <p:pic>
        <p:nvPicPr>
          <p:cNvPr id="2050" name="Picture 2" descr="imag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9" b="53907"/>
          <a:stretch/>
        </p:blipFill>
        <p:spPr bwMode="auto">
          <a:xfrm>
            <a:off x="504144" y="3461657"/>
            <a:ext cx="7886701" cy="175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64088" y="5887233"/>
            <a:ext cx="1025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Ter overweging: </a:t>
            </a:r>
            <a:r>
              <a:rPr lang="nl-NL" dirty="0" err="1" smtClean="0"/>
              <a:t>tamiflu</a:t>
            </a:r>
            <a:r>
              <a:rPr lang="nl-NL" dirty="0" smtClean="0"/>
              <a:t> toevoegen, met daarbij de argumenten zoals in de richtlijn staan.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6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COVID 19 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COVID-19 is de ziekte die wordt veroorzaakt door het coronavirus SARS (severe acute </a:t>
            </a:r>
            <a:r>
              <a:rPr lang="nl-NL" dirty="0" err="1"/>
              <a:t>respiratory</a:t>
            </a:r>
            <a:r>
              <a:rPr lang="nl-NL" dirty="0"/>
              <a:t> </a:t>
            </a:r>
            <a:r>
              <a:rPr lang="nl-NL" dirty="0" err="1"/>
              <a:t>syndrome</a:t>
            </a:r>
            <a:r>
              <a:rPr lang="nl-NL" dirty="0"/>
              <a:t>)- </a:t>
            </a:r>
            <a:r>
              <a:rPr lang="nl-NL" dirty="0" err="1"/>
              <a:t>CoV</a:t>
            </a:r>
            <a:r>
              <a:rPr lang="nl-NL" dirty="0"/>
              <a:t> (coronavirus)-</a:t>
            </a:r>
            <a:r>
              <a:rPr lang="nl-NL" dirty="0" smtClean="0"/>
              <a:t>2</a:t>
            </a:r>
          </a:p>
          <a:p>
            <a:r>
              <a:rPr lang="nl-NL" dirty="0" smtClean="0"/>
              <a:t>Aerogeen</a:t>
            </a:r>
          </a:p>
          <a:p>
            <a:r>
              <a:rPr lang="nl-NL" dirty="0" smtClean="0"/>
              <a:t>Incubatietijd 2-14 dagen. </a:t>
            </a:r>
            <a:r>
              <a:rPr lang="nl-NL" dirty="0"/>
              <a:t>M</a:t>
            </a:r>
            <a:r>
              <a:rPr lang="nl-NL" dirty="0" smtClean="0"/>
              <a:t>eestal 3-6 dagen, 1% meer dan 10 dagen</a:t>
            </a:r>
            <a:endParaRPr lang="nl-NL" dirty="0"/>
          </a:p>
          <a:p>
            <a:r>
              <a:rPr lang="nl-NL" dirty="0" smtClean="0"/>
              <a:t>Je kunt anderen besmetten voordat je klachten hebt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500" y="-57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4286250" y="241897"/>
            <a:ext cx="479298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900" dirty="0">
                <a:solidFill>
                  <a:srgbClr val="A3A3A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altLang="nl-NL" sz="900" dirty="0" smtClean="0">
                <a:solidFill>
                  <a:srgbClr val="A3A3A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86250" y="2198529"/>
            <a:ext cx="184731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86250" y="4604"/>
            <a:ext cx="184731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500" y="190500"/>
            <a:ext cx="39687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COVID 19 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Verkoudheidsklachten </a:t>
            </a:r>
            <a:r>
              <a:rPr lang="nl-NL" dirty="0"/>
              <a:t>(zoals neusverkoudheid, loopneus, niezen, keelpijn)</a:t>
            </a:r>
          </a:p>
          <a:p>
            <a:r>
              <a:rPr lang="nl-NL" dirty="0"/>
              <a:t>Hoesten</a:t>
            </a:r>
          </a:p>
          <a:p>
            <a:r>
              <a:rPr lang="nl-NL" dirty="0"/>
              <a:t>Benauwdheid</a:t>
            </a:r>
          </a:p>
          <a:p>
            <a:r>
              <a:rPr lang="nl-NL" dirty="0"/>
              <a:t>Verhoging of koorts</a:t>
            </a:r>
          </a:p>
          <a:p>
            <a:r>
              <a:rPr lang="nl-NL" dirty="0"/>
              <a:t>Plotseling verlies van reuk en/of smaak (zonder neusverstopping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82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19 symptomen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Hiernaast is soms sprake van:</a:t>
            </a:r>
          </a:p>
          <a:p>
            <a:r>
              <a:rPr lang="nl-NL" dirty="0"/>
              <a:t>Vermoeidheid</a:t>
            </a:r>
          </a:p>
          <a:p>
            <a:r>
              <a:rPr lang="nl-NL" dirty="0"/>
              <a:t>Algehele pijnklachten</a:t>
            </a:r>
          </a:p>
          <a:p>
            <a:r>
              <a:rPr lang="nl-NL" dirty="0"/>
              <a:t>Hoofdpijn</a:t>
            </a:r>
          </a:p>
          <a:p>
            <a:r>
              <a:rPr lang="nl-NL" dirty="0"/>
              <a:t>Spierpijn</a:t>
            </a:r>
          </a:p>
          <a:p>
            <a:r>
              <a:rPr lang="nl-NL" dirty="0"/>
              <a:t>Duizeligheid</a:t>
            </a:r>
          </a:p>
          <a:p>
            <a:r>
              <a:rPr lang="nl-NL" dirty="0"/>
              <a:t>Prikkelbaarheid/verwardheid</a:t>
            </a:r>
          </a:p>
          <a:p>
            <a:r>
              <a:rPr lang="nl-NL" dirty="0"/>
              <a:t>Buikpijn</a:t>
            </a:r>
          </a:p>
          <a:p>
            <a:r>
              <a:rPr lang="nl-NL" dirty="0"/>
              <a:t>Afvallen/verlies van eetlust</a:t>
            </a:r>
          </a:p>
          <a:p>
            <a:r>
              <a:rPr lang="nl-NL" dirty="0"/>
              <a:t>Diarree</a:t>
            </a:r>
          </a:p>
          <a:p>
            <a:r>
              <a:rPr lang="nl-NL" dirty="0"/>
              <a:t>Overgeven / misselijkheid</a:t>
            </a:r>
          </a:p>
          <a:p>
            <a:r>
              <a:rPr lang="nl-NL" dirty="0" err="1" smtClean="0"/>
              <a:t>Oogpijn</a:t>
            </a:r>
            <a:r>
              <a:rPr lang="nl-NL" dirty="0" smtClean="0"/>
              <a:t>, Oogontsteking, huidafwijkingen, malaise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9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</a:t>
            </a:r>
            <a:r>
              <a:rPr lang="nl-NL" dirty="0" smtClean="0"/>
              <a:t>19 diagnostiek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NHG: </a:t>
            </a:r>
            <a:r>
              <a:rPr lang="nl-NL" dirty="0" err="1" smtClean="0"/>
              <a:t>sneltest</a:t>
            </a:r>
            <a:r>
              <a:rPr lang="nl-NL" dirty="0" smtClean="0"/>
              <a:t> maar voorkeur PCR</a:t>
            </a:r>
          </a:p>
          <a:p>
            <a:r>
              <a:rPr lang="nl-NL" dirty="0" err="1" smtClean="0"/>
              <a:t>Verenso</a:t>
            </a:r>
            <a:r>
              <a:rPr lang="nl-NL" dirty="0" smtClean="0"/>
              <a:t>: PCR</a:t>
            </a:r>
          </a:p>
          <a:p>
            <a:r>
              <a:rPr lang="nl-NL" dirty="0" smtClean="0"/>
              <a:t>Bij PCR :</a:t>
            </a:r>
            <a:r>
              <a:rPr lang="nl-NL" dirty="0" err="1" smtClean="0"/>
              <a:t>Ct</a:t>
            </a:r>
            <a:r>
              <a:rPr lang="nl-NL" dirty="0" smtClean="0"/>
              <a:t> waarde: (‘</a:t>
            </a:r>
            <a:r>
              <a:rPr lang="nl-NL" dirty="0" err="1" smtClean="0"/>
              <a:t>Cycle-treshold</a:t>
            </a:r>
            <a:r>
              <a:rPr lang="nl-NL" dirty="0"/>
              <a:t>’ (cyclus-drempel)) is het aantal</a:t>
            </a:r>
            <a:br>
              <a:rPr lang="nl-NL" dirty="0"/>
            </a:br>
            <a:r>
              <a:rPr lang="nl-NL" dirty="0"/>
              <a:t>cycli dat nodig is om het eerste signaal van het virus te kunnen aantonen. Een lage </a:t>
            </a:r>
            <a:r>
              <a:rPr lang="nl-NL" dirty="0" err="1"/>
              <a:t>Ctwaarde</a:t>
            </a:r>
            <a:r>
              <a:rPr lang="nl-NL" dirty="0"/>
              <a:t> betekent dat er weinig cycli nodig waren om het virus aan te tonen een hoge </a:t>
            </a:r>
            <a:r>
              <a:rPr lang="nl-NL" dirty="0" err="1"/>
              <a:t>Ctwaarde</a:t>
            </a:r>
            <a:r>
              <a:rPr lang="nl-NL" dirty="0"/>
              <a:t> dat er veel nodig waren om het virus aan te tonen. Hoe meer cycli nodig zijn hoe</a:t>
            </a:r>
            <a:br>
              <a:rPr lang="nl-NL" dirty="0"/>
            </a:br>
            <a:r>
              <a:rPr lang="nl-NL" dirty="0"/>
              <a:t>lager </a:t>
            </a:r>
            <a:r>
              <a:rPr lang="nl-NL" dirty="0" smtClean="0"/>
              <a:t>dus de </a:t>
            </a:r>
            <a:r>
              <a:rPr lang="nl-NL" dirty="0"/>
              <a:t>virusload. De virusload is een indicatie voor de mate van besmettelijkheid.</a:t>
            </a:r>
          </a:p>
        </p:txBody>
      </p:sp>
    </p:spTree>
    <p:extLst>
      <p:ext uri="{BB962C8B-B14F-4D97-AF65-F5344CB8AC3E}">
        <p14:creationId xmlns:p14="http://schemas.microsoft.com/office/powerpoint/2010/main" val="38944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</a:t>
            </a:r>
            <a:r>
              <a:rPr lang="nl-NL" dirty="0" smtClean="0"/>
              <a:t>19 risicogroepen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Mensen die  </a:t>
            </a:r>
            <a:r>
              <a:rPr lang="nl-NL" b="1" dirty="0"/>
              <a:t>behoren tot een risicogroep door hoge leeftijd of onderliggende aandoening, vooral als ze niet gevaccineerd </a:t>
            </a:r>
            <a:r>
              <a:rPr lang="nl-NL" b="1" dirty="0" smtClean="0"/>
              <a:t>zijn</a:t>
            </a:r>
            <a:endParaRPr lang="nl-NL" dirty="0" smtClean="0"/>
          </a:p>
          <a:p>
            <a:r>
              <a:rPr lang="nl-NL" dirty="0" smtClean="0"/>
              <a:t>Ouder dan 70 jaar</a:t>
            </a:r>
          </a:p>
          <a:p>
            <a:r>
              <a:rPr lang="nl-NL" dirty="0" smtClean="0"/>
              <a:t>Volwassenen met onderliggende aandoening (chronische pulmonale/cardiale problemen, DM, nierfunctiestoornissen, afweerstoornissen, HIV, obesitas, syndroom van Down, </a:t>
            </a:r>
            <a:r>
              <a:rPr lang="nl-NL" dirty="0" err="1"/>
              <a:t>immuungecompromitteerden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0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 vaccinaties binnen Archipel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COVID-19 vaccinaties 2021: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1280 vaccinaties, onbekend bij hoeveel cliënten (mogelijk 2 of 3 vaccinaties bij cliënten), dus onduidelijk wat precies de vaccinatiegraad is.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54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</a:t>
            </a:r>
            <a:r>
              <a:rPr lang="nl-NL" dirty="0" smtClean="0"/>
              <a:t>19 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 err="1" smtClean="0"/>
              <a:t>Supportive</a:t>
            </a:r>
            <a:r>
              <a:rPr lang="nl-NL" b="1" dirty="0" smtClean="0"/>
              <a:t> care</a:t>
            </a:r>
          </a:p>
          <a:p>
            <a:r>
              <a:rPr lang="nl-NL" dirty="0" smtClean="0"/>
              <a:t>NHG: </a:t>
            </a:r>
            <a:r>
              <a:rPr lang="nl-NL" u="sng" dirty="0"/>
              <a:t>Overweeg (off-label) Inhalatie </a:t>
            </a:r>
            <a:r>
              <a:rPr lang="nl-NL" u="sng" dirty="0" err="1"/>
              <a:t>Cortico</a:t>
            </a:r>
            <a:r>
              <a:rPr lang="nl-NL" u="sng" dirty="0"/>
              <a:t> </a:t>
            </a:r>
            <a:r>
              <a:rPr lang="nl-NL" u="sng" dirty="0" err="1"/>
              <a:t>Steroiden</a:t>
            </a:r>
            <a:r>
              <a:rPr lang="nl-NL" u="sng" dirty="0"/>
              <a:t> (ICS</a:t>
            </a:r>
            <a:r>
              <a:rPr lang="nl-NL" dirty="0"/>
              <a:t>) bij:</a:t>
            </a:r>
          </a:p>
          <a:p>
            <a:pPr lvl="0"/>
            <a:r>
              <a:rPr lang="nl-NL" dirty="0"/>
              <a:t>Klachten &lt; 14 dagen</a:t>
            </a:r>
          </a:p>
          <a:p>
            <a:pPr lvl="0"/>
            <a:r>
              <a:rPr lang="nl-NL" dirty="0"/>
              <a:t>&gt;64 jaar</a:t>
            </a:r>
          </a:p>
          <a:p>
            <a:pPr lvl="0"/>
            <a:r>
              <a:rPr lang="nl-NL" dirty="0"/>
              <a:t>50 </a:t>
            </a:r>
            <a:r>
              <a:rPr lang="nl-NL" dirty="0" err="1"/>
              <a:t>tm</a:t>
            </a:r>
            <a:r>
              <a:rPr lang="nl-NL" dirty="0"/>
              <a:t> 64 jaar met co-morbiditeit </a:t>
            </a:r>
            <a:r>
              <a:rPr lang="nl-NL" b="1" dirty="0"/>
              <a:t>en </a:t>
            </a:r>
            <a:r>
              <a:rPr lang="nl-NL" dirty="0"/>
              <a:t>met 1 </a:t>
            </a:r>
            <a:r>
              <a:rPr lang="nl-NL" dirty="0" err="1"/>
              <a:t>vd</a:t>
            </a:r>
            <a:r>
              <a:rPr lang="nl-NL" dirty="0"/>
              <a:t> volgende kenmerken:</a:t>
            </a:r>
          </a:p>
          <a:p>
            <a:pPr lvl="0"/>
            <a:r>
              <a:rPr lang="nl-NL" dirty="0"/>
              <a:t>Niet volledig gevaccineerd</a:t>
            </a:r>
          </a:p>
          <a:p>
            <a:pPr lvl="0"/>
            <a:r>
              <a:rPr lang="nl-NL" dirty="0"/>
              <a:t>Gevaccineerd maar veronderstelde “non-</a:t>
            </a:r>
            <a:r>
              <a:rPr lang="nl-NL" dirty="0" err="1"/>
              <a:t>responder</a:t>
            </a:r>
            <a:r>
              <a:rPr lang="nl-NL" dirty="0"/>
              <a:t>”</a:t>
            </a:r>
          </a:p>
          <a:p>
            <a:pPr lvl="0"/>
            <a:r>
              <a:rPr lang="nl-NL" dirty="0"/>
              <a:t>Overige patiënten die ondanks vaccinatie matig ernstige klachten hebben</a:t>
            </a:r>
          </a:p>
          <a:p>
            <a:r>
              <a:rPr lang="nl-NL" dirty="0"/>
              <a:t>ICS: hoge dosis 7-14 dagen tot klachten verdwijnen</a:t>
            </a:r>
          </a:p>
          <a:p>
            <a:r>
              <a:rPr lang="nl-NL" dirty="0" smtClean="0"/>
              <a:t>Voorkeur NHG: </a:t>
            </a:r>
            <a:r>
              <a:rPr lang="nl-NL" dirty="0"/>
              <a:t>budesonide 2dd800 </a:t>
            </a:r>
            <a:r>
              <a:rPr lang="nl-NL" dirty="0" err="1" smtClean="0"/>
              <a:t>microg</a:t>
            </a:r>
            <a:r>
              <a:rPr lang="nl-NL" dirty="0" smtClean="0"/>
              <a:t>. Archipel: </a:t>
            </a:r>
            <a:r>
              <a:rPr lang="nl-NL" dirty="0" err="1"/>
              <a:t>fluticason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01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19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Verenso</a:t>
            </a:r>
            <a:r>
              <a:rPr lang="nl-NL" dirty="0" smtClean="0"/>
              <a:t>:</a:t>
            </a:r>
          </a:p>
          <a:p>
            <a:r>
              <a:rPr lang="nl-NL" dirty="0" smtClean="0"/>
              <a:t>Het </a:t>
            </a:r>
            <a:r>
              <a:rPr lang="nl-NL" dirty="0"/>
              <a:t>gebruik van</a:t>
            </a:r>
            <a:br>
              <a:rPr lang="nl-NL" dirty="0"/>
            </a:br>
            <a:r>
              <a:rPr lang="nl-NL" dirty="0"/>
              <a:t>ICS kan worden overwogen bij mobiele bewoners die:</a:t>
            </a:r>
            <a:br>
              <a:rPr lang="nl-NL" dirty="0"/>
            </a:br>
            <a:r>
              <a:rPr lang="nl-NL" dirty="0"/>
              <a:t>• Niet-gevaccineerd of niet-</a:t>
            </a:r>
            <a:r>
              <a:rPr lang="nl-NL" dirty="0" err="1"/>
              <a:t>geboosterd</a:t>
            </a:r>
            <a:r>
              <a:rPr lang="nl-NL" dirty="0"/>
              <a:t> zijn;</a:t>
            </a:r>
            <a:br>
              <a:rPr lang="nl-NL" dirty="0"/>
            </a:br>
            <a:r>
              <a:rPr lang="nl-NL" dirty="0"/>
              <a:t>• gevaccineerd zijn maar verondersteld ‘non-</a:t>
            </a:r>
            <a:r>
              <a:rPr lang="nl-NL" dirty="0" err="1"/>
              <a:t>responder</a:t>
            </a:r>
            <a:r>
              <a:rPr lang="nl-NL" dirty="0"/>
              <a:t>’ zijn;</a:t>
            </a:r>
            <a:br>
              <a:rPr lang="nl-NL" dirty="0"/>
            </a:br>
            <a:r>
              <a:rPr lang="nl-NL" dirty="0"/>
              <a:t>• gevaccineerd zijn en ondanks vaccinatie matig-ernstige klachten ontwikkelen.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19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 smtClean="0"/>
              <a:t>Antibiotica</a:t>
            </a:r>
            <a:r>
              <a:rPr lang="nl-NL" dirty="0" smtClean="0"/>
              <a:t> alleen bij bacteriële co-infectie</a:t>
            </a:r>
          </a:p>
          <a:p>
            <a:r>
              <a:rPr lang="nl-NL" dirty="0" smtClean="0"/>
              <a:t>Bij </a:t>
            </a:r>
            <a:r>
              <a:rPr lang="nl-NL" b="1" dirty="0" smtClean="0"/>
              <a:t>astma/COPD</a:t>
            </a:r>
            <a:r>
              <a:rPr lang="nl-NL" dirty="0" smtClean="0"/>
              <a:t>: volg standaarden</a:t>
            </a:r>
          </a:p>
          <a:p>
            <a:r>
              <a:rPr lang="nl-NL" dirty="0"/>
              <a:t> Houdt rekening met verslechtering 7/8 dagen (spreiding 5-12 dagen) na start symptomen</a:t>
            </a:r>
          </a:p>
          <a:p>
            <a:r>
              <a:rPr lang="nl-NL" b="1" dirty="0" smtClean="0"/>
              <a:t>Consultatie /verwijzing </a:t>
            </a:r>
            <a:r>
              <a:rPr lang="nl-NL" b="1" dirty="0" err="1" smtClean="0"/>
              <a:t>zkh</a:t>
            </a:r>
            <a:r>
              <a:rPr lang="nl-NL" b="1" dirty="0" smtClean="0"/>
              <a:t> </a:t>
            </a:r>
            <a:r>
              <a:rPr lang="nl-NL" dirty="0" smtClean="0"/>
              <a:t>(NHG):</a:t>
            </a:r>
          </a:p>
          <a:p>
            <a:pPr lvl="0"/>
            <a:r>
              <a:rPr lang="nl-NL" dirty="0"/>
              <a:t>Ernstig zieke patiënt</a:t>
            </a:r>
          </a:p>
          <a:p>
            <a:pPr lvl="0"/>
            <a:r>
              <a:rPr lang="nl-NL" dirty="0"/>
              <a:t>Ademfrequentie &gt; 24/min in rust</a:t>
            </a:r>
          </a:p>
          <a:p>
            <a:pPr lvl="0"/>
            <a:r>
              <a:rPr lang="nl-NL" dirty="0" err="1"/>
              <a:t>Sat</a:t>
            </a:r>
            <a:r>
              <a:rPr lang="nl-NL" dirty="0"/>
              <a:t> &lt; 92% tot 94% ( bij patiënt zonder COPD)</a:t>
            </a:r>
          </a:p>
          <a:p>
            <a:pPr lvl="0"/>
            <a:r>
              <a:rPr lang="nl-NL" dirty="0"/>
              <a:t>Progressieve dyspnoe, klinische </a:t>
            </a:r>
            <a:r>
              <a:rPr lang="nl-NL" dirty="0" smtClean="0"/>
              <a:t>achteruitgang</a:t>
            </a:r>
          </a:p>
          <a:p>
            <a:r>
              <a:rPr lang="nl-NL" dirty="0"/>
              <a:t>Bepaal of ziekenhuis opname of IC meerwaarde heeft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43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Tractus </a:t>
            </a:r>
            <a:r>
              <a:rPr lang="nl-NL" dirty="0" err="1" smtClean="0"/>
              <a:t>respiratorius</a:t>
            </a:r>
            <a:r>
              <a:rPr lang="nl-NL" dirty="0" smtClean="0"/>
              <a:t> in het formularium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imag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" t="11154" r="485" b="75644"/>
          <a:stretch/>
        </p:blipFill>
        <p:spPr bwMode="auto">
          <a:xfrm>
            <a:off x="612321" y="2852057"/>
            <a:ext cx="11063282" cy="316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19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NHG: Bij zuurstofbehoeftige patiënt die niet naar ziekenhuis wil:</a:t>
            </a:r>
          </a:p>
          <a:p>
            <a:pPr lvl="0"/>
            <a:r>
              <a:rPr lang="nl-NL" b="1" dirty="0" smtClean="0"/>
              <a:t>1. Zuurstofbehandeling</a:t>
            </a:r>
            <a:r>
              <a:rPr lang="nl-NL" dirty="0" smtClean="0"/>
              <a:t> </a:t>
            </a:r>
            <a:r>
              <a:rPr lang="nl-NL" dirty="0"/>
              <a:t>bij </a:t>
            </a:r>
            <a:r>
              <a:rPr lang="nl-NL" dirty="0" err="1"/>
              <a:t>sat</a:t>
            </a:r>
            <a:r>
              <a:rPr lang="nl-NL" dirty="0"/>
              <a:t> &lt;92% en/of AF&gt; 24/min in rust. Bij COPD &lt; 88 tot 90%.</a:t>
            </a:r>
          </a:p>
          <a:p>
            <a:r>
              <a:rPr lang="nl-NL" dirty="0"/>
              <a:t>Start met 2lt zuurstof/min</a:t>
            </a:r>
          </a:p>
          <a:p>
            <a:r>
              <a:rPr lang="nl-NL" dirty="0"/>
              <a:t>Streefsaturatie ≥ 92% - 96%</a:t>
            </a:r>
          </a:p>
          <a:p>
            <a:r>
              <a:rPr lang="nl-NL" dirty="0"/>
              <a:t>	Streefsaturatie COPD ≥ 88% en &lt; 92%</a:t>
            </a:r>
          </a:p>
          <a:p>
            <a:r>
              <a:rPr lang="nl-NL" dirty="0"/>
              <a:t>	Maximaal 5lt zuurstof /min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88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19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b="1" dirty="0" smtClean="0"/>
              <a:t>2.</a:t>
            </a:r>
            <a:r>
              <a:rPr lang="nl-NL" dirty="0" smtClean="0"/>
              <a:t> Overweeg </a:t>
            </a:r>
            <a:r>
              <a:rPr lang="nl-NL" b="1" dirty="0"/>
              <a:t>Dexamethason</a:t>
            </a:r>
            <a:r>
              <a:rPr lang="nl-NL" dirty="0"/>
              <a:t> bij patiënten met zuurstofbehandeling, bij voorkeur met symptomen &gt; 7 </a:t>
            </a:r>
            <a:r>
              <a:rPr lang="nl-NL" dirty="0" smtClean="0"/>
              <a:t>dagen (NHG, </a:t>
            </a:r>
            <a:r>
              <a:rPr lang="nl-NL" dirty="0" err="1" smtClean="0"/>
              <a:t>Verenso</a:t>
            </a:r>
            <a:r>
              <a:rPr lang="nl-NL" dirty="0" smtClean="0"/>
              <a:t>)</a:t>
            </a:r>
            <a:r>
              <a:rPr lang="nl-NL" dirty="0"/>
              <a:t> </a:t>
            </a:r>
          </a:p>
          <a:p>
            <a:r>
              <a:rPr lang="nl-NL" dirty="0"/>
              <a:t>Geef bij volwassenen 6 mg 1 </a:t>
            </a:r>
            <a:r>
              <a:rPr lang="nl-NL" dirty="0" err="1"/>
              <a:t>dd</a:t>
            </a:r>
            <a:r>
              <a:rPr lang="nl-NL" dirty="0"/>
              <a:t> gedurende 10 dagen of korter bij eerder </a:t>
            </a:r>
            <a:r>
              <a:rPr lang="nl-NL" dirty="0" smtClean="0"/>
              <a:t>herstel (alleen voorschrijven bij zuurstofbehoefte)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93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19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nl-NL" b="1" dirty="0" smtClean="0"/>
              <a:t>3. Tromboseprofylaxe </a:t>
            </a:r>
            <a:r>
              <a:rPr lang="nl-NL" b="1" dirty="0"/>
              <a:t>met LMWH  </a:t>
            </a:r>
            <a:r>
              <a:rPr lang="nl-NL" u="sng" dirty="0"/>
              <a:t>zolang </a:t>
            </a:r>
            <a:r>
              <a:rPr lang="nl-NL" u="sng" dirty="0" smtClean="0"/>
              <a:t>bedlegerig </a:t>
            </a:r>
            <a:r>
              <a:rPr lang="nl-NL" b="1" u="sng" dirty="0" smtClean="0"/>
              <a:t>(NHG)</a:t>
            </a:r>
            <a:endParaRPr lang="nl-NL" b="1" dirty="0"/>
          </a:p>
          <a:p>
            <a:r>
              <a:rPr lang="nl-NL" dirty="0" err="1"/>
              <a:t>Enoxaparine</a:t>
            </a:r>
            <a:r>
              <a:rPr lang="nl-NL" dirty="0"/>
              <a:t> 1dd4000IE </a:t>
            </a:r>
            <a:r>
              <a:rPr lang="nl-NL" dirty="0" err="1"/>
              <a:t>sc</a:t>
            </a:r>
            <a:r>
              <a:rPr lang="nl-NL" dirty="0"/>
              <a:t> (</a:t>
            </a:r>
            <a:r>
              <a:rPr lang="nl-NL" dirty="0" err="1"/>
              <a:t>ivm</a:t>
            </a:r>
            <a:r>
              <a:rPr lang="nl-NL" dirty="0"/>
              <a:t> kosten)</a:t>
            </a:r>
          </a:p>
          <a:p>
            <a:r>
              <a:rPr lang="nl-NL" dirty="0" err="1"/>
              <a:t>Nadroparine</a:t>
            </a:r>
            <a:r>
              <a:rPr lang="nl-NL" dirty="0"/>
              <a:t> 1dd2850IE </a:t>
            </a:r>
            <a:r>
              <a:rPr lang="nl-NL" dirty="0" err="1"/>
              <a:t>sc</a:t>
            </a:r>
            <a:endParaRPr lang="nl-NL" dirty="0"/>
          </a:p>
          <a:p>
            <a:r>
              <a:rPr lang="nl-NL" dirty="0" err="1"/>
              <a:t>Dalteparine</a:t>
            </a:r>
            <a:r>
              <a:rPr lang="nl-NL" dirty="0"/>
              <a:t> 1dd5000IE </a:t>
            </a:r>
            <a:r>
              <a:rPr lang="nl-NL" dirty="0" err="1"/>
              <a:t>sc</a:t>
            </a:r>
            <a:endParaRPr lang="nl-NL" dirty="0"/>
          </a:p>
          <a:p>
            <a:r>
              <a:rPr lang="nl-NL" dirty="0"/>
              <a:t> </a:t>
            </a:r>
          </a:p>
          <a:p>
            <a:r>
              <a:rPr lang="nl-NL" dirty="0"/>
              <a:t>Verdubbel de dosis bij BMI ≥ 40</a:t>
            </a:r>
          </a:p>
          <a:p>
            <a:r>
              <a:rPr lang="nl-NL" dirty="0"/>
              <a:t>Schrijf geen profylactisch LMWH voor als patiënt al </a:t>
            </a:r>
            <a:r>
              <a:rPr lang="nl-NL" dirty="0" err="1"/>
              <a:t>anti-coagulantia</a:t>
            </a:r>
            <a:r>
              <a:rPr lang="nl-NL" dirty="0"/>
              <a:t> gebruikt (vit K antagonisten, DOAC</a:t>
            </a:r>
            <a:r>
              <a:rPr lang="nl-NL" dirty="0" smtClean="0"/>
              <a:t>)</a:t>
            </a:r>
          </a:p>
          <a:p>
            <a:r>
              <a:rPr lang="nl-NL" b="1" dirty="0" err="1" smtClean="0"/>
              <a:t>Verenso</a:t>
            </a:r>
            <a:r>
              <a:rPr lang="nl-NL" b="1" dirty="0" smtClean="0"/>
              <a:t>:</a:t>
            </a:r>
            <a:r>
              <a:rPr lang="nl-NL" dirty="0" smtClean="0"/>
              <a:t> Bij </a:t>
            </a:r>
            <a:r>
              <a:rPr lang="nl-NL" dirty="0"/>
              <a:t>ernstig zieke COVID-19 patiënten met een actief behandelbeleid (al dan niet</a:t>
            </a:r>
            <a:br>
              <a:rPr lang="nl-NL" dirty="0"/>
            </a:br>
            <a:r>
              <a:rPr lang="nl-NL" dirty="0"/>
              <a:t>met ziekenhuisopname), zeker als in het verleden een diep veneuze trombose of</a:t>
            </a:r>
            <a:br>
              <a:rPr lang="nl-NL" dirty="0"/>
            </a:br>
            <a:r>
              <a:rPr lang="nl-NL" dirty="0"/>
              <a:t>longembolie is doorgemaakt en/of er sprake is van een sterke teruggang in</a:t>
            </a:r>
            <a:br>
              <a:rPr lang="nl-NL" dirty="0"/>
            </a:br>
            <a:r>
              <a:rPr lang="nl-NL" dirty="0"/>
              <a:t>mobiliteit en/of maligniteit</a:t>
            </a:r>
            <a:r>
              <a:rPr lang="nl-NL" dirty="0" smtClean="0"/>
              <a:t>. </a:t>
            </a:r>
            <a:r>
              <a:rPr lang="nl-NL" dirty="0" err="1" smtClean="0"/>
              <a:t>Nadroparine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19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4. Antibiotica </a:t>
            </a:r>
            <a:r>
              <a:rPr lang="nl-NL" dirty="0"/>
              <a:t>alleen bij bacteriële </a:t>
            </a:r>
            <a:r>
              <a:rPr lang="nl-NL" dirty="0" smtClean="0"/>
              <a:t>co-infectie</a:t>
            </a:r>
          </a:p>
          <a:p>
            <a:r>
              <a:rPr lang="nl-NL" dirty="0"/>
              <a:t>Bij kwetsbare of klinisch zieke patiënten met groter risico op ernstig beloop dan risico op overbehandeling (NHG)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73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COVID 19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 err="1" smtClean="0"/>
              <a:t>Verenso</a:t>
            </a:r>
            <a:r>
              <a:rPr lang="nl-NL" b="1" dirty="0" smtClean="0"/>
              <a:t>: palliatieve fase</a:t>
            </a:r>
          </a:p>
          <a:p>
            <a:r>
              <a:rPr lang="nl-NL" u="sng" dirty="0" smtClean="0"/>
              <a:t>bij dyspneu:</a:t>
            </a:r>
            <a:r>
              <a:rPr lang="nl-NL" dirty="0"/>
              <a:t> </a:t>
            </a:r>
            <a:r>
              <a:rPr lang="nl-NL" dirty="0" err="1" smtClean="0"/>
              <a:t>opoiden</a:t>
            </a:r>
            <a:r>
              <a:rPr lang="nl-NL" dirty="0" smtClean="0"/>
              <a:t> </a:t>
            </a:r>
            <a:r>
              <a:rPr lang="nl-NL" dirty="0"/>
              <a:t>,</a:t>
            </a:r>
            <a:r>
              <a:rPr lang="nl-NL" dirty="0" err="1" smtClean="0"/>
              <a:t>corticosteroiden</a:t>
            </a:r>
            <a:r>
              <a:rPr lang="nl-NL" dirty="0" smtClean="0"/>
              <a:t> </a:t>
            </a:r>
            <a:r>
              <a:rPr lang="nl-NL" dirty="0"/>
              <a:t>bij COVID-19 , onduidelijk in hoeverre ze werken op dyspneu</a:t>
            </a:r>
          </a:p>
          <a:p>
            <a:r>
              <a:rPr lang="nl-NL" u="sng" dirty="0"/>
              <a:t>bij angst en </a:t>
            </a:r>
            <a:r>
              <a:rPr lang="nl-NL" u="sng" dirty="0" smtClean="0"/>
              <a:t>spanning:</a:t>
            </a:r>
            <a:r>
              <a:rPr lang="nl-NL" dirty="0"/>
              <a:t> </a:t>
            </a:r>
            <a:r>
              <a:rPr lang="nl-NL" dirty="0" smtClean="0"/>
              <a:t>benzodiazepines </a:t>
            </a:r>
            <a:r>
              <a:rPr lang="nl-NL" dirty="0"/>
              <a:t>: </a:t>
            </a:r>
            <a:r>
              <a:rPr lang="nl-NL" dirty="0" smtClean="0"/>
              <a:t>oxazepam, </a:t>
            </a:r>
            <a:r>
              <a:rPr lang="nl-NL" dirty="0" err="1" smtClean="0"/>
              <a:t>lorazepam</a:t>
            </a:r>
            <a:r>
              <a:rPr lang="nl-NL" dirty="0" smtClean="0"/>
              <a:t>, </a:t>
            </a:r>
            <a:r>
              <a:rPr lang="nl-NL" dirty="0" err="1"/>
              <a:t>midazolam</a:t>
            </a:r>
            <a:r>
              <a:rPr lang="nl-NL" dirty="0"/>
              <a:t> bij levensverwachting dagen tot week</a:t>
            </a:r>
          </a:p>
          <a:p>
            <a:r>
              <a:rPr lang="nl-NL" u="sng" dirty="0"/>
              <a:t>bij </a:t>
            </a:r>
            <a:r>
              <a:rPr lang="nl-NL" u="sng" dirty="0" smtClean="0"/>
              <a:t>pijn:</a:t>
            </a:r>
            <a:r>
              <a:rPr lang="nl-NL" dirty="0"/>
              <a:t> </a:t>
            </a:r>
            <a:r>
              <a:rPr lang="nl-NL" dirty="0" smtClean="0"/>
              <a:t>paracetamol </a:t>
            </a:r>
            <a:r>
              <a:rPr lang="nl-NL" dirty="0" err="1"/>
              <a:t>evt</a:t>
            </a:r>
            <a:r>
              <a:rPr lang="nl-NL" dirty="0"/>
              <a:t> in combinatie met NSAID en </a:t>
            </a:r>
            <a:r>
              <a:rPr lang="nl-NL" dirty="0" err="1"/>
              <a:t>opoiden</a:t>
            </a:r>
            <a:r>
              <a:rPr lang="nl-NL" dirty="0"/>
              <a:t> </a:t>
            </a:r>
          </a:p>
          <a:p>
            <a:r>
              <a:rPr lang="nl-NL" u="sng" dirty="0"/>
              <a:t>bij </a:t>
            </a:r>
            <a:r>
              <a:rPr lang="nl-NL" u="sng" dirty="0" smtClean="0"/>
              <a:t>hoesten:</a:t>
            </a:r>
            <a:r>
              <a:rPr lang="nl-NL" dirty="0"/>
              <a:t> </a:t>
            </a:r>
            <a:r>
              <a:rPr lang="nl-NL" dirty="0" err="1" smtClean="0"/>
              <a:t>dextromethorfan</a:t>
            </a:r>
            <a:r>
              <a:rPr lang="nl-NL" dirty="0"/>
              <a:t>,</a:t>
            </a:r>
            <a:r>
              <a:rPr lang="nl-NL" dirty="0" smtClean="0"/>
              <a:t> </a:t>
            </a:r>
            <a:r>
              <a:rPr lang="nl-NL" dirty="0" err="1" smtClean="0"/>
              <a:t>codeine</a:t>
            </a:r>
            <a:r>
              <a:rPr lang="nl-NL" dirty="0" smtClean="0"/>
              <a:t>, </a:t>
            </a:r>
            <a:r>
              <a:rPr lang="nl-NL" dirty="0"/>
              <a:t>SR </a:t>
            </a:r>
            <a:r>
              <a:rPr lang="nl-NL" dirty="0" err="1" smtClean="0"/>
              <a:t>opoiden</a:t>
            </a:r>
            <a:r>
              <a:rPr lang="nl-NL" dirty="0" smtClean="0"/>
              <a:t> </a:t>
            </a:r>
            <a:r>
              <a:rPr lang="nl-NL" dirty="0"/>
              <a:t>(droge hoest niet reagerend op </a:t>
            </a:r>
            <a:r>
              <a:rPr lang="nl-NL" dirty="0" err="1"/>
              <a:t>opoiden</a:t>
            </a:r>
            <a:r>
              <a:rPr lang="nl-NL" dirty="0"/>
              <a:t>: paroxetine 1dd20mg of </a:t>
            </a:r>
            <a:r>
              <a:rPr lang="nl-NL" dirty="0" err="1"/>
              <a:t>gabapentine</a:t>
            </a:r>
            <a:r>
              <a:rPr lang="nl-NL" dirty="0"/>
              <a:t> 2dd100-800mg)</a:t>
            </a:r>
          </a:p>
          <a:p>
            <a:r>
              <a:rPr lang="nl-NL" u="sng" dirty="0"/>
              <a:t>bij </a:t>
            </a:r>
            <a:r>
              <a:rPr lang="nl-NL" u="sng" dirty="0" smtClean="0"/>
              <a:t>delier:</a:t>
            </a:r>
            <a:r>
              <a:rPr lang="nl-NL" dirty="0"/>
              <a:t> </a:t>
            </a:r>
            <a:r>
              <a:rPr lang="nl-NL" dirty="0" err="1" smtClean="0"/>
              <a:t>haldol</a:t>
            </a:r>
            <a:r>
              <a:rPr lang="nl-NL" dirty="0"/>
              <a:t>, </a:t>
            </a:r>
            <a:r>
              <a:rPr lang="nl-NL" dirty="0" err="1"/>
              <a:t>clozapine</a:t>
            </a:r>
            <a:r>
              <a:rPr lang="nl-NL" dirty="0"/>
              <a:t> bij M. Parkinson. </a:t>
            </a:r>
            <a:r>
              <a:rPr lang="nl-NL" dirty="0" err="1"/>
              <a:t>Lorazepam</a:t>
            </a:r>
            <a:r>
              <a:rPr lang="nl-NL" dirty="0"/>
              <a:t> bij aanhoudende onrust ondanks </a:t>
            </a:r>
            <a:r>
              <a:rPr lang="nl-NL" dirty="0" err="1"/>
              <a:t>anti-psychoticum</a:t>
            </a:r>
            <a:endParaRPr lang="nl-NL" dirty="0"/>
          </a:p>
          <a:p>
            <a:r>
              <a:rPr lang="nl-NL" u="sng" dirty="0" smtClean="0"/>
              <a:t>Palliatieve </a:t>
            </a:r>
            <a:r>
              <a:rPr lang="nl-NL" u="sng" dirty="0"/>
              <a:t>sedatie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47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COVID-19 formularium</a:t>
            </a:r>
            <a:endParaRPr lang="nl-NL" dirty="0"/>
          </a:p>
        </p:txBody>
      </p:sp>
      <p:pic>
        <p:nvPicPr>
          <p:cNvPr id="3074" name="Picture 2" descr="image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1" b="55006"/>
          <a:stretch/>
        </p:blipFill>
        <p:spPr bwMode="auto">
          <a:xfrm>
            <a:off x="838880" y="2457450"/>
            <a:ext cx="10102964" cy="413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7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Behandelopties</a:t>
            </a:r>
            <a:endParaRPr lang="nl-NL" dirty="0"/>
          </a:p>
        </p:txBody>
      </p:sp>
      <p:pic>
        <p:nvPicPr>
          <p:cNvPr id="4" name="Picture 2" descr="image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6" b="35347"/>
          <a:stretch/>
        </p:blipFill>
        <p:spPr bwMode="auto">
          <a:xfrm>
            <a:off x="553131" y="2620735"/>
            <a:ext cx="7886701" cy="336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7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Bij actief behandelbeleid van zuurstofbehoeftige patiënt(e) die niet naar ziekenhuis wil</a:t>
            </a:r>
          </a:p>
          <a:p>
            <a:r>
              <a:rPr lang="nl-NL" b="1" dirty="0" smtClean="0"/>
              <a:t>1.</a:t>
            </a:r>
            <a:r>
              <a:rPr lang="nl-NL" dirty="0" smtClean="0"/>
              <a:t> </a:t>
            </a:r>
            <a:r>
              <a:rPr lang="nl-NL" b="1" dirty="0" smtClean="0"/>
              <a:t>Zuurstof</a:t>
            </a:r>
            <a:r>
              <a:rPr lang="nl-NL" dirty="0" smtClean="0"/>
              <a:t> therapie (idem)</a:t>
            </a:r>
          </a:p>
          <a:p>
            <a:r>
              <a:rPr lang="nl-NL" b="1" dirty="0" smtClean="0"/>
              <a:t>2.</a:t>
            </a:r>
            <a:r>
              <a:rPr lang="nl-NL" dirty="0" smtClean="0"/>
              <a:t> Overweeg </a:t>
            </a:r>
            <a:r>
              <a:rPr lang="nl-NL" b="1" dirty="0"/>
              <a:t>Dexamethason</a:t>
            </a:r>
            <a:r>
              <a:rPr lang="nl-NL" dirty="0"/>
              <a:t> 6 mg 1 </a:t>
            </a:r>
            <a:r>
              <a:rPr lang="nl-NL" dirty="0" err="1"/>
              <a:t>dd</a:t>
            </a:r>
            <a:r>
              <a:rPr lang="nl-NL" dirty="0"/>
              <a:t> gedurende </a:t>
            </a:r>
            <a:r>
              <a:rPr lang="nl-NL" dirty="0" smtClean="0"/>
              <a:t>max 10 </a:t>
            </a:r>
            <a:r>
              <a:rPr lang="nl-NL" dirty="0"/>
              <a:t>dagen </a:t>
            </a:r>
            <a:r>
              <a:rPr lang="nl-NL" dirty="0" smtClean="0"/>
              <a:t>bij </a:t>
            </a:r>
            <a:r>
              <a:rPr lang="nl-NL" dirty="0"/>
              <a:t>patiënten met zuurstofbehandeling, bij voorkeur met symptomen &gt; 7 dagen </a:t>
            </a:r>
            <a:endParaRPr lang="nl-NL" dirty="0" smtClean="0"/>
          </a:p>
          <a:p>
            <a:r>
              <a:rPr lang="nl-NL" b="1" dirty="0" smtClean="0"/>
              <a:t>3.</a:t>
            </a:r>
            <a:r>
              <a:rPr lang="nl-NL" dirty="0" smtClean="0"/>
              <a:t> </a:t>
            </a:r>
            <a:r>
              <a:rPr lang="nl-NL" b="1" dirty="0"/>
              <a:t>Tromboseprofylaxe met </a:t>
            </a:r>
            <a:r>
              <a:rPr lang="nl-NL" b="1" dirty="0" smtClean="0"/>
              <a:t>LMWH </a:t>
            </a:r>
            <a:r>
              <a:rPr lang="nl-NL" dirty="0" smtClean="0"/>
              <a:t>bij</a:t>
            </a:r>
            <a:r>
              <a:rPr lang="nl-NL" smtClean="0"/>
              <a:t>: ernstig ziek, immobiliteit</a:t>
            </a:r>
            <a:r>
              <a:rPr lang="nl-NL" dirty="0" smtClean="0"/>
              <a:t>, DVT, longembolie, maligniteit in VG, zonder vit K antagonisten of DOAC gebruik (idem)</a:t>
            </a:r>
          </a:p>
          <a:p>
            <a:r>
              <a:rPr lang="nl-NL" b="1" dirty="0"/>
              <a:t>4. Antibiotica </a:t>
            </a:r>
            <a:r>
              <a:rPr lang="nl-NL" dirty="0"/>
              <a:t>alleen bij bacteriële </a:t>
            </a:r>
            <a:r>
              <a:rPr lang="nl-NL" dirty="0" smtClean="0"/>
              <a:t>co-infectie</a:t>
            </a:r>
          </a:p>
          <a:p>
            <a:r>
              <a:rPr lang="nl-NL" b="1" dirty="0" smtClean="0"/>
              <a:t>(5. </a:t>
            </a:r>
            <a:r>
              <a:rPr lang="nl-NL" dirty="0" smtClean="0"/>
              <a:t>off label </a:t>
            </a:r>
            <a:r>
              <a:rPr lang="nl-NL" b="1" dirty="0" smtClean="0"/>
              <a:t>ICS? </a:t>
            </a:r>
            <a:r>
              <a:rPr lang="nl-NL" dirty="0" smtClean="0"/>
              <a:t>Voorwaarden </a:t>
            </a:r>
            <a:r>
              <a:rPr lang="nl-NL" dirty="0" err="1" smtClean="0"/>
              <a:t>Verenso</a:t>
            </a:r>
            <a:r>
              <a:rPr lang="nl-NL" dirty="0" smtClean="0"/>
              <a:t>: mobiele </a:t>
            </a:r>
            <a:r>
              <a:rPr lang="nl-NL" dirty="0" err="1" smtClean="0"/>
              <a:t>pt</a:t>
            </a:r>
            <a:r>
              <a:rPr lang="nl-NL" dirty="0" smtClean="0"/>
              <a:t>, niet (volledig) gevaccineerd die matig ernstig ziek is </a:t>
            </a:r>
            <a:r>
              <a:rPr lang="nl-NL" b="1" dirty="0" smtClean="0"/>
              <a:t>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1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GERAADPLEEGDE 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NHG behandelrichtlijn Influenza	juni 2022 </a:t>
            </a:r>
          </a:p>
          <a:p>
            <a:r>
              <a:rPr lang="nl-NL" dirty="0"/>
              <a:t>NHG richtlijn COVID-19 	juni </a:t>
            </a:r>
            <a:r>
              <a:rPr lang="nl-NL" dirty="0" smtClean="0"/>
              <a:t>2022</a:t>
            </a:r>
          </a:p>
          <a:p>
            <a:r>
              <a:rPr lang="nl-NL" dirty="0" err="1"/>
              <a:t>Verenso</a:t>
            </a:r>
            <a:r>
              <a:rPr lang="nl-NL" dirty="0"/>
              <a:t> behandeladvies COVID-19	april 2022</a:t>
            </a:r>
          </a:p>
          <a:p>
            <a:r>
              <a:rPr lang="nl-NL" dirty="0"/>
              <a:t>https://www.rivm.nl/coronavirus-covid-19 </a:t>
            </a:r>
            <a:endParaRPr lang="nl-NL" dirty="0" smtClean="0"/>
          </a:p>
          <a:p>
            <a:r>
              <a:rPr lang="nl-NL" u="sng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nl-NL" u="sng" dirty="0" smtClean="0">
                <a:solidFill>
                  <a:schemeClr val="tx1"/>
                </a:solidFill>
                <a:hlinkClick r:id="rId2"/>
              </a:rPr>
              <a:t>palliaweb.nl/corona</a:t>
            </a:r>
            <a:endParaRPr lang="nl-NL" u="sng" dirty="0" smtClean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024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2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 onderwerp keuze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Griep komt elk jaar in Nederland voor, meestal in de wintermaanden, dit noemen we </a:t>
            </a:r>
            <a:r>
              <a:rPr lang="nl-NL" dirty="0" err="1" smtClean="0"/>
              <a:t>seizoensgriep</a:t>
            </a:r>
            <a:r>
              <a:rPr lang="nl-NL" dirty="0" smtClean="0"/>
              <a:t>.</a:t>
            </a:r>
          </a:p>
          <a:p>
            <a:r>
              <a:rPr lang="nl-NL" dirty="0" smtClean="0"/>
              <a:t>COVID-19 is het hele jaar actueel, echter zien we bij onze kwetsbare doelgroep dat zij ook in de wintermaanden vaker besmet raken met het COVID-19 virus. </a:t>
            </a: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Om deze reden behandelen we in dit FTO de onderwerpen influenza en COVID-19. 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INFLUENZA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klinisch beeld van een infectie met een influenzavirus kan variëren van een asymptomatisch beloop tot een ernstig beloop, met complicaties.</a:t>
            </a:r>
          </a:p>
          <a:p>
            <a:r>
              <a:rPr lang="nl-NL" dirty="0" smtClean="0"/>
              <a:t>Meestal genezen mensen binnen enkele dagen tot een week, soms kunnen klachten langer duren of ernstiger zijn.</a:t>
            </a:r>
          </a:p>
          <a:p>
            <a:r>
              <a:rPr lang="nl-NL" dirty="0" smtClean="0"/>
              <a:t>Een aantal patiëntengroepen, waaronder verpleeghuisbewoners, hebben in aanloop naar het griepseizoen een indicatie voor een vaccinatie. </a:t>
            </a:r>
          </a:p>
          <a:p>
            <a:r>
              <a:rPr lang="nl-NL" dirty="0" smtClean="0"/>
              <a:t>Vanwege gebrek aan bewijs voor effectiviteit worden antivirale middelen niet aanbevolen voor behandeling van influenza. Alleen bij de </a:t>
            </a:r>
            <a:r>
              <a:rPr lang="nl-NL" b="1" dirty="0" smtClean="0"/>
              <a:t>kleine groep zeer hoog risico patiënten</a:t>
            </a:r>
            <a:r>
              <a:rPr lang="nl-NL" dirty="0" smtClean="0"/>
              <a:t> kan overwogen worden antivirale middelen te starten.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1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499"/>
            <a:ext cx="8983657" cy="3604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Een </a:t>
            </a:r>
            <a:r>
              <a:rPr lang="nl-NL" dirty="0"/>
              <a:t>patiënt met een influenzavirusinfectie kan klachten ontwikkelen </a:t>
            </a:r>
            <a:r>
              <a:rPr lang="nl-NL" dirty="0" smtClean="0"/>
              <a:t>als;</a:t>
            </a:r>
            <a:endParaRPr lang="nl-NL" dirty="0"/>
          </a:p>
          <a:p>
            <a:r>
              <a:rPr lang="nl-NL" dirty="0"/>
              <a:t>acuut begin van de klachten</a:t>
            </a:r>
          </a:p>
          <a:p>
            <a:r>
              <a:rPr lang="nl-NL" dirty="0"/>
              <a:t>en ≥ 1 van de volgende 4 systemische symptomen:</a:t>
            </a:r>
          </a:p>
          <a:p>
            <a:pPr lvl="1"/>
            <a:r>
              <a:rPr lang="nl-NL" dirty="0"/>
              <a:t>koorts of gevoel van koorts</a:t>
            </a:r>
          </a:p>
          <a:p>
            <a:pPr lvl="1"/>
            <a:r>
              <a:rPr lang="nl-NL" dirty="0"/>
              <a:t>algehele malaise</a:t>
            </a:r>
          </a:p>
          <a:p>
            <a:pPr lvl="1"/>
            <a:r>
              <a:rPr lang="nl-NL" dirty="0"/>
              <a:t>hoofdpijn</a:t>
            </a:r>
          </a:p>
          <a:p>
            <a:pPr lvl="1"/>
            <a:r>
              <a:rPr lang="nl-NL" dirty="0"/>
              <a:t>spierpijn</a:t>
            </a:r>
          </a:p>
          <a:p>
            <a:r>
              <a:rPr lang="nl-NL" dirty="0"/>
              <a:t>en ≥ 1 van de volgende 3 respiratoire symptomen:</a:t>
            </a:r>
          </a:p>
          <a:p>
            <a:pPr lvl="1"/>
            <a:r>
              <a:rPr lang="nl-NL" dirty="0"/>
              <a:t>hoesten</a:t>
            </a:r>
          </a:p>
          <a:p>
            <a:pPr lvl="1"/>
            <a:r>
              <a:rPr lang="nl-NL" dirty="0"/>
              <a:t>keelpijn</a:t>
            </a:r>
          </a:p>
          <a:p>
            <a:pPr lvl="1"/>
            <a:r>
              <a:rPr lang="nl-NL" dirty="0"/>
              <a:t>kortademigheid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85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Beloop influenza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Een symptomatische infectie geeft meestal een kortdurende luchtweginfectie die vanzelf overgaat. </a:t>
            </a:r>
          </a:p>
          <a:p>
            <a:r>
              <a:rPr lang="nl-NL" dirty="0" smtClean="0"/>
              <a:t>De koorts daalt over het algemeen na 2-6 dagen en treedt volledig herstel op van de overige klachten tussen 1-3 weken. </a:t>
            </a:r>
          </a:p>
          <a:p>
            <a:r>
              <a:rPr lang="nl-NL" b="1" dirty="0" smtClean="0"/>
              <a:t>Bij risicogroepen </a:t>
            </a:r>
            <a:r>
              <a:rPr lang="nl-NL" dirty="0" smtClean="0"/>
              <a:t>kan influenza ernstige complicaties veroorzaken die tot ziekenhuisopname of sterfte kunnen leiden. Belangrijkste complicaties:</a:t>
            </a:r>
          </a:p>
          <a:p>
            <a:pPr marL="0" indent="0">
              <a:buNone/>
            </a:pPr>
            <a:r>
              <a:rPr lang="nl-NL" dirty="0" smtClean="0"/>
              <a:t>	-  Primaire virusinfecties zoals een virale pneumonie en myocarditis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	-  Secundair bacteriële infectie zoals een pneumonie.</a:t>
            </a:r>
          </a:p>
          <a:p>
            <a:r>
              <a:rPr lang="nl-NL" dirty="0" smtClean="0"/>
              <a:t>Daarnaast kan het bestaande </a:t>
            </a:r>
            <a:r>
              <a:rPr lang="nl-NL" dirty="0" err="1" smtClean="0"/>
              <a:t>comorbiditeit</a:t>
            </a:r>
            <a:r>
              <a:rPr lang="nl-NL" dirty="0" smtClean="0"/>
              <a:t> ontregelen, zoals diabetes mellitus, cardiale en pulmonale aandoeningen, </a:t>
            </a:r>
            <a:r>
              <a:rPr lang="nl-NL" dirty="0" smtClean="0"/>
              <a:t>maar </a:t>
            </a:r>
            <a:r>
              <a:rPr lang="nl-NL" dirty="0" smtClean="0"/>
              <a:t>ook depressie en dementie.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7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Behandeladvies NHG </a:t>
            </a:r>
            <a:r>
              <a:rPr lang="nl-NL" dirty="0" smtClean="0"/>
              <a:t>Influenza (2022)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een influenza beeld wordt over het algemeen antivirale middelen niet aangeraden </a:t>
            </a:r>
          </a:p>
          <a:p>
            <a:r>
              <a:rPr lang="nl-NL" dirty="0"/>
              <a:t>Alleen bij een kleine groep patiënten met een zeer hoog risico op een ernstig beloop </a:t>
            </a:r>
            <a:r>
              <a:rPr lang="nl-NL" dirty="0" smtClean="0"/>
              <a:t>kan </a:t>
            </a:r>
            <a:r>
              <a:rPr lang="nl-NL" dirty="0" err="1" smtClean="0"/>
              <a:t>oseltamivir</a:t>
            </a:r>
            <a:r>
              <a:rPr lang="nl-NL" dirty="0" smtClean="0"/>
              <a:t> (</a:t>
            </a:r>
            <a:r>
              <a:rPr lang="nl-NL" dirty="0" err="1" smtClean="0"/>
              <a:t>Tamilflu</a:t>
            </a:r>
            <a:r>
              <a:rPr lang="nl-NL" dirty="0" smtClean="0"/>
              <a:t>) overwogen </a:t>
            </a:r>
            <a:r>
              <a:rPr lang="nl-NL" dirty="0"/>
              <a:t>worden, bij voorkeur &lt; 48 uur na start symptomen</a:t>
            </a:r>
            <a:r>
              <a:rPr lang="nl-NL" dirty="0" smtClean="0"/>
              <a:t>. (In 2022 niet voorgeschreven bij Archipel). </a:t>
            </a:r>
            <a:endParaRPr lang="nl-NL" dirty="0"/>
          </a:p>
          <a:p>
            <a:r>
              <a:rPr lang="nl-NL" dirty="0" smtClean="0"/>
              <a:t>Kwetsbare ouderen vallen onder </a:t>
            </a:r>
            <a:r>
              <a:rPr lang="nl-NL" dirty="0" smtClean="0"/>
              <a:t>hoog risico</a:t>
            </a:r>
            <a:r>
              <a:rPr lang="nl-NL" dirty="0" smtClean="0"/>
              <a:t>, tevens patiënten met verminderde afweer (bijv. tijdens chemotherapie, </a:t>
            </a:r>
            <a:r>
              <a:rPr lang="nl-NL" dirty="0"/>
              <a:t>patiënten met ernstig lever- of nierfalen of ernstige cardiale of pulmonale </a:t>
            </a:r>
            <a:r>
              <a:rPr lang="nl-NL" dirty="0" smtClean="0"/>
              <a:t>aandoeningen.</a:t>
            </a:r>
          </a:p>
          <a:p>
            <a:pPr marL="0" indent="0">
              <a:buNone/>
            </a:pPr>
            <a:r>
              <a:rPr lang="nl-NL" dirty="0" smtClean="0"/>
              <a:t>--</a:t>
            </a:r>
            <a:endParaRPr lang="nl-NL" dirty="0" smtClean="0"/>
          </a:p>
          <a:p>
            <a:r>
              <a:rPr lang="nl-NL" dirty="0" smtClean="0"/>
              <a:t>Alle patiënten &gt;60 jaar komen in aanmerking voor een griepvaccinatie.</a:t>
            </a:r>
          </a:p>
        </p:txBody>
      </p:sp>
    </p:spTree>
    <p:extLst>
      <p:ext uri="{BB962C8B-B14F-4D97-AF65-F5344CB8AC3E}">
        <p14:creationId xmlns:p14="http://schemas.microsoft.com/office/powerpoint/2010/main" val="8636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 vaccinaties binnen Archipel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Influenza vaccinaties in 2021: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Cliënten: 651</a:t>
            </a:r>
          </a:p>
          <a:p>
            <a:r>
              <a:rPr lang="nl-NL" dirty="0" smtClean="0"/>
              <a:t>Medewerkers 175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sz="1700" dirty="0" smtClean="0"/>
              <a:t>Voor komend seizoen wordt gestreefd naar een hogere vaccinatie graad.</a:t>
            </a:r>
            <a:br>
              <a:rPr lang="nl-NL" sz="1700" dirty="0" smtClean="0"/>
            </a:br>
            <a:r>
              <a:rPr lang="nl-NL" sz="1700" dirty="0" smtClean="0"/>
              <a:t/>
            </a:r>
            <a:br>
              <a:rPr lang="nl-NL" sz="1700" dirty="0" smtClean="0"/>
            </a:br>
            <a:r>
              <a:rPr lang="nl-NL" sz="1700" dirty="0" smtClean="0"/>
              <a:t>Hiervoor is het projectbureau ingeschakeld.  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22848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Aanbeveling kwetsbare ouderen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Alleen bij een kleine groep patiënten met een </a:t>
            </a:r>
            <a:r>
              <a:rPr lang="nl-NL" i="1" dirty="0"/>
              <a:t>zeer</a:t>
            </a:r>
            <a:r>
              <a:rPr lang="nl-NL" dirty="0"/>
              <a:t> hoog risico op een ernstig beloop </a:t>
            </a:r>
            <a:r>
              <a:rPr lang="nl-NL" dirty="0" smtClean="0"/>
              <a:t>kan </a:t>
            </a:r>
            <a:r>
              <a:rPr lang="nl-NL" dirty="0" err="1" smtClean="0"/>
              <a:t>oseltamivir</a:t>
            </a:r>
            <a:r>
              <a:rPr lang="nl-NL" dirty="0" smtClean="0"/>
              <a:t> (</a:t>
            </a:r>
            <a:r>
              <a:rPr lang="nl-NL" dirty="0" err="1" smtClean="0"/>
              <a:t>tamiflu</a:t>
            </a:r>
            <a:r>
              <a:rPr lang="nl-NL" dirty="0" smtClean="0"/>
              <a:t>)  </a:t>
            </a:r>
            <a:r>
              <a:rPr lang="nl-NL" dirty="0"/>
              <a:t>overwogen worden. </a:t>
            </a:r>
            <a:r>
              <a:rPr lang="nl-NL" dirty="0" smtClean="0"/>
              <a:t>In 2022 nog niet voorgeschreven binne</a:t>
            </a:r>
            <a:r>
              <a:rPr lang="nl-NL" dirty="0" smtClean="0"/>
              <a:t>n Archipel.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17" y="3561896"/>
            <a:ext cx="8858250" cy="24098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51978" y="6325644"/>
            <a:ext cx="951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Indien gekozen wordt voor behandeling, start direct, staak direct bij negatieve PCR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6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428</TotalTime>
  <Words>1508</Words>
  <Application>Microsoft Office PowerPoint</Application>
  <PresentationFormat>Breedbeeld</PresentationFormat>
  <Paragraphs>158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Tahoma</vt:lpstr>
      <vt:lpstr>Times New Roman</vt:lpstr>
      <vt:lpstr>Wingdings 3</vt:lpstr>
      <vt:lpstr>Ion-directiekamer</vt:lpstr>
      <vt:lpstr>Farmaco Therapeutisch Overleg</vt:lpstr>
      <vt:lpstr>Tractus respiratorius in het formularium</vt:lpstr>
      <vt:lpstr>Onze onderwerp keuze</vt:lpstr>
      <vt:lpstr>INFLUENZA</vt:lpstr>
      <vt:lpstr>PowerPoint-presentatie</vt:lpstr>
      <vt:lpstr>Beloop influenza </vt:lpstr>
      <vt:lpstr>Behandeladvies NHG Influenza (2022)</vt:lpstr>
      <vt:lpstr>Aantal vaccinaties binnen Archipel </vt:lpstr>
      <vt:lpstr>Aanbeveling kwetsbare ouderen </vt:lpstr>
      <vt:lpstr>Huidige behandelopties formularium</vt:lpstr>
      <vt:lpstr>COVID 19 algemeen</vt:lpstr>
      <vt:lpstr>COVID 19 symptomen</vt:lpstr>
      <vt:lpstr>COVID 19 symptomen</vt:lpstr>
      <vt:lpstr>COVID 19 diagnostiek</vt:lpstr>
      <vt:lpstr>COVID 19 risicogroepen</vt:lpstr>
      <vt:lpstr>Aantal vaccinaties binnen Archipel </vt:lpstr>
      <vt:lpstr>COVID 19 behandeling</vt:lpstr>
      <vt:lpstr>COVID 19 behandeling</vt:lpstr>
      <vt:lpstr>COVID 19 behandeling</vt:lpstr>
      <vt:lpstr>COVID 19 behandeling</vt:lpstr>
      <vt:lpstr>COVID 19 behandeling</vt:lpstr>
      <vt:lpstr>COVID 19 behandeling</vt:lpstr>
      <vt:lpstr>COVID 19 behandeling</vt:lpstr>
      <vt:lpstr>COVID 19 behandeling</vt:lpstr>
      <vt:lpstr>COVID-19 formularium</vt:lpstr>
      <vt:lpstr>Behandelopties</vt:lpstr>
      <vt:lpstr>Voorstel</vt:lpstr>
      <vt:lpstr>GERAADPLEEGDE BRONNEN</vt:lpstr>
      <vt:lpstr>VRAGEN?</vt:lpstr>
    </vt:vector>
  </TitlesOfParts>
  <Company>DXC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 Therapeutisch Overleg</dc:title>
  <dc:creator>Daniëlle Termeer</dc:creator>
  <cp:lastModifiedBy>Daniëlle Termeer</cp:lastModifiedBy>
  <cp:revision>47</cp:revision>
  <dcterms:created xsi:type="dcterms:W3CDTF">2022-08-22T08:54:22Z</dcterms:created>
  <dcterms:modified xsi:type="dcterms:W3CDTF">2022-10-10T07:47:36Z</dcterms:modified>
</cp:coreProperties>
</file>