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5" r:id="rId4"/>
    <p:sldId id="257" r:id="rId5"/>
    <p:sldId id="260" r:id="rId6"/>
    <p:sldId id="258" r:id="rId7"/>
    <p:sldId id="277" r:id="rId8"/>
    <p:sldId id="278" r:id="rId9"/>
    <p:sldId id="259" r:id="rId10"/>
    <p:sldId id="261" r:id="rId11"/>
    <p:sldId id="262" r:id="rId12"/>
    <p:sldId id="279" r:id="rId13"/>
    <p:sldId id="263" r:id="rId14"/>
    <p:sldId id="280" r:id="rId15"/>
    <p:sldId id="264" r:id="rId16"/>
    <p:sldId id="266" r:id="rId17"/>
    <p:sldId id="268" r:id="rId18"/>
    <p:sldId id="269" r:id="rId19"/>
    <p:sldId id="271" r:id="rId20"/>
    <p:sldId id="272" r:id="rId21"/>
    <p:sldId id="273" r:id="rId22"/>
    <p:sldId id="274" r:id="rId23"/>
    <p:sldId id="283" r:id="rId24"/>
    <p:sldId id="276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7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1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40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3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0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07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7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3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94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67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D9DF-2042-49CD-B03C-43414035F4E9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18C2-C057-42DC-AD68-3A663ADB7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98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cg97" TargetMode="External"/><Relationship Id="rId2" Type="http://schemas.openxmlformats.org/officeDocument/2006/relationships/hyperlink" Target="https://www.farmacotherapeutischkompas.nl/bladeren/indicatieteksten/mictieklachten_bij_man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ichtlijnendatabase.nl/richtlijn/mannelijke_niet-neurogene_luts/startpagina_luts.html#tab-content-general" TargetMode="External"/><Relationship Id="rId5" Type="http://schemas.openxmlformats.org/officeDocument/2006/relationships/hyperlink" Target="https://www.nhg.org/standaarden/volledig/nhg-standaard-mictieklachten-bij-mannen" TargetMode="External"/><Relationship Id="rId4" Type="http://schemas.openxmlformats.org/officeDocument/2006/relationships/hyperlink" Target="http://uroweb.org/guideline/treatment-of-non-neurogenic-male-luts/#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FTO 19 september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Mictieklachten bij  mannen ofwel </a:t>
            </a:r>
          </a:p>
          <a:p>
            <a:r>
              <a:rPr lang="nl-NL" dirty="0" smtClean="0"/>
              <a:t>LUTS (low </a:t>
            </a:r>
            <a:r>
              <a:rPr lang="nl-NL" dirty="0" err="1" smtClean="0"/>
              <a:t>urinary</a:t>
            </a:r>
            <a:r>
              <a:rPr lang="nl-NL" dirty="0" smtClean="0"/>
              <a:t> </a:t>
            </a:r>
            <a:r>
              <a:rPr lang="nl-NL" dirty="0" err="1" smtClean="0"/>
              <a:t>tract</a:t>
            </a:r>
            <a:r>
              <a:rPr lang="nl-NL" dirty="0" smtClean="0"/>
              <a:t> </a:t>
            </a:r>
            <a:r>
              <a:rPr lang="nl-NL" dirty="0" err="1" smtClean="0"/>
              <a:t>symptoms</a:t>
            </a:r>
            <a:r>
              <a:rPr lang="nl-NL" dirty="0" smtClean="0"/>
              <a:t>) klachten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mictieklachten die een nadere evaluatie behoeven, dus geen typische LUTS klachten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Hematurie</a:t>
            </a:r>
          </a:p>
          <a:p>
            <a:r>
              <a:rPr lang="nl-NL" dirty="0" err="1" smtClean="0"/>
              <a:t>Hematospermie</a:t>
            </a:r>
            <a:endParaRPr lang="nl-NL" dirty="0" smtClean="0"/>
          </a:p>
          <a:p>
            <a:r>
              <a:rPr lang="nl-NL" dirty="0" smtClean="0"/>
              <a:t>Pijn bij het plassen</a:t>
            </a:r>
          </a:p>
          <a:p>
            <a:r>
              <a:rPr lang="nl-NL" dirty="0" smtClean="0"/>
              <a:t>Andere typen pijn</a:t>
            </a:r>
          </a:p>
          <a:p>
            <a:r>
              <a:rPr lang="nl-NL" dirty="0" err="1" smtClean="0"/>
              <a:t>Rec</a:t>
            </a:r>
            <a:r>
              <a:rPr lang="nl-NL" dirty="0" smtClean="0"/>
              <a:t> urineweginfecties</a:t>
            </a:r>
          </a:p>
          <a:p>
            <a:r>
              <a:rPr lang="nl-NL" dirty="0" smtClean="0"/>
              <a:t>Ernstige urine incontinentie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9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(mede) oorzaken bemoeilijkte mictie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Medicijngebruik :  : antipsychotica, tricyclische antidepressiva, anticholinergica, antiparkinsonmiddelen, </a:t>
            </a:r>
            <a:r>
              <a:rPr lang="nl-NL" dirty="0" err="1" smtClean="0"/>
              <a:t>antithistaminica</a:t>
            </a:r>
            <a:r>
              <a:rPr lang="nl-NL" dirty="0" smtClean="0"/>
              <a:t>, opiaten, </a:t>
            </a:r>
            <a:r>
              <a:rPr lang="nl-NL" dirty="0" err="1" smtClean="0"/>
              <a:t>lisdiuretica</a:t>
            </a:r>
            <a:r>
              <a:rPr lang="nl-NL" dirty="0" smtClean="0"/>
              <a:t>, lithium, calciumantagonisten</a:t>
            </a:r>
          </a:p>
          <a:p>
            <a:r>
              <a:rPr lang="nl-NL" dirty="0" smtClean="0"/>
              <a:t>Intoxicatie bv alcohol en nicotine</a:t>
            </a:r>
          </a:p>
          <a:p>
            <a:r>
              <a:rPr lang="nl-NL" dirty="0" smtClean="0"/>
              <a:t>Infectie : prostatitis of urethritis</a:t>
            </a:r>
          </a:p>
          <a:p>
            <a:r>
              <a:rPr lang="nl-NL" dirty="0" smtClean="0"/>
              <a:t>Urethrastrictuur</a:t>
            </a:r>
          </a:p>
          <a:p>
            <a:r>
              <a:rPr lang="nl-NL" dirty="0" smtClean="0"/>
              <a:t>Ernstige obstipatie</a:t>
            </a:r>
          </a:p>
          <a:p>
            <a:r>
              <a:rPr lang="nl-NL" dirty="0" smtClean="0"/>
              <a:t>Neurogeen blaaslijden</a:t>
            </a:r>
          </a:p>
          <a:p>
            <a:r>
              <a:rPr lang="nl-NL" dirty="0" smtClean="0"/>
              <a:t>Overloopblaas</a:t>
            </a:r>
          </a:p>
          <a:p>
            <a:r>
              <a:rPr lang="nl-NL" dirty="0" smtClean="0"/>
              <a:t>Blaasstenen</a:t>
            </a:r>
          </a:p>
          <a:p>
            <a:r>
              <a:rPr lang="nl-NL" dirty="0" smtClean="0"/>
              <a:t>Blaascarcinoom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803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Anamnese</a:t>
            </a:r>
          </a:p>
          <a:p>
            <a:r>
              <a:rPr lang="nl-NL" dirty="0" err="1" smtClean="0"/>
              <a:t>Evt</a:t>
            </a:r>
            <a:r>
              <a:rPr lang="nl-NL" dirty="0" smtClean="0"/>
              <a:t> mictiedagboek</a:t>
            </a:r>
          </a:p>
          <a:p>
            <a:r>
              <a:rPr lang="nl-NL" dirty="0" smtClean="0"/>
              <a:t>Lichamelijk onderzoek : onderbuik, </a:t>
            </a:r>
            <a:r>
              <a:rPr lang="nl-NL" dirty="0" err="1" smtClean="0"/>
              <a:t>evt</a:t>
            </a:r>
            <a:r>
              <a:rPr lang="nl-NL" dirty="0" smtClean="0"/>
              <a:t> fimosis, hypospadie, blaasdemping, rectaal toucher</a:t>
            </a:r>
          </a:p>
          <a:p>
            <a:r>
              <a:rPr lang="nl-NL" dirty="0" smtClean="0"/>
              <a:t>Aanvullend onderzoek : lab, bladderscan</a:t>
            </a:r>
          </a:p>
          <a:p>
            <a:r>
              <a:rPr lang="nl-NL" dirty="0" smtClean="0"/>
              <a:t>Uroloog : urineflow meten, </a:t>
            </a:r>
            <a:r>
              <a:rPr lang="nl-NL" dirty="0" err="1" smtClean="0"/>
              <a:t>evt</a:t>
            </a:r>
            <a:r>
              <a:rPr lang="nl-NL" dirty="0" smtClean="0"/>
              <a:t> urodynamisch onderzoek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92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prostaatcarcinoom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RT &gt; verdenking (asymmetrie, onregelmatig </a:t>
            </a:r>
            <a:r>
              <a:rPr lang="nl-NL" dirty="0" err="1" smtClean="0"/>
              <a:t>opp</a:t>
            </a:r>
            <a:r>
              <a:rPr lang="nl-NL" dirty="0" smtClean="0"/>
              <a:t>, harde nodus &gt; verwijzen naar uroloog bij levensverwachting &gt; 10 jaar</a:t>
            </a:r>
          </a:p>
          <a:p>
            <a:r>
              <a:rPr lang="nl-NL" dirty="0" smtClean="0"/>
              <a:t>Routine PSA niet aanbevolen ! PSA screening &gt; 80% met mannen die door screening met </a:t>
            </a:r>
            <a:r>
              <a:rPr lang="nl-NL" dirty="0" err="1" smtClean="0"/>
              <a:t>prostaatca</a:t>
            </a:r>
            <a:r>
              <a:rPr lang="nl-NL" dirty="0" smtClean="0"/>
              <a:t> gediagnostiseerd worden heeft een </a:t>
            </a:r>
            <a:r>
              <a:rPr lang="nl-NL" dirty="0" err="1" smtClean="0"/>
              <a:t>overdiagnose</a:t>
            </a:r>
            <a:r>
              <a:rPr lang="nl-NL" dirty="0" smtClean="0"/>
              <a:t> dus de kanker zou nooit tot problemen geleid hebben als deze onopgemerkt was gebleven. Behandeling bij patiënten geeft vaak ernstige bijwerkingen.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9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 bij LUTS 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Afwachtend beleid met adviezen</a:t>
            </a:r>
          </a:p>
          <a:p>
            <a:r>
              <a:rPr lang="nl-NL" dirty="0" smtClean="0"/>
              <a:t>Medicamenteus</a:t>
            </a:r>
          </a:p>
          <a:p>
            <a:r>
              <a:rPr lang="nl-NL" dirty="0" smtClean="0"/>
              <a:t>Chirurgie</a:t>
            </a:r>
          </a:p>
          <a:p>
            <a:r>
              <a:rPr lang="nl-NL" dirty="0" smtClean="0"/>
              <a:t>Instrumentele niet operatieve behandelingen : </a:t>
            </a:r>
            <a:r>
              <a:rPr lang="nl-NL" dirty="0" err="1" smtClean="0"/>
              <a:t>balondilatatie</a:t>
            </a:r>
            <a:r>
              <a:rPr lang="nl-NL" dirty="0" smtClean="0"/>
              <a:t>, laser, radiogolven, stents e.d. &gt; op dit moment nog geen standaard plaats in behandeling bij mannen met bijkomende problematiek. </a:t>
            </a:r>
          </a:p>
          <a:p>
            <a:r>
              <a:rPr lang="nl-NL" dirty="0" smtClean="0"/>
              <a:t>Verblijfskatheter of intermitterend katheteriseren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 bij LUTS klachten : afwachtend beleid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klachten na  vijf jaar bij de helft gestabiliseerd of verbeterd</a:t>
            </a:r>
          </a:p>
          <a:p>
            <a:pPr marL="0" indent="0">
              <a:buNone/>
            </a:pPr>
            <a:r>
              <a:rPr lang="nl-NL" dirty="0" smtClean="0"/>
              <a:t>Adviezen: </a:t>
            </a:r>
          </a:p>
          <a:p>
            <a:pPr marL="0" indent="0">
              <a:buNone/>
            </a:pPr>
            <a:r>
              <a:rPr lang="nl-NL" dirty="0" smtClean="0"/>
              <a:t>Uitleg en geruststelling, alcohol en nicotine beperken, s avonds minder drinken, medicatie saneren, obstipatie voorkomen, hulp bij toiletgang, </a:t>
            </a:r>
            <a:r>
              <a:rPr lang="nl-NL" dirty="0" err="1" smtClean="0"/>
              <a:t>evt</a:t>
            </a:r>
            <a:r>
              <a:rPr lang="nl-NL" dirty="0" smtClean="0"/>
              <a:t> urinaal naast het bed, uitplassen, urethra na plassen leegstrijken en…….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72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879010"/>
            <a:ext cx="5961914" cy="19574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63" y="2960113"/>
            <a:ext cx="5696703" cy="305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Medicamenteuze therapie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Slechts beperkte invloed op de klachten : relatie prostaatvergroting en mictieklachten is zwak</a:t>
            </a:r>
          </a:p>
          <a:p>
            <a:r>
              <a:rPr lang="nl-NL" dirty="0" smtClean="0"/>
              <a:t>Effect alfablokkers op urine flow is ongeveer gelijk aan effect van zittend plassen </a:t>
            </a:r>
            <a:r>
              <a:rPr lang="nl-NL" dirty="0" smtClean="0"/>
              <a:t>! </a:t>
            </a:r>
            <a:endParaRPr lang="nl-NL" dirty="0" smtClean="0"/>
          </a:p>
          <a:p>
            <a:r>
              <a:rPr lang="nl-NL" dirty="0" smtClean="0"/>
              <a:t>goed </a:t>
            </a:r>
            <a:r>
              <a:rPr lang="nl-NL" dirty="0" smtClean="0"/>
              <a:t>evalueren </a:t>
            </a:r>
            <a:r>
              <a:rPr lang="nl-NL" dirty="0" smtClean="0"/>
              <a:t>en bij </a:t>
            </a:r>
            <a:r>
              <a:rPr lang="nl-NL" dirty="0" smtClean="0"/>
              <a:t>geen effect </a:t>
            </a:r>
            <a:r>
              <a:rPr lang="nl-NL" dirty="0" smtClean="0"/>
              <a:t> ( of inmiddels katheter) : </a:t>
            </a:r>
            <a:r>
              <a:rPr lang="nl-NL" dirty="0" smtClean="0"/>
              <a:t>stoppen 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8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Alfa-1-adrenoreceptor antagonisten/</a:t>
            </a:r>
            <a:r>
              <a:rPr lang="nl-NL" dirty="0" err="1" smtClean="0"/>
              <a:t>alfasympaticolytica</a:t>
            </a:r>
            <a:r>
              <a:rPr lang="nl-NL" dirty="0" smtClean="0"/>
              <a:t> (alfa blokkers)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Tonusvermindering blaashals/prostaat </a:t>
            </a:r>
          </a:p>
          <a:p>
            <a:pPr marL="0" indent="0">
              <a:buNone/>
            </a:pPr>
            <a:r>
              <a:rPr lang="nl-NL" dirty="0" err="1" smtClean="0"/>
              <a:t>Tamsulosine</a:t>
            </a:r>
            <a:r>
              <a:rPr lang="nl-NL" dirty="0" smtClean="0"/>
              <a:t> 0,4 mg 1 </a:t>
            </a:r>
            <a:r>
              <a:rPr lang="nl-NL" dirty="0" err="1" smtClean="0"/>
              <a:t>dd</a:t>
            </a:r>
            <a:r>
              <a:rPr lang="nl-NL" dirty="0" smtClean="0"/>
              <a:t> in de ochtend, grootste effect na 2-4 weken, indien na 6 weken geen effect &gt; stoppen.</a:t>
            </a:r>
          </a:p>
          <a:p>
            <a:pPr marL="0" indent="0">
              <a:buNone/>
            </a:pPr>
            <a:r>
              <a:rPr lang="nl-NL" dirty="0" smtClean="0"/>
              <a:t>Na 3-6 maanden behandelen &gt; op proef stoppen </a:t>
            </a:r>
          </a:p>
          <a:p>
            <a:pPr marL="0" indent="0">
              <a:buNone/>
            </a:pPr>
            <a:r>
              <a:rPr lang="nl-NL" dirty="0" smtClean="0"/>
              <a:t>Bijwerkingen: orthostatische hypotensie, erectiestoornissen, depressie, Floppy Iris </a:t>
            </a:r>
            <a:r>
              <a:rPr lang="nl-NL" dirty="0" err="1" smtClean="0"/>
              <a:t>Syndrome</a:t>
            </a:r>
            <a:r>
              <a:rPr lang="nl-NL" dirty="0" smtClean="0"/>
              <a:t> tijdens cataract chirurgie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575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5-alfa-reductaseremmers : </a:t>
            </a:r>
            <a:r>
              <a:rPr lang="nl-NL" dirty="0" err="1" smtClean="0"/>
              <a:t>finasteride</a:t>
            </a:r>
            <a:r>
              <a:rPr lang="nl-NL" dirty="0" smtClean="0"/>
              <a:t> en </a:t>
            </a:r>
            <a:r>
              <a:rPr lang="nl-NL" dirty="0" err="1" smtClean="0"/>
              <a:t>dutasteride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Volumereductie van de prostaat (20%) blokkade omzetting testosteron naar </a:t>
            </a:r>
            <a:r>
              <a:rPr lang="nl-NL" dirty="0" err="1" smtClean="0"/>
              <a:t>dihydrotestosteron</a:t>
            </a:r>
            <a:r>
              <a:rPr lang="nl-NL" dirty="0" smtClean="0"/>
              <a:t>, effect na 2-6 maanden, reductie gaan verloren na stoppen. </a:t>
            </a:r>
          </a:p>
          <a:p>
            <a:r>
              <a:rPr lang="nl-NL" dirty="0" smtClean="0"/>
              <a:t>Alleen door uroloog voor te schrijven na echo bij groot prostaatvolume </a:t>
            </a:r>
          </a:p>
          <a:p>
            <a:r>
              <a:rPr lang="nl-NL" dirty="0" smtClean="0"/>
              <a:t>Vaak in combinatie met alfa </a:t>
            </a:r>
            <a:r>
              <a:rPr lang="nl-NL" dirty="0" err="1" smtClean="0"/>
              <a:t>sympaticolyticum</a:t>
            </a:r>
            <a:r>
              <a:rPr lang="nl-NL" dirty="0" smtClean="0"/>
              <a:t> &gt; vaak ook meer bijwerkingen bij combinatie : verlies libido en impotentie bij 5% </a:t>
            </a:r>
          </a:p>
          <a:p>
            <a:r>
              <a:rPr lang="nl-NL" dirty="0" smtClean="0"/>
              <a:t>Heroverweeg dit middel na 6-12 maanden, afbouwen is niet nodig</a:t>
            </a:r>
          </a:p>
          <a:p>
            <a:r>
              <a:rPr lang="nl-NL" dirty="0" smtClean="0"/>
              <a:t>Bij CAD niet zinvol om hier mee door te gaan 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2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Update mictieklachten/LUTS klachten bij mannen</a:t>
            </a:r>
          </a:p>
          <a:p>
            <a:r>
              <a:rPr lang="nl-NL" dirty="0" smtClean="0"/>
              <a:t>Overzicht medicatie gebruik bij deze klachten</a:t>
            </a:r>
          </a:p>
          <a:p>
            <a:r>
              <a:rPr lang="nl-NL" dirty="0" smtClean="0"/>
              <a:t>Formularium toetsen aan huidige richtlijnen</a:t>
            </a:r>
          </a:p>
          <a:p>
            <a:r>
              <a:rPr lang="nl-NL" dirty="0" smtClean="0"/>
              <a:t>Voorschrijfgedrag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8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Fosfodiesteraseremmers</a:t>
            </a:r>
            <a:r>
              <a:rPr lang="nl-NL" dirty="0" smtClean="0"/>
              <a:t> : </a:t>
            </a:r>
            <a:r>
              <a:rPr lang="nl-NL" dirty="0" err="1" smtClean="0"/>
              <a:t>sildenafil</a:t>
            </a:r>
            <a:r>
              <a:rPr lang="nl-NL" dirty="0" smtClean="0"/>
              <a:t> en </a:t>
            </a:r>
            <a:r>
              <a:rPr lang="nl-NL" dirty="0" err="1" smtClean="0"/>
              <a:t>tadalafil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Bekend bij </a:t>
            </a:r>
            <a:r>
              <a:rPr lang="nl-NL" dirty="0" err="1" smtClean="0"/>
              <a:t>erectiele</a:t>
            </a:r>
            <a:r>
              <a:rPr lang="nl-NL" dirty="0" smtClean="0"/>
              <a:t> disfunctie, ook geregistreerd voor behandeling van mictieklachten tgv BPH &gt; geringe therapeutische effecten &gt; niet aan te raden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3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Urologische spasmolytica/anticholinergica  : </a:t>
            </a:r>
            <a:r>
              <a:rPr lang="nl-NL" dirty="0" err="1" smtClean="0"/>
              <a:t>oxybuninine</a:t>
            </a:r>
            <a:r>
              <a:rPr lang="nl-NL" dirty="0" smtClean="0"/>
              <a:t>, </a:t>
            </a:r>
            <a:r>
              <a:rPr lang="nl-NL" dirty="0" err="1" smtClean="0"/>
              <a:t>solifenacine</a:t>
            </a:r>
            <a:r>
              <a:rPr lang="nl-NL" dirty="0" smtClean="0"/>
              <a:t>, </a:t>
            </a:r>
            <a:r>
              <a:rPr lang="nl-NL" dirty="0" err="1" smtClean="0"/>
              <a:t>tolterodine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Blokkade </a:t>
            </a:r>
            <a:r>
              <a:rPr lang="nl-NL" dirty="0" err="1" smtClean="0"/>
              <a:t>muscarine</a:t>
            </a:r>
            <a:r>
              <a:rPr lang="nl-NL" dirty="0" smtClean="0"/>
              <a:t> receptoren in de blaas &gt; ontspanning gladde spierweefsel </a:t>
            </a:r>
          </a:p>
          <a:p>
            <a:r>
              <a:rPr lang="nl-NL" dirty="0" smtClean="0"/>
              <a:t>Liever niet bij ouderen ! </a:t>
            </a:r>
          </a:p>
          <a:p>
            <a:r>
              <a:rPr lang="nl-NL" dirty="0" smtClean="0"/>
              <a:t>Bij CAD : veel lekkage langs katheter, bij spasmen &gt; </a:t>
            </a:r>
            <a:r>
              <a:rPr lang="nl-NL" dirty="0" err="1" smtClean="0"/>
              <a:t>evt</a:t>
            </a:r>
            <a:r>
              <a:rPr lang="nl-NL" dirty="0" smtClean="0"/>
              <a:t> zo nodig geven bij deze klachten 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30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Beta</a:t>
            </a:r>
            <a:r>
              <a:rPr lang="nl-NL" dirty="0" smtClean="0"/>
              <a:t> 3 agonist : </a:t>
            </a:r>
            <a:r>
              <a:rPr lang="nl-NL" dirty="0" err="1" smtClean="0"/>
              <a:t>mirabegron</a:t>
            </a:r>
            <a:r>
              <a:rPr lang="nl-NL" dirty="0" smtClean="0"/>
              <a:t> (</a:t>
            </a:r>
            <a:r>
              <a:rPr lang="nl-NL" dirty="0" err="1" smtClean="0"/>
              <a:t>Betmiga</a:t>
            </a:r>
            <a:r>
              <a:rPr lang="nl-NL" dirty="0" smtClean="0"/>
              <a:t>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</a:t>
            </a:r>
            <a:r>
              <a:rPr lang="nl-NL" dirty="0" err="1" smtClean="0"/>
              <a:t>urge</a:t>
            </a:r>
            <a:r>
              <a:rPr lang="nl-NL" dirty="0" smtClean="0"/>
              <a:t> incontinentie, ontspanning van M detrusor</a:t>
            </a:r>
          </a:p>
          <a:p>
            <a:r>
              <a:rPr lang="nl-NL" dirty="0" smtClean="0"/>
              <a:t>Nog weinig ervaring bij LUTS klachten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00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voorschrijfgedrag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 smtClean="0"/>
              <a:t>Tamsulosine</a:t>
            </a:r>
            <a:r>
              <a:rPr lang="nl-NL" dirty="0" smtClean="0"/>
              <a:t> : 29 mannen , 1 vrouw </a:t>
            </a:r>
          </a:p>
          <a:p>
            <a:endParaRPr lang="nl-NL" dirty="0" smtClean="0"/>
          </a:p>
          <a:p>
            <a:r>
              <a:rPr lang="nl-NL" dirty="0" err="1" smtClean="0"/>
              <a:t>Dutasteride</a:t>
            </a:r>
            <a:r>
              <a:rPr lang="nl-NL" dirty="0" smtClean="0"/>
              <a:t> : 4 mannen</a:t>
            </a:r>
          </a:p>
          <a:p>
            <a:r>
              <a:rPr lang="nl-NL" dirty="0" err="1" smtClean="0"/>
              <a:t>Finasteride</a:t>
            </a:r>
            <a:r>
              <a:rPr lang="nl-NL" dirty="0" smtClean="0"/>
              <a:t> : 4 mannen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 smtClean="0"/>
              <a:t>Betmiga</a:t>
            </a:r>
            <a:r>
              <a:rPr lang="nl-NL" dirty="0" smtClean="0"/>
              <a:t> : indicatie meestal incontinentie 3 mannen , 5 vrouwen</a:t>
            </a:r>
          </a:p>
          <a:p>
            <a:endParaRPr lang="nl-NL" dirty="0" smtClean="0"/>
          </a:p>
          <a:p>
            <a:r>
              <a:rPr lang="nl-NL" dirty="0" smtClean="0"/>
              <a:t>Spasmolytica : </a:t>
            </a:r>
            <a:r>
              <a:rPr lang="nl-NL" dirty="0" err="1" smtClean="0"/>
              <a:t>tolterodine</a:t>
            </a:r>
            <a:r>
              <a:rPr lang="nl-NL" dirty="0"/>
              <a:t> </a:t>
            </a:r>
            <a:r>
              <a:rPr lang="nl-NL" dirty="0" smtClean="0"/>
              <a:t>5 waarvan 3 mannen 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</a:t>
            </a:r>
            <a:r>
              <a:rPr lang="nl-NL" dirty="0" err="1" smtClean="0"/>
              <a:t>oxybutinine</a:t>
            </a:r>
            <a:r>
              <a:rPr lang="nl-NL" dirty="0" smtClean="0"/>
              <a:t> : 5 waarvan 3 mannen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</a:t>
            </a:r>
            <a:r>
              <a:rPr lang="nl-NL" dirty="0" err="1" smtClean="0"/>
              <a:t>solifenacine</a:t>
            </a:r>
            <a:r>
              <a:rPr lang="nl-NL" dirty="0" smtClean="0"/>
              <a:t> 16 waarvan 9 mannen 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28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 wijzigingen formularium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Term hypertrofie weghalen</a:t>
            </a:r>
          </a:p>
          <a:p>
            <a:r>
              <a:rPr lang="nl-NL" dirty="0" smtClean="0"/>
              <a:t>Medicatie : geen wijzigingen</a:t>
            </a:r>
          </a:p>
          <a:p>
            <a:pPr marL="0" indent="0">
              <a:buNone/>
            </a:pPr>
            <a:r>
              <a:rPr lang="nl-NL" dirty="0" smtClean="0"/>
              <a:t>Toevoegen : bij katheter en indicatie blaaskrampen : anti </a:t>
            </a:r>
            <a:r>
              <a:rPr lang="nl-NL" dirty="0" err="1" smtClean="0"/>
              <a:t>cholinergica</a:t>
            </a:r>
            <a:r>
              <a:rPr lang="nl-NL" dirty="0" smtClean="0"/>
              <a:t> op proef stoppen en op zo nodig voorschrijven </a:t>
            </a:r>
          </a:p>
          <a:p>
            <a:pPr marL="0" indent="0">
              <a:buNone/>
            </a:pPr>
            <a:r>
              <a:rPr lang="nl-NL" dirty="0" smtClean="0"/>
              <a:t>Bij katheter : stoppen alfablokker (</a:t>
            </a:r>
            <a:r>
              <a:rPr lang="nl-NL" dirty="0" err="1" smtClean="0"/>
              <a:t>tamsulosine</a:t>
            </a:r>
            <a:r>
              <a:rPr lang="nl-NL" dirty="0" smtClean="0"/>
              <a:t>)  en 5 alfa reductase remmers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7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CME online cursus/NHG standaard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l-NL" dirty="0"/>
              <a:t>Blanker MH. Medicamenteuze behandeling van aspecifieke mictieklachten bij mannen; Geneesmiddelenbulletin april 2013 jaargang 47, nummer 4</a:t>
            </a:r>
          </a:p>
          <a:p>
            <a:r>
              <a:rPr lang="nl-NL" dirty="0"/>
              <a:t>Chen HL, Chen TC et al. </a:t>
            </a:r>
            <a:r>
              <a:rPr lang="nl-NL" dirty="0" err="1"/>
              <a:t>Mirabegron</a:t>
            </a:r>
            <a:r>
              <a:rPr lang="nl-NL" dirty="0"/>
              <a:t> is </a:t>
            </a:r>
            <a:r>
              <a:rPr lang="nl-NL" dirty="0" err="1"/>
              <a:t>alternative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antimuscarinic</a:t>
            </a:r>
            <a:r>
              <a:rPr lang="nl-NL" dirty="0"/>
              <a:t> </a:t>
            </a:r>
            <a:r>
              <a:rPr lang="nl-NL" dirty="0" err="1"/>
              <a:t>agents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overactive</a:t>
            </a:r>
            <a:r>
              <a:rPr lang="nl-NL" dirty="0"/>
              <a:t> bladder without </a:t>
            </a:r>
            <a:r>
              <a:rPr lang="nl-NL" dirty="0" err="1"/>
              <a:t>higher</a:t>
            </a:r>
            <a:r>
              <a:rPr lang="nl-NL" dirty="0"/>
              <a:t> risk in </a:t>
            </a:r>
            <a:r>
              <a:rPr lang="nl-NL" dirty="0" err="1"/>
              <a:t>hypertension</a:t>
            </a:r>
            <a:r>
              <a:rPr lang="nl-NL" dirty="0"/>
              <a:t>: a </a:t>
            </a:r>
            <a:r>
              <a:rPr lang="nl-NL" dirty="0" err="1"/>
              <a:t>systematic</a:t>
            </a:r>
            <a:r>
              <a:rPr lang="nl-NL" dirty="0"/>
              <a:t> review </a:t>
            </a:r>
            <a:r>
              <a:rPr lang="nl-NL" dirty="0" err="1"/>
              <a:t>and</a:t>
            </a:r>
            <a:r>
              <a:rPr lang="nl-NL" dirty="0"/>
              <a:t> meta-analysis. World J </a:t>
            </a:r>
            <a:r>
              <a:rPr lang="nl-NL" dirty="0" err="1"/>
              <a:t>Urol</a:t>
            </a:r>
            <a:r>
              <a:rPr lang="nl-NL" dirty="0"/>
              <a:t>. 2018 Aug;36(8):1285-1297. </a:t>
            </a:r>
            <a:r>
              <a:rPr lang="nl-NL" dirty="0" err="1"/>
              <a:t>doi</a:t>
            </a:r>
            <a:r>
              <a:rPr lang="nl-NL" dirty="0"/>
              <a:t>: 10.1007/s00345-018-2268-9. </a:t>
            </a:r>
            <a:r>
              <a:rPr lang="nl-NL" dirty="0" err="1"/>
              <a:t>Epub</a:t>
            </a:r>
            <a:r>
              <a:rPr lang="nl-NL" dirty="0"/>
              <a:t> 2018 Mar 19</a:t>
            </a:r>
          </a:p>
          <a:p>
            <a:r>
              <a:rPr lang="nl-NL" dirty="0"/>
              <a:t>Farmacotherapeutisch Kompas: </a:t>
            </a:r>
            <a:r>
              <a:rPr lang="nl-NL" dirty="0">
                <a:hlinkClick r:id="rId2"/>
              </a:rPr>
              <a:t>https://www.farmacotherapeutischkompas.nl/bladeren/indicatieteksten/mictieklachten_bij_mannen</a:t>
            </a:r>
            <a:endParaRPr lang="nl-NL" dirty="0"/>
          </a:p>
          <a:p>
            <a:r>
              <a:rPr lang="nl-NL" dirty="0" err="1"/>
              <a:t>Lower</a:t>
            </a:r>
            <a:r>
              <a:rPr lang="nl-NL" dirty="0"/>
              <a:t> </a:t>
            </a:r>
            <a:r>
              <a:rPr lang="nl-NL" dirty="0" err="1"/>
              <a:t>urinary</a:t>
            </a:r>
            <a:r>
              <a:rPr lang="nl-NL" dirty="0"/>
              <a:t> </a:t>
            </a:r>
            <a:r>
              <a:rPr lang="nl-NL" dirty="0" err="1"/>
              <a:t>tract</a:t>
            </a:r>
            <a:r>
              <a:rPr lang="nl-NL" dirty="0"/>
              <a:t> </a:t>
            </a:r>
            <a:r>
              <a:rPr lang="nl-NL" dirty="0" err="1"/>
              <a:t>symptoms</a:t>
            </a:r>
            <a:r>
              <a:rPr lang="nl-NL" dirty="0"/>
              <a:t> in men: assessment </a:t>
            </a:r>
            <a:r>
              <a:rPr lang="nl-NL" dirty="0" err="1"/>
              <a:t>and</a:t>
            </a:r>
            <a:r>
              <a:rPr lang="nl-NL" dirty="0"/>
              <a:t> management: </a:t>
            </a:r>
            <a:r>
              <a:rPr lang="nl-NL" dirty="0">
                <a:hlinkClick r:id="rId3"/>
              </a:rPr>
              <a:t>https://www.nice.org.uk/guidance/cg97</a:t>
            </a:r>
            <a:r>
              <a:rPr lang="nl-NL" dirty="0"/>
              <a:t> en </a:t>
            </a:r>
            <a:r>
              <a:rPr lang="nl-NL" dirty="0">
                <a:hlinkClick r:id="rId4"/>
              </a:rPr>
              <a:t>http://uroweb.org/guideline/treatment-of-non-neurogenic-male-luts/#3</a:t>
            </a:r>
            <a:endParaRPr lang="nl-NL" dirty="0"/>
          </a:p>
          <a:p>
            <a:r>
              <a:rPr lang="nl-NL" dirty="0"/>
              <a:t>Blanker MH, Breed SA, van der Heide WK et al. NHG-Standaard Mictieklachten bij mannen. Huisarts Wet 2013(3):56:114-22 </a:t>
            </a:r>
            <a:r>
              <a:rPr lang="nl-NL" dirty="0">
                <a:hlinkClick r:id="rId5"/>
              </a:rPr>
              <a:t>https://www.nhg.org/standaarden/volledig/nhg-standaard-mictieklachten-bij-mannen</a:t>
            </a:r>
            <a:endParaRPr lang="nl-NL" dirty="0"/>
          </a:p>
          <a:p>
            <a:r>
              <a:rPr lang="nl-NL" dirty="0"/>
              <a:t>Richtlijn Mannelijke niet-neurogene LUTS; Federatie Medisch Specialisten 2017 </a:t>
            </a:r>
            <a:r>
              <a:rPr lang="nl-NL" dirty="0">
                <a:hlinkClick r:id="rId6"/>
              </a:rPr>
              <a:t>https://richtlijnendatabase.nl/richtlijn/mannelijke_niet-neurogene_luts/startpagina_luts.html#tab-content-general</a:t>
            </a:r>
            <a:endParaRPr lang="nl-NL" dirty="0"/>
          </a:p>
          <a:p>
            <a:r>
              <a:rPr lang="nl-NL" dirty="0" err="1"/>
              <a:t>Checcucci</a:t>
            </a:r>
            <a:r>
              <a:rPr lang="nl-NL" dirty="0"/>
              <a:t> E, </a:t>
            </a:r>
            <a:r>
              <a:rPr lang="nl-NL" dirty="0" err="1"/>
              <a:t>Veccia</a:t>
            </a:r>
            <a:r>
              <a:rPr lang="nl-NL" dirty="0"/>
              <a:t> A et al. New Ultra-</a:t>
            </a:r>
            <a:r>
              <a:rPr lang="nl-NL" dirty="0" err="1"/>
              <a:t>minimally</a:t>
            </a:r>
            <a:r>
              <a:rPr lang="nl-NL" dirty="0"/>
              <a:t> </a:t>
            </a:r>
            <a:r>
              <a:rPr lang="nl-NL" dirty="0" err="1"/>
              <a:t>Invasive</a:t>
            </a:r>
            <a:r>
              <a:rPr lang="nl-NL" dirty="0"/>
              <a:t> </a:t>
            </a:r>
            <a:r>
              <a:rPr lang="nl-NL" dirty="0" err="1"/>
              <a:t>Surgical</a:t>
            </a:r>
            <a:r>
              <a:rPr lang="nl-NL" dirty="0"/>
              <a:t> Treatment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Benign</a:t>
            </a:r>
            <a:r>
              <a:rPr lang="nl-NL" dirty="0"/>
              <a:t> </a:t>
            </a:r>
            <a:r>
              <a:rPr lang="nl-NL" dirty="0" err="1"/>
              <a:t>Prostatic</a:t>
            </a:r>
            <a:r>
              <a:rPr lang="nl-NL" dirty="0"/>
              <a:t> </a:t>
            </a:r>
            <a:r>
              <a:rPr lang="nl-NL" dirty="0" err="1"/>
              <a:t>Hyperplasia</a:t>
            </a:r>
            <a:r>
              <a:rPr lang="nl-NL" dirty="0"/>
              <a:t>: A </a:t>
            </a:r>
            <a:r>
              <a:rPr lang="nl-NL" dirty="0" err="1"/>
              <a:t>Systematic</a:t>
            </a:r>
            <a:r>
              <a:rPr lang="nl-NL" dirty="0"/>
              <a:t> Review </a:t>
            </a:r>
            <a:r>
              <a:rPr lang="nl-NL" dirty="0" err="1"/>
              <a:t>and</a:t>
            </a:r>
            <a:r>
              <a:rPr lang="nl-NL" dirty="0"/>
              <a:t> Analysis of </a:t>
            </a:r>
            <a:r>
              <a:rPr lang="nl-NL" dirty="0" err="1"/>
              <a:t>Comparative</a:t>
            </a:r>
            <a:r>
              <a:rPr lang="nl-NL" dirty="0"/>
              <a:t> </a:t>
            </a:r>
            <a:r>
              <a:rPr lang="nl-NL" dirty="0" err="1"/>
              <a:t>Outcomes</a:t>
            </a:r>
            <a:r>
              <a:rPr lang="nl-NL" dirty="0"/>
              <a:t>. </a:t>
            </a:r>
            <a:r>
              <a:rPr lang="nl-NL" dirty="0" err="1"/>
              <a:t>Eur</a:t>
            </a:r>
            <a:r>
              <a:rPr lang="nl-NL" dirty="0"/>
              <a:t> </a:t>
            </a:r>
            <a:r>
              <a:rPr lang="nl-NL" dirty="0" err="1"/>
              <a:t>Uro</a:t>
            </a:r>
            <a:r>
              <a:rPr lang="nl-NL" dirty="0"/>
              <a:t> Open </a:t>
            </a:r>
            <a:r>
              <a:rPr lang="nl-NL" dirty="0" err="1"/>
              <a:t>Sci</a:t>
            </a:r>
            <a:r>
              <a:rPr lang="nl-NL" dirty="0"/>
              <a:t>. 2021 Sep 22;33:28-41. </a:t>
            </a:r>
            <a:r>
              <a:rPr lang="nl-NL" dirty="0" err="1"/>
              <a:t>doi</a:t>
            </a:r>
            <a:r>
              <a:rPr lang="nl-NL" dirty="0"/>
              <a:t>: 10.1016/j.euros.2021.08.009. </a:t>
            </a:r>
            <a:r>
              <a:rPr lang="nl-NL" dirty="0" err="1"/>
              <a:t>eCollection</a:t>
            </a:r>
            <a:r>
              <a:rPr lang="nl-NL" dirty="0"/>
              <a:t> 2021 Nov.</a:t>
            </a:r>
          </a:p>
          <a:p>
            <a:r>
              <a:rPr lang="nl-NL" dirty="0"/>
              <a:t>Van Driel M, van Andel M e.a. Fysische diagnostiek – rectaal toucher, </a:t>
            </a:r>
            <a:r>
              <a:rPr lang="nl-NL" dirty="0" err="1"/>
              <a:t>Ned</a:t>
            </a:r>
            <a:r>
              <a:rPr lang="nl-NL" dirty="0"/>
              <a:t> </a:t>
            </a:r>
            <a:r>
              <a:rPr lang="nl-NL" dirty="0" err="1"/>
              <a:t>Tijdschr</a:t>
            </a:r>
            <a:r>
              <a:rPr lang="nl-NL" dirty="0"/>
              <a:t> </a:t>
            </a:r>
            <a:r>
              <a:rPr lang="nl-NL" dirty="0" err="1"/>
              <a:t>Geneeskd</a:t>
            </a:r>
            <a:r>
              <a:rPr lang="nl-NL" dirty="0"/>
              <a:t>. 2002;146:508-12</a:t>
            </a:r>
          </a:p>
          <a:p>
            <a:r>
              <a:rPr lang="nl-NL" dirty="0"/>
              <a:t>Schout BMA, </a:t>
            </a:r>
            <a:r>
              <a:rPr lang="nl-NL" dirty="0" err="1"/>
              <a:t>Meuleman</a:t>
            </a:r>
            <a:r>
              <a:rPr lang="nl-NL" dirty="0"/>
              <a:t> EJH. Beleid bij acute urineretentie; </a:t>
            </a:r>
            <a:r>
              <a:rPr lang="nl-NL" dirty="0" err="1"/>
              <a:t>Ned</a:t>
            </a:r>
            <a:r>
              <a:rPr lang="nl-NL" dirty="0"/>
              <a:t> </a:t>
            </a:r>
            <a:r>
              <a:rPr lang="nl-NL" dirty="0" err="1"/>
              <a:t>Tijdschr</a:t>
            </a:r>
            <a:r>
              <a:rPr lang="nl-NL" dirty="0"/>
              <a:t> </a:t>
            </a:r>
            <a:r>
              <a:rPr lang="nl-NL" dirty="0" err="1"/>
              <a:t>Geneeskd</a:t>
            </a:r>
            <a:r>
              <a:rPr lang="nl-NL" dirty="0"/>
              <a:t>. 2012;156:A4691</a:t>
            </a:r>
          </a:p>
          <a:p>
            <a:r>
              <a:rPr lang="nl-NL" dirty="0" err="1"/>
              <a:t>Selius</a:t>
            </a:r>
            <a:r>
              <a:rPr lang="nl-NL" dirty="0"/>
              <a:t> BA, </a:t>
            </a:r>
            <a:r>
              <a:rPr lang="nl-NL" dirty="0" err="1"/>
              <a:t>Subedi</a:t>
            </a:r>
            <a:r>
              <a:rPr lang="nl-NL" dirty="0"/>
              <a:t> R. </a:t>
            </a:r>
            <a:r>
              <a:rPr lang="nl-NL" dirty="0" err="1"/>
              <a:t>Urinary</a:t>
            </a:r>
            <a:r>
              <a:rPr lang="nl-NL" dirty="0"/>
              <a:t> </a:t>
            </a:r>
            <a:r>
              <a:rPr lang="nl-NL" dirty="0" err="1"/>
              <a:t>retention</a:t>
            </a:r>
            <a:r>
              <a:rPr lang="nl-NL" dirty="0"/>
              <a:t> in </a:t>
            </a:r>
            <a:r>
              <a:rPr lang="nl-NL" dirty="0" err="1"/>
              <a:t>adults</a:t>
            </a:r>
            <a:r>
              <a:rPr lang="nl-NL" dirty="0"/>
              <a:t>: diagnosis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initial</a:t>
            </a:r>
            <a:r>
              <a:rPr lang="nl-NL" dirty="0"/>
              <a:t> management. Am </a:t>
            </a:r>
            <a:r>
              <a:rPr lang="nl-NL" dirty="0" err="1"/>
              <a:t>Fam</a:t>
            </a:r>
            <a:r>
              <a:rPr lang="nl-NL" dirty="0"/>
              <a:t> </a:t>
            </a:r>
            <a:r>
              <a:rPr lang="nl-NL" dirty="0" err="1"/>
              <a:t>Physician</a:t>
            </a:r>
            <a:r>
              <a:rPr lang="nl-NL" dirty="0"/>
              <a:t>. 2008 Mar 1;77(5):643-650</a:t>
            </a:r>
          </a:p>
          <a:p>
            <a:r>
              <a:rPr lang="nl-NL" dirty="0"/>
              <a:t>Emanuel A, Stoots S, Joosten E, Wat te doen bij het verwijderen van een katheter na acute urineretentie. </a:t>
            </a:r>
            <a:r>
              <a:rPr lang="nl-NL" dirty="0" err="1"/>
              <a:t>Ned</a:t>
            </a:r>
            <a:r>
              <a:rPr lang="nl-NL" dirty="0"/>
              <a:t> </a:t>
            </a:r>
            <a:r>
              <a:rPr lang="nl-NL" dirty="0" err="1"/>
              <a:t>Tijdschr</a:t>
            </a:r>
            <a:r>
              <a:rPr lang="nl-NL" dirty="0"/>
              <a:t> </a:t>
            </a:r>
            <a:r>
              <a:rPr lang="nl-NL" dirty="0" err="1"/>
              <a:t>Geneeskd</a:t>
            </a:r>
            <a:r>
              <a:rPr lang="nl-NL" dirty="0"/>
              <a:t>. 2021;165:D5817</a:t>
            </a:r>
          </a:p>
          <a:p>
            <a:r>
              <a:rPr lang="nl-NL" dirty="0"/>
              <a:t>Yang PJ </a:t>
            </a:r>
            <a:r>
              <a:rPr lang="nl-NL" dirty="0" err="1"/>
              <a:t>Pham</a:t>
            </a:r>
            <a:r>
              <a:rPr lang="nl-NL" dirty="0"/>
              <a:t> JC, </a:t>
            </a:r>
            <a:r>
              <a:rPr lang="nl-NL" dirty="0" err="1"/>
              <a:t>Choo</a:t>
            </a:r>
            <a:r>
              <a:rPr lang="nl-NL" dirty="0"/>
              <a:t> J et a. </a:t>
            </a:r>
            <a:r>
              <a:rPr lang="nl-NL" dirty="0" err="1"/>
              <a:t>Law</a:t>
            </a:r>
            <a:r>
              <a:rPr lang="nl-NL" dirty="0"/>
              <a:t> of </a:t>
            </a:r>
            <a:r>
              <a:rPr lang="nl-NL" dirty="0" err="1"/>
              <a:t>Urination</a:t>
            </a:r>
            <a:r>
              <a:rPr lang="nl-NL" dirty="0"/>
              <a:t>: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mammals</a:t>
            </a:r>
            <a:r>
              <a:rPr lang="nl-NL" dirty="0"/>
              <a:t> empty </a:t>
            </a:r>
            <a:r>
              <a:rPr lang="nl-NL" dirty="0" err="1"/>
              <a:t>their</a:t>
            </a:r>
            <a:r>
              <a:rPr lang="nl-NL" dirty="0"/>
              <a:t> bladders over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</a:t>
            </a:r>
            <a:r>
              <a:rPr lang="nl-NL" dirty="0" err="1"/>
              <a:t>duration</a:t>
            </a:r>
            <a:r>
              <a:rPr lang="nl-NL" dirty="0"/>
              <a:t>. New </a:t>
            </a:r>
            <a:r>
              <a:rPr lang="nl-NL" dirty="0" err="1"/>
              <a:t>Scientist</a:t>
            </a:r>
            <a:r>
              <a:rPr lang="nl-NL" dirty="0"/>
              <a:t>; </a:t>
            </a:r>
            <a:r>
              <a:rPr lang="nl-NL" dirty="0" err="1"/>
              <a:t>journal</a:t>
            </a:r>
            <a:r>
              <a:rPr lang="nl-NL" dirty="0"/>
              <a:t> </a:t>
            </a:r>
            <a:r>
              <a:rPr lang="nl-NL" dirty="0" err="1"/>
              <a:t>reference</a:t>
            </a:r>
            <a:r>
              <a:rPr lang="nl-NL" dirty="0"/>
              <a:t>: arxiv.org/</a:t>
            </a:r>
            <a:r>
              <a:rPr lang="nl-NL" dirty="0" err="1"/>
              <a:t>abs</a:t>
            </a:r>
            <a:r>
              <a:rPr lang="nl-NL" dirty="0"/>
              <a:t>/1310.3737</a:t>
            </a:r>
          </a:p>
          <a:p>
            <a:r>
              <a:rPr lang="nl-NL" dirty="0"/>
              <a:t>verbergen</a:t>
            </a:r>
          </a:p>
          <a:p>
            <a:r>
              <a:rPr lang="nl-NL" dirty="0"/>
              <a:t>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5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Plasproblemen/LUTS 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Moeilijk op gang komen van mictie</a:t>
            </a:r>
          </a:p>
          <a:p>
            <a:r>
              <a:rPr lang="nl-NL" dirty="0" smtClean="0"/>
              <a:t>Zwakke straal</a:t>
            </a:r>
          </a:p>
          <a:p>
            <a:r>
              <a:rPr lang="nl-NL" dirty="0" smtClean="0"/>
              <a:t>Moeilijk te bedwingen aandrang</a:t>
            </a:r>
          </a:p>
          <a:p>
            <a:r>
              <a:rPr lang="nl-NL" dirty="0" smtClean="0"/>
              <a:t>Minder goed uitplassen</a:t>
            </a:r>
          </a:p>
          <a:p>
            <a:r>
              <a:rPr lang="nl-NL" dirty="0" smtClean="0"/>
              <a:t>Toegenomen mictiefrequentie s nachts 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94" y="1380111"/>
            <a:ext cx="2948473" cy="189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mictieklachten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Klachten tijdens ledigingsfase : </a:t>
            </a:r>
            <a:r>
              <a:rPr lang="nl-NL" dirty="0" err="1" smtClean="0"/>
              <a:t>hesitatie</a:t>
            </a:r>
            <a:r>
              <a:rPr lang="nl-NL" dirty="0" smtClean="0"/>
              <a:t>, persen, langere duur mictie, zwakke straal, onderbroken straal, retentie urine na uitplassen, incontinentie door overloop</a:t>
            </a:r>
          </a:p>
          <a:p>
            <a:r>
              <a:rPr lang="nl-NL" dirty="0" smtClean="0"/>
              <a:t>Klachten tijdens opslagfase: abnormale aandrang, toegenomen mictiefrequentie, aandrang incontinentie, pollakisurie, nycturie, nachtelijke incontinentie</a:t>
            </a:r>
          </a:p>
          <a:p>
            <a:r>
              <a:rPr lang="nl-NL" dirty="0" smtClean="0"/>
              <a:t>Klachten na de mictie: residugevoel, nadruppelen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837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BPH = benigne prostaat hyperplasie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 altijd combinatie van factoren ( vroeger vaak als enige oorzaak aangewezen) </a:t>
            </a:r>
            <a:endParaRPr lang="nl-NL" dirty="0"/>
          </a:p>
          <a:p>
            <a:r>
              <a:rPr lang="nl-NL" dirty="0" smtClean="0"/>
              <a:t>Benigne prostaat hyperplasie ( voorheen ook genoemd hypertrofie) : alleen bij histologisch bewezen veranderingen van de prostaat : uiteindelijk bij 90% van de mannen ouder dan 80 wordt dit gevonden</a:t>
            </a:r>
          </a:p>
          <a:p>
            <a:r>
              <a:rPr lang="nl-NL" dirty="0" smtClean="0"/>
              <a:t>Geen voorbode prostaatcarcinoom</a:t>
            </a:r>
          </a:p>
          <a:p>
            <a:r>
              <a:rPr lang="nl-NL" dirty="0" smtClean="0"/>
              <a:t> komt bij evenveel mannen voor met als zonder mictieklachten </a:t>
            </a:r>
          </a:p>
          <a:p>
            <a:r>
              <a:rPr lang="nl-NL" dirty="0" smtClean="0"/>
              <a:t> </a:t>
            </a:r>
            <a:r>
              <a:rPr lang="nl-NL" dirty="0" err="1" smtClean="0"/>
              <a:t>dihydrotestosteron</a:t>
            </a:r>
            <a:r>
              <a:rPr lang="nl-NL" dirty="0" smtClean="0"/>
              <a:t> ( via 5-alfa-reductase verkregen uit testosteron) is noodzakelijk om hyperplasie te ontwikkelen, waarschijnlijk een normaal verouderingsverschijnsel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2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prostaat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Normale ongeveer grootte  walnoot</a:t>
            </a:r>
          </a:p>
          <a:p>
            <a:r>
              <a:rPr lang="nl-NL" dirty="0" smtClean="0"/>
              <a:t>Aanmaak alkalische prostaatvloeistof</a:t>
            </a:r>
          </a:p>
          <a:p>
            <a:r>
              <a:rPr lang="nl-NL" dirty="0" smtClean="0"/>
              <a:t>Glad spierweefsel &gt; uitdrijven </a:t>
            </a:r>
            <a:r>
              <a:rPr lang="nl-NL" dirty="0" err="1" smtClean="0"/>
              <a:t>semen</a:t>
            </a:r>
            <a:r>
              <a:rPr lang="nl-NL" dirty="0" smtClean="0"/>
              <a:t> bij ejaculatie</a:t>
            </a:r>
          </a:p>
          <a:p>
            <a:r>
              <a:rPr lang="nl-NL" dirty="0" err="1" smtClean="0"/>
              <a:t>Dmv</a:t>
            </a:r>
            <a:r>
              <a:rPr lang="nl-NL" dirty="0" smtClean="0"/>
              <a:t> kleppen zorgen dat er geen urineflow is tijdens ejaculatie en geen </a:t>
            </a:r>
            <a:r>
              <a:rPr lang="nl-NL" dirty="0" err="1" smtClean="0"/>
              <a:t>geen</a:t>
            </a:r>
            <a:r>
              <a:rPr lang="nl-NL" dirty="0" smtClean="0"/>
              <a:t> </a:t>
            </a:r>
            <a:r>
              <a:rPr lang="nl-NL" dirty="0" err="1" smtClean="0"/>
              <a:t>semen</a:t>
            </a:r>
            <a:r>
              <a:rPr lang="nl-NL" dirty="0" smtClean="0"/>
              <a:t> in de blaas komt</a:t>
            </a:r>
          </a:p>
          <a:p>
            <a:r>
              <a:rPr lang="nl-NL" dirty="0" smtClean="0"/>
              <a:t>Werking onder invloed van testosteron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315061"/>
            <a:ext cx="5883776" cy="3070327"/>
          </a:xfrm>
        </p:spPr>
      </p:pic>
    </p:spTree>
    <p:extLst>
      <p:ext uri="{BB962C8B-B14F-4D97-AF65-F5344CB8AC3E}">
        <p14:creationId xmlns:p14="http://schemas.microsoft.com/office/powerpoint/2010/main" val="31242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Epidemiologie mictieklachten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20-25 % van de mannen ouder dan 50, neemt verder toe met de leeftijd</a:t>
            </a:r>
          </a:p>
          <a:p>
            <a:r>
              <a:rPr lang="nl-NL" dirty="0" smtClean="0"/>
              <a:t>1/3 mannen ouder dan 80 ooit urineretentie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70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bemoeilijkte mictie bij oudere mannen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Statische urethrale obstructie door een groeiend adenoom (BPH) </a:t>
            </a:r>
          </a:p>
          <a:p>
            <a:r>
              <a:rPr lang="nl-NL" dirty="0" smtClean="0"/>
              <a:t>Dynamische obstructie tgv veranderingen in alfa-adrenerge innervatie van de blaashals en de prostaatstreek</a:t>
            </a:r>
          </a:p>
          <a:p>
            <a:r>
              <a:rPr lang="nl-NL" dirty="0" smtClean="0"/>
              <a:t>Detrusor (blaasspier) zwakte en instabiliteit tgv veroudering en veranderde innervatie</a:t>
            </a:r>
          </a:p>
          <a:p>
            <a:r>
              <a:rPr lang="nl-NL" dirty="0" smtClean="0"/>
              <a:t>Verzwakking bekkenbodem</a:t>
            </a:r>
          </a:p>
          <a:p>
            <a:r>
              <a:rPr lang="nl-NL" dirty="0" smtClean="0"/>
              <a:t>Phimosis </a:t>
            </a:r>
          </a:p>
          <a:p>
            <a:r>
              <a:rPr lang="nl-NL" dirty="0" smtClean="0"/>
              <a:t>Blaassteen/</a:t>
            </a:r>
            <a:r>
              <a:rPr lang="nl-NL" dirty="0" err="1" smtClean="0"/>
              <a:t>urethersteen</a:t>
            </a:r>
            <a:r>
              <a:rPr lang="nl-NL" dirty="0" smtClean="0"/>
              <a:t>/ </a:t>
            </a:r>
            <a:r>
              <a:rPr lang="nl-NL" dirty="0" err="1" smtClean="0"/>
              <a:t>uretherstrictuur</a:t>
            </a:r>
            <a:r>
              <a:rPr lang="nl-NL" dirty="0" smtClean="0"/>
              <a:t> ( bij langdurig kathetergebruik of na infectie)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1247</Words>
  <Application>Microsoft Office PowerPoint</Application>
  <PresentationFormat>Breedbeeld</PresentationFormat>
  <Paragraphs>136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FTO 19 september</vt:lpstr>
      <vt:lpstr>leerdoelen</vt:lpstr>
      <vt:lpstr>CME online cursus/NHG standaard </vt:lpstr>
      <vt:lpstr>Plasproblemen/LUTS klachten</vt:lpstr>
      <vt:lpstr>Indeling mictieklachten </vt:lpstr>
      <vt:lpstr>BPH = benigne prostaat hyperplasie  </vt:lpstr>
      <vt:lpstr>De prostaat</vt:lpstr>
      <vt:lpstr>Epidemiologie mictieklachten</vt:lpstr>
      <vt:lpstr>Oorzaken bemoeilijkte mictie bij oudere mannen</vt:lpstr>
      <vt:lpstr>mictieklachten die een nadere evaluatie behoeven, dus geen typische LUTS klachten zijn</vt:lpstr>
      <vt:lpstr>Andere (mede) oorzaken bemoeilijkte mictie</vt:lpstr>
      <vt:lpstr>Diagnostiek</vt:lpstr>
      <vt:lpstr>prostaatcarcinoom</vt:lpstr>
      <vt:lpstr>Therapie bij LUTS klachten</vt:lpstr>
      <vt:lpstr>Therapie bij LUTS klachten : afwachtend beleid </vt:lpstr>
      <vt:lpstr>PowerPoint-presentatie</vt:lpstr>
      <vt:lpstr>Medicamenteuze therapie</vt:lpstr>
      <vt:lpstr>Alfa-1-adrenoreceptor antagonisten/alfasympaticolytica (alfa blokkers) </vt:lpstr>
      <vt:lpstr>5-alfa-reductaseremmers : finasteride en dutasteride</vt:lpstr>
      <vt:lpstr>Fosfodiesteraseremmers : sildenafil en tadalafil </vt:lpstr>
      <vt:lpstr>Urologische spasmolytica/anticholinergica  : oxybuninine, solifenacine, tolterodine</vt:lpstr>
      <vt:lpstr>Beta 3 agonist : mirabegron (Betmiga) </vt:lpstr>
      <vt:lpstr>voorschrijfgedrag</vt:lpstr>
      <vt:lpstr>Voorstel wijzigingen formularium </vt:lpstr>
    </vt:vector>
  </TitlesOfParts>
  <Company>DXC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FTO 19 september</dc:title>
  <dc:creator>Ingrid van Soest</dc:creator>
  <cp:lastModifiedBy>Ingrid van Soest</cp:lastModifiedBy>
  <cp:revision>42</cp:revision>
  <dcterms:created xsi:type="dcterms:W3CDTF">2022-09-08T12:28:51Z</dcterms:created>
  <dcterms:modified xsi:type="dcterms:W3CDTF">2022-09-19T06:37:13Z</dcterms:modified>
</cp:coreProperties>
</file>