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59" r:id="rId3"/>
    <p:sldId id="258" r:id="rId4"/>
    <p:sldId id="341" r:id="rId5"/>
    <p:sldId id="354" r:id="rId6"/>
    <p:sldId id="355" r:id="rId7"/>
    <p:sldId id="356" r:id="rId8"/>
    <p:sldId id="357" r:id="rId9"/>
    <p:sldId id="358" r:id="rId10"/>
    <p:sldId id="359" r:id="rId11"/>
    <p:sldId id="360" r:id="rId12"/>
    <p:sldId id="361" r:id="rId13"/>
    <p:sldId id="362" r:id="rId14"/>
    <p:sldId id="363" r:id="rId15"/>
    <p:sldId id="318" r:id="rId16"/>
    <p:sldId id="319" r:id="rId17"/>
    <p:sldId id="320" r:id="rId18"/>
    <p:sldId id="322" r:id="rId19"/>
    <p:sldId id="323" r:id="rId20"/>
    <p:sldId id="324" r:id="rId21"/>
    <p:sldId id="353" r:id="rId22"/>
    <p:sldId id="325" r:id="rId23"/>
    <p:sldId id="327" r:id="rId24"/>
    <p:sldId id="326" r:id="rId25"/>
    <p:sldId id="342" r:id="rId26"/>
    <p:sldId id="343" r:id="rId27"/>
    <p:sldId id="349" r:id="rId28"/>
    <p:sldId id="352" r:id="rId29"/>
    <p:sldId id="344" r:id="rId30"/>
    <p:sldId id="345" r:id="rId31"/>
    <p:sldId id="346" r:id="rId32"/>
    <p:sldId id="351" r:id="rId33"/>
    <p:sldId id="350" r:id="rId34"/>
    <p:sldId id="347" r:id="rId35"/>
    <p:sldId id="348" r:id="rId36"/>
    <p:sldId id="263" r:id="rId37"/>
    <p:sldId id="312" r:id="rId38"/>
    <p:sldId id="316" r:id="rId39"/>
    <p:sldId id="313" r:id="rId40"/>
  </p:sldIdLst>
  <p:sldSz cx="9144000" cy="5143500" type="screen16x9"/>
  <p:notesSz cx="6858000" cy="9144000"/>
  <p:custDataLst>
    <p:tags r:id="rId4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597">
          <p15:clr>
            <a:srgbClr val="A4A3A4"/>
          </p15:clr>
        </p15:guide>
        <p15:guide id="2" orient="horz" pos="622">
          <p15:clr>
            <a:srgbClr val="A4A3A4"/>
          </p15:clr>
        </p15:guide>
        <p15:guide id="4" orient="horz" pos="418">
          <p15:clr>
            <a:srgbClr val="A4A3A4"/>
          </p15:clr>
        </p15:guide>
        <p15:guide id="5" orient="horz" pos="282">
          <p15:clr>
            <a:srgbClr val="A4A3A4"/>
          </p15:clr>
        </p15:guide>
        <p15:guide id="6" pos="2880" userDrawn="1">
          <p15:clr>
            <a:srgbClr val="A4A3A4"/>
          </p15:clr>
        </p15:guide>
        <p15:guide id="7" pos="4876">
          <p15:clr>
            <a:srgbClr val="A4A3A4"/>
          </p15:clr>
        </p15:guide>
        <p15:guide id="8" pos="18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1624" autoAdjust="0"/>
  </p:normalViewPr>
  <p:slideViewPr>
    <p:cSldViewPr snapToObjects="1" showGuides="1">
      <p:cViewPr varScale="1">
        <p:scale>
          <a:sx n="94" d="100"/>
          <a:sy n="94" d="100"/>
        </p:scale>
        <p:origin x="-1104" y="-90"/>
      </p:cViewPr>
      <p:guideLst>
        <p:guide orient="horz" pos="1597"/>
        <p:guide orient="horz" pos="622"/>
        <p:guide orient="horz" pos="418"/>
        <p:guide orient="horz" pos="282"/>
        <p:guide pos="2880"/>
        <p:guide pos="4876"/>
        <p:guide pos="181"/>
      </p:guideLst>
    </p:cSldViewPr>
  </p:slideViewPr>
  <p:outlineViewPr>
    <p:cViewPr>
      <p:scale>
        <a:sx n="33" d="100"/>
        <a:sy n="33" d="100"/>
      </p:scale>
      <p:origin x="0" y="31884"/>
    </p:cViewPr>
  </p:outlineViewPr>
  <p:notesTextViewPr>
    <p:cViewPr>
      <p:scale>
        <a:sx n="1" d="1"/>
        <a:sy n="1" d="1"/>
      </p:scale>
      <p:origin x="0" y="144"/>
    </p:cViewPr>
  </p:notesTextViewPr>
  <p:sorterViewPr>
    <p:cViewPr>
      <p:scale>
        <a:sx n="75" d="100"/>
        <a:sy n="75" d="100"/>
      </p:scale>
      <p:origin x="0" y="0"/>
    </p:cViewPr>
  </p:sorterViewPr>
  <p:notesViewPr>
    <p:cSldViewPr snapToObjects="1" showGuides="1">
      <p:cViewPr>
        <p:scale>
          <a:sx n="150" d="100"/>
          <a:sy n="150" d="100"/>
        </p:scale>
        <p:origin x="-1308" y="6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EAF394-687D-4BDF-8570-D763F2130297}" type="datetimeFigureOut">
              <a:rPr lang="nl-NL" smtClean="0"/>
              <a:t>23-09-2020</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C1531-3948-40BF-944A-A1D10EBF9E04}" type="slidenum">
              <a:rPr lang="nl-NL" smtClean="0"/>
              <a:t>‹nr.›</a:t>
            </a:fld>
            <a:endParaRPr lang="nl-NL" dirty="0"/>
          </a:p>
        </p:txBody>
      </p:sp>
    </p:spTree>
    <p:extLst>
      <p:ext uri="{BB962C8B-B14F-4D97-AF65-F5344CB8AC3E}">
        <p14:creationId xmlns:p14="http://schemas.microsoft.com/office/powerpoint/2010/main" val="3744046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DB859-61F8-4333-8407-40A719AEBACB}" type="datetimeFigureOut">
              <a:rPr lang="nl-NL" smtClean="0"/>
              <a:t>23-09-2020</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7FA4AC-FE89-4C0C-B29B-89F3E294C577}" type="slidenum">
              <a:rPr lang="nl-NL" smtClean="0"/>
              <a:t>‹nr.›</a:t>
            </a:fld>
            <a:endParaRPr lang="nl-NL" dirty="0"/>
          </a:p>
        </p:txBody>
      </p:sp>
    </p:spTree>
    <p:extLst>
      <p:ext uri="{BB962C8B-B14F-4D97-AF65-F5344CB8AC3E}">
        <p14:creationId xmlns:p14="http://schemas.microsoft.com/office/powerpoint/2010/main" val="343589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a:t>
            </a:fld>
            <a:endParaRPr lang="nl-NL" dirty="0"/>
          </a:p>
        </p:txBody>
      </p:sp>
    </p:spTree>
    <p:extLst>
      <p:ext uri="{BB962C8B-B14F-4D97-AF65-F5344CB8AC3E}">
        <p14:creationId xmlns:p14="http://schemas.microsoft.com/office/powerpoint/2010/main" val="256491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10</a:t>
            </a:fld>
            <a:endParaRPr lang="nl-NL" dirty="0"/>
          </a:p>
        </p:txBody>
      </p:sp>
    </p:spTree>
    <p:extLst>
      <p:ext uri="{BB962C8B-B14F-4D97-AF65-F5344CB8AC3E}">
        <p14:creationId xmlns:p14="http://schemas.microsoft.com/office/powerpoint/2010/main" val="3492143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11</a:t>
            </a:fld>
            <a:endParaRPr lang="nl-NL" dirty="0"/>
          </a:p>
        </p:txBody>
      </p:sp>
    </p:spTree>
    <p:extLst>
      <p:ext uri="{BB962C8B-B14F-4D97-AF65-F5344CB8AC3E}">
        <p14:creationId xmlns:p14="http://schemas.microsoft.com/office/powerpoint/2010/main" val="151272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12</a:t>
            </a:fld>
            <a:endParaRPr lang="nl-NL" dirty="0"/>
          </a:p>
        </p:txBody>
      </p:sp>
    </p:spTree>
    <p:extLst>
      <p:ext uri="{BB962C8B-B14F-4D97-AF65-F5344CB8AC3E}">
        <p14:creationId xmlns:p14="http://schemas.microsoft.com/office/powerpoint/2010/main" val="225730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13</a:t>
            </a:fld>
            <a:endParaRPr lang="nl-NL" dirty="0"/>
          </a:p>
        </p:txBody>
      </p:sp>
    </p:spTree>
    <p:extLst>
      <p:ext uri="{BB962C8B-B14F-4D97-AF65-F5344CB8AC3E}">
        <p14:creationId xmlns:p14="http://schemas.microsoft.com/office/powerpoint/2010/main" val="310459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14</a:t>
            </a:fld>
            <a:endParaRPr lang="nl-NL" dirty="0"/>
          </a:p>
        </p:txBody>
      </p:sp>
    </p:spTree>
    <p:extLst>
      <p:ext uri="{BB962C8B-B14F-4D97-AF65-F5344CB8AC3E}">
        <p14:creationId xmlns:p14="http://schemas.microsoft.com/office/powerpoint/2010/main" val="34824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15</a:t>
            </a:fld>
            <a:endParaRPr lang="nl-NL" dirty="0"/>
          </a:p>
        </p:txBody>
      </p:sp>
    </p:spTree>
    <p:extLst>
      <p:ext uri="{BB962C8B-B14F-4D97-AF65-F5344CB8AC3E}">
        <p14:creationId xmlns:p14="http://schemas.microsoft.com/office/powerpoint/2010/main" val="1564300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16</a:t>
            </a:fld>
            <a:endParaRPr lang="nl-NL" dirty="0"/>
          </a:p>
        </p:txBody>
      </p:sp>
    </p:spTree>
    <p:extLst>
      <p:ext uri="{BB962C8B-B14F-4D97-AF65-F5344CB8AC3E}">
        <p14:creationId xmlns:p14="http://schemas.microsoft.com/office/powerpoint/2010/main" val="33934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17</a:t>
            </a:fld>
            <a:endParaRPr lang="nl-NL" dirty="0"/>
          </a:p>
        </p:txBody>
      </p:sp>
    </p:spTree>
    <p:extLst>
      <p:ext uri="{BB962C8B-B14F-4D97-AF65-F5344CB8AC3E}">
        <p14:creationId xmlns:p14="http://schemas.microsoft.com/office/powerpoint/2010/main" val="222414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18</a:t>
            </a:fld>
            <a:endParaRPr lang="nl-NL" dirty="0"/>
          </a:p>
        </p:txBody>
      </p:sp>
    </p:spTree>
    <p:extLst>
      <p:ext uri="{BB962C8B-B14F-4D97-AF65-F5344CB8AC3E}">
        <p14:creationId xmlns:p14="http://schemas.microsoft.com/office/powerpoint/2010/main" val="2133086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19</a:t>
            </a:fld>
            <a:endParaRPr lang="nl-NL" dirty="0"/>
          </a:p>
        </p:txBody>
      </p:sp>
    </p:spTree>
    <p:extLst>
      <p:ext uri="{BB962C8B-B14F-4D97-AF65-F5344CB8AC3E}">
        <p14:creationId xmlns:p14="http://schemas.microsoft.com/office/powerpoint/2010/main" val="2116406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4A11A3-DC5B-4F5C-BEDA-6D12E461E3CB}" type="slidenum">
              <a:rPr lang="nl-NL" smtClean="0"/>
              <a:t>2</a:t>
            </a:fld>
            <a:endParaRPr lang="nl-NL"/>
          </a:p>
        </p:txBody>
      </p:sp>
    </p:spTree>
    <p:extLst>
      <p:ext uri="{BB962C8B-B14F-4D97-AF65-F5344CB8AC3E}">
        <p14:creationId xmlns:p14="http://schemas.microsoft.com/office/powerpoint/2010/main" val="2358722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20</a:t>
            </a:fld>
            <a:endParaRPr lang="nl-NL" dirty="0"/>
          </a:p>
        </p:txBody>
      </p:sp>
    </p:spTree>
    <p:extLst>
      <p:ext uri="{BB962C8B-B14F-4D97-AF65-F5344CB8AC3E}">
        <p14:creationId xmlns:p14="http://schemas.microsoft.com/office/powerpoint/2010/main" val="360106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21</a:t>
            </a:fld>
            <a:endParaRPr lang="nl-NL" dirty="0"/>
          </a:p>
        </p:txBody>
      </p:sp>
    </p:spTree>
    <p:extLst>
      <p:ext uri="{BB962C8B-B14F-4D97-AF65-F5344CB8AC3E}">
        <p14:creationId xmlns:p14="http://schemas.microsoft.com/office/powerpoint/2010/main" val="3846539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22</a:t>
            </a:fld>
            <a:endParaRPr lang="nl-NL" dirty="0"/>
          </a:p>
        </p:txBody>
      </p:sp>
    </p:spTree>
    <p:extLst>
      <p:ext uri="{BB962C8B-B14F-4D97-AF65-F5344CB8AC3E}">
        <p14:creationId xmlns:p14="http://schemas.microsoft.com/office/powerpoint/2010/main" val="1692477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23</a:t>
            </a:fld>
            <a:endParaRPr lang="nl-NL" dirty="0"/>
          </a:p>
        </p:txBody>
      </p:sp>
    </p:spTree>
    <p:extLst>
      <p:ext uri="{BB962C8B-B14F-4D97-AF65-F5344CB8AC3E}">
        <p14:creationId xmlns:p14="http://schemas.microsoft.com/office/powerpoint/2010/main" val="1274017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24</a:t>
            </a:fld>
            <a:endParaRPr lang="nl-NL" dirty="0"/>
          </a:p>
        </p:txBody>
      </p:sp>
    </p:spTree>
    <p:extLst>
      <p:ext uri="{BB962C8B-B14F-4D97-AF65-F5344CB8AC3E}">
        <p14:creationId xmlns:p14="http://schemas.microsoft.com/office/powerpoint/2010/main" val="3612914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Er wordt verondersteld dat het werkingsmechanisme van lithium gebaseerd is op een toename van de serotoninesynthese en een afname van 5-HT1a receptoren in de hippocampus.</a:t>
            </a:r>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25</a:t>
            </a:fld>
            <a:endParaRPr lang="nl-NL" dirty="0"/>
          </a:p>
        </p:txBody>
      </p:sp>
    </p:spTree>
    <p:extLst>
      <p:ext uri="{BB962C8B-B14F-4D97-AF65-F5344CB8AC3E}">
        <p14:creationId xmlns:p14="http://schemas.microsoft.com/office/powerpoint/2010/main" val="4166845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Bij ouderen is het verdelingsvolume van lithium over het lichaam kleiner en is de tolerantie wat minder. Daarom worden bij ouderen lagere streefwaarden nagestreefd</a:t>
            </a:r>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26</a:t>
            </a:fld>
            <a:endParaRPr lang="nl-NL" dirty="0"/>
          </a:p>
        </p:txBody>
      </p:sp>
    </p:spTree>
    <p:extLst>
      <p:ext uri="{BB962C8B-B14F-4D97-AF65-F5344CB8AC3E}">
        <p14:creationId xmlns:p14="http://schemas.microsoft.com/office/powerpoint/2010/main" val="257651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Bij dreigende dehydratie treedt in de nieren een compensatiemechanisme in werking waardoor extra natrium wordt </a:t>
            </a:r>
            <a:r>
              <a:rPr lang="nl-NL" dirty="0" err="1" smtClean="0"/>
              <a:t>teruggeresorbeerd</a:t>
            </a:r>
            <a:r>
              <a:rPr lang="nl-NL" dirty="0" smtClean="0"/>
              <a:t>. Door de parallelle terugresorptie van lithium zal dan ook lithiumspiegel</a:t>
            </a:r>
            <a:r>
              <a:rPr lang="nl-NL" baseline="0" dirty="0" smtClean="0"/>
              <a:t> stijgen. </a:t>
            </a:r>
            <a:r>
              <a:rPr lang="nl-NL" dirty="0" smtClean="0"/>
              <a:t>Voor patiënten die lithium gebruiken en die bij de huisarts komen met braken, diarree, koorts of anderszins vochttekort, is het dus van groot belang een extra 12-uurs lithiumspiegel te bepalen en de nierfunctie te controleren, eventueel in overleg met de psychiater. Bij ouderen moet men extra alert zijn, want zij hebben een groter risico op dehydratie en nierfunctiestoornissen.de lithiumexcretie dalen en de lithiumspiegel stijgen. </a:t>
            </a:r>
          </a:p>
          <a:p>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27</a:t>
            </a:fld>
            <a:endParaRPr lang="nl-NL" dirty="0"/>
          </a:p>
        </p:txBody>
      </p:sp>
    </p:spTree>
    <p:extLst>
      <p:ext uri="{BB962C8B-B14F-4D97-AF65-F5344CB8AC3E}">
        <p14:creationId xmlns:p14="http://schemas.microsoft.com/office/powerpoint/2010/main" val="2329171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verschil tussen therapeutische en toxische concentraties is klein, zodat het moment van bloedafname is ontzettend belangrijk. Een spiegel dient daarom 12 uur (11 – 13 uur) na de laatste inname van het lithiumpreparaat afgenomen worden. Bij drie- of viermaal daagse dosering dient de bloedafname net voor een volgende dosering plaats te vinden (&lt;1 uur, </a:t>
            </a:r>
            <a:r>
              <a:rPr lang="nl-NL" dirty="0" err="1" smtClean="0"/>
              <a:t>dalspiegel</a:t>
            </a:r>
            <a:r>
              <a:rPr lang="nl-NL" dirty="0" smtClean="0"/>
              <a:t>).</a:t>
            </a:r>
          </a:p>
          <a:p>
            <a:r>
              <a:rPr lang="nl-NL" dirty="0" smtClean="0"/>
              <a:t>Bij aanvang van de therapie dient de concentratie twee keer per week te worden gecontroleerd, wanneer een stabiele situatie is verkregen (na ongeveer 1 maand) eens per 1 tot 3 maanden. Bij wijziging van de dosering, nierfunctie (ook binnen normaalwaarden), verwachte interacties, wijziging van eetgewoonten (waaronder vochtintake) en vermoeden van intoxicaties moeten opnieuw frequent spiegels bepaald worden tot opnieuw een stabiele situatie verkregen is. Verandering van weersomstandigheden – met name langdurige warme periodes – kunnen aanleiding zijn voor ontregelde lithiumspiegels en een reden zijn voor spiegelbepaling. </a:t>
            </a:r>
          </a:p>
          <a:p>
            <a:r>
              <a:rPr lang="nl-NL" dirty="0" smtClean="0"/>
              <a:t>Bij ouderen is het verdelingsvolume van lithium over het lichaam kleiner en is de tolerantie wat minder. Daarom worden bij ouderen lagere streefwaarden nagestreefd.</a:t>
            </a:r>
          </a:p>
          <a:p>
            <a:r>
              <a:rPr lang="nl-NL" dirty="0" smtClean="0"/>
              <a:t>Lithium heeft een halfwaardetijd van 12-48 uur. Daardoor kan het bij een hoge of toxische spiegel 1-2 dagen duren totdat de spiegel is gehalveerd bij tijdelijk staken. Bij nierfunctiestoornissen is de halfwaardetijd verlengd en kan de klaring nog veel langer duren.</a:t>
            </a:r>
          </a:p>
          <a:p>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28</a:t>
            </a:fld>
            <a:endParaRPr lang="nl-NL" dirty="0"/>
          </a:p>
        </p:txBody>
      </p:sp>
    </p:spTree>
    <p:extLst>
      <p:ext uri="{BB962C8B-B14F-4D97-AF65-F5344CB8AC3E}">
        <p14:creationId xmlns:p14="http://schemas.microsoft.com/office/powerpoint/2010/main" val="1085349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	Extra controle 12-uurs lithiumspiegel:</a:t>
            </a:r>
          </a:p>
          <a:p>
            <a:r>
              <a:rPr lang="nl-NL" dirty="0" smtClean="0"/>
              <a:t>-	5-7 dagen na elke dosisaanpassing</a:t>
            </a:r>
          </a:p>
          <a:p>
            <a:r>
              <a:rPr lang="nl-NL" dirty="0" smtClean="0"/>
              <a:t>- 	na stoppen, starten of dosisaanpassing van interacterende medicatie: </a:t>
            </a:r>
            <a:r>
              <a:rPr lang="nl-NL" dirty="0" err="1" smtClean="0"/>
              <a:t>NSAID’s</a:t>
            </a:r>
            <a:r>
              <a:rPr lang="nl-NL" dirty="0" smtClean="0"/>
              <a:t>, RAS-remmers, diuretica en metronidazol</a:t>
            </a:r>
          </a:p>
          <a:p>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29</a:t>
            </a:fld>
            <a:endParaRPr lang="nl-NL" dirty="0"/>
          </a:p>
        </p:txBody>
      </p:sp>
    </p:spTree>
    <p:extLst>
      <p:ext uri="{BB962C8B-B14F-4D97-AF65-F5344CB8AC3E}">
        <p14:creationId xmlns:p14="http://schemas.microsoft.com/office/powerpoint/2010/main" val="87576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smtClean="0"/>
              <a:t>Alleen op Akkers, Dommelhoef en </a:t>
            </a:r>
            <a:r>
              <a:rPr lang="nl-NL" dirty="0" err="1" smtClean="0"/>
              <a:t>Ekelhof</a:t>
            </a:r>
            <a:r>
              <a:rPr lang="nl-NL" dirty="0" smtClean="0"/>
              <a:t> geen lithium gebruikers</a:t>
            </a:r>
          </a:p>
          <a:p>
            <a:r>
              <a:rPr lang="nl-NL" dirty="0" smtClean="0"/>
              <a:t>Woon capaciteit voor psychiatrische patiënten bij GGZ instellingen wordt steeds minder waardoor patiënten vaker in het verpleeghuis opgenomen zullen worden.</a:t>
            </a:r>
          </a:p>
          <a:p>
            <a:r>
              <a:rPr lang="nl-NL" dirty="0" smtClean="0"/>
              <a:t>Psychiatrische </a:t>
            </a:r>
            <a:r>
              <a:rPr lang="nl-NL" dirty="0" err="1" smtClean="0"/>
              <a:t>patienten</a:t>
            </a:r>
            <a:r>
              <a:rPr lang="nl-NL" baseline="0" dirty="0" smtClean="0"/>
              <a:t> worden ouder en hebben meer co morbiditeit waardoor de meer zorg nodig hebben.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634A11A3-DC5B-4F5C-BEDA-6D12E461E3CB}" type="slidenum">
              <a:rPr lang="nl-NL" smtClean="0"/>
              <a:t>3</a:t>
            </a:fld>
            <a:endParaRPr lang="nl-NL"/>
          </a:p>
        </p:txBody>
      </p:sp>
    </p:spTree>
    <p:extLst>
      <p:ext uri="{BB962C8B-B14F-4D97-AF65-F5344CB8AC3E}">
        <p14:creationId xmlns:p14="http://schemas.microsoft.com/office/powerpoint/2010/main" val="434280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Hypothyreoidie</a:t>
            </a:r>
            <a:r>
              <a:rPr lang="nl-NL" baseline="0" dirty="0" smtClean="0"/>
              <a:t> treedt ongeveer op bij 5-35% van de lithium gebruikers (8)</a:t>
            </a:r>
          </a:p>
          <a:p>
            <a:r>
              <a:rPr lang="nl-NL" baseline="0" dirty="0" err="1" smtClean="0"/>
              <a:t>Hyperparathyreoidie</a:t>
            </a:r>
            <a:r>
              <a:rPr lang="nl-NL" baseline="0" dirty="0" smtClean="0"/>
              <a:t> uit zich vaak in een </a:t>
            </a:r>
            <a:r>
              <a:rPr lang="nl-NL" baseline="0" dirty="0" err="1" smtClean="0"/>
              <a:t>hypercalciemie</a:t>
            </a:r>
            <a:r>
              <a:rPr lang="nl-NL" baseline="0" dirty="0" smtClean="0"/>
              <a:t> en de daarbij horende klachten, vaak direct door lithium geïnduceerd hoewel werkingsmechanisme hierin onbekend is, bijschildklier </a:t>
            </a:r>
            <a:r>
              <a:rPr lang="nl-NL" baseline="0" dirty="0" err="1" smtClean="0"/>
              <a:t>andenoom</a:t>
            </a:r>
            <a:r>
              <a:rPr lang="nl-NL" baseline="0" dirty="0" smtClean="0"/>
              <a:t>, bij ernstige NFS kan ook secundair </a:t>
            </a:r>
            <a:r>
              <a:rPr lang="nl-NL" baseline="0" dirty="0" err="1" smtClean="0"/>
              <a:t>hyperparathyreoidie</a:t>
            </a:r>
            <a:r>
              <a:rPr lang="nl-NL" baseline="0" dirty="0" smtClean="0"/>
              <a:t> ontstaan. (8)</a:t>
            </a:r>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30</a:t>
            </a:fld>
            <a:endParaRPr lang="nl-NL" dirty="0"/>
          </a:p>
        </p:txBody>
      </p:sp>
    </p:spTree>
    <p:extLst>
      <p:ext uri="{BB962C8B-B14F-4D97-AF65-F5344CB8AC3E}">
        <p14:creationId xmlns:p14="http://schemas.microsoft.com/office/powerpoint/2010/main" val="1648895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is dus belangrijk bij zulke interacterende medicatie na te gaan of de patiënt lithium gebruikt en zo ja, of er geen alternatief voorhanden is dat niet met lithium interacteert. </a:t>
            </a:r>
          </a:p>
          <a:p>
            <a:r>
              <a:rPr lang="nl-NL" dirty="0" smtClean="0"/>
              <a:t>Mechanisme:</a:t>
            </a:r>
          </a:p>
          <a:p>
            <a:r>
              <a:rPr lang="nl-NL" dirty="0" smtClean="0"/>
              <a:t>Diuretica remmen de klaring van lithium. De diurese gaat gepaard met natriumverlies. Dit verlies aan natrium wordt binnen enkele dagen gecompenseerd door reabsorptie van natrium in het proximale gedeelte van de nier waar ook lithium wordt geklaard. Mogelijk wordt in het proximale gedeelte van de nier nu naast natrium ook lithium </a:t>
            </a:r>
            <a:r>
              <a:rPr lang="nl-NL" dirty="0" err="1" smtClean="0"/>
              <a:t>gereabsorbeerd</a:t>
            </a:r>
            <a:r>
              <a:rPr lang="nl-NL" dirty="0" smtClean="0"/>
              <a:t> waardoor de klaring van lithium wordt verminderd.</a:t>
            </a:r>
          </a:p>
          <a:p>
            <a:r>
              <a:rPr lang="nl-NL" dirty="0" smtClean="0"/>
              <a:t>Het compensatiemechanisme van het natriumverlies door de </a:t>
            </a:r>
            <a:r>
              <a:rPr lang="nl-NL" dirty="0" err="1" smtClean="0"/>
              <a:t>thiazides</a:t>
            </a:r>
            <a:r>
              <a:rPr lang="nl-NL" dirty="0" smtClean="0"/>
              <a:t> treedt pas na een paar dagen op. Het effect van </a:t>
            </a:r>
            <a:r>
              <a:rPr lang="nl-NL" dirty="0" err="1" smtClean="0"/>
              <a:t>thiazides</a:t>
            </a:r>
            <a:r>
              <a:rPr lang="nl-NL" dirty="0" smtClean="0"/>
              <a:t> op de lithiumspiegel is daarom pas na 3 tot 10 dagen meetbaar.</a:t>
            </a:r>
          </a:p>
          <a:p>
            <a:r>
              <a:rPr lang="nl-NL" dirty="0" err="1" smtClean="0"/>
              <a:t>Thiaziden</a:t>
            </a:r>
            <a:r>
              <a:rPr lang="nl-NL" dirty="0" smtClean="0"/>
              <a:t> hebben een groter effect op de lithiumspiegel dan </a:t>
            </a:r>
            <a:r>
              <a:rPr lang="nl-NL" dirty="0" err="1" smtClean="0"/>
              <a:t>lisdiuretica</a:t>
            </a:r>
            <a:r>
              <a:rPr lang="nl-NL" dirty="0" smtClean="0"/>
              <a:t>. Toch moet men ook bij de laatste groep bedacht zijn op een verhoging van de lithiumspiegel.</a:t>
            </a:r>
          </a:p>
          <a:p>
            <a:r>
              <a:rPr lang="nl-NL" dirty="0" smtClean="0"/>
              <a:t>Bij risicopatiënten (ouderen, hartfalen, verminderde nierfunctie, wijziging water/natrium-inname) kan eventueel de lithiumdosering worden verlaagd met een derde tot de helft.</a:t>
            </a:r>
          </a:p>
          <a:p>
            <a:r>
              <a:rPr lang="nl-NL" dirty="0" smtClean="0"/>
              <a:t>Achtergrondinformatie interactie Lithium + </a:t>
            </a:r>
            <a:r>
              <a:rPr lang="nl-NL" dirty="0" err="1" smtClean="0"/>
              <a:t>NSAID’s</a:t>
            </a:r>
            <a:endParaRPr lang="nl-NL" dirty="0" smtClean="0"/>
          </a:p>
          <a:p>
            <a:r>
              <a:rPr lang="nl-NL" dirty="0" smtClean="0"/>
              <a:t>Mechanisme:</a:t>
            </a:r>
          </a:p>
          <a:p>
            <a:r>
              <a:rPr lang="nl-NL" dirty="0" smtClean="0"/>
              <a:t>Niet geheel opgehelderd. </a:t>
            </a:r>
            <a:r>
              <a:rPr lang="nl-NL" dirty="0" err="1" smtClean="0"/>
              <a:t>NSAID´s</a:t>
            </a:r>
            <a:r>
              <a:rPr lang="nl-NL" dirty="0" smtClean="0"/>
              <a:t> remmen de synthese van prostaglandinen (PGE2) in de nieren. Hierdoor wordt de doorbloeding van de nieren geremd en daarmee de lithiumexcretie verminderd. De lithiumspiegel zal hierdoor stijgen.</a:t>
            </a:r>
          </a:p>
          <a:p>
            <a:r>
              <a:rPr lang="nl-NL" dirty="0" smtClean="0"/>
              <a:t>Bij het starten van interacterende medicatie wordt als praktische leidraad vaak geadviseerd de lithiumdosering 30-50% aan te passen alvorens het interacterende medicament te starten en na vijf tot zeven dagen lithiumspiegel en nierfunctie te controleren.</a:t>
            </a:r>
          </a:p>
          <a:p>
            <a:r>
              <a:rPr lang="nl-NL" dirty="0" smtClean="0"/>
              <a:t>Bij het staken van interacterende medicatie is extra oplettendheid vereist. Hierbij moet geanticipeerd worden op het omgekeerde effect (daling van de lithiumspiegel). Medicatiebewakingssystemen zullen hierbij geen alarm slaan!</a:t>
            </a:r>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31</a:t>
            </a:fld>
            <a:endParaRPr lang="nl-NL" dirty="0"/>
          </a:p>
        </p:txBody>
      </p:sp>
    </p:spTree>
    <p:extLst>
      <p:ext uri="{BB962C8B-B14F-4D97-AF65-F5344CB8AC3E}">
        <p14:creationId xmlns:p14="http://schemas.microsoft.com/office/powerpoint/2010/main" val="210830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32</a:t>
            </a:fld>
            <a:endParaRPr lang="nl-NL" dirty="0"/>
          </a:p>
        </p:txBody>
      </p:sp>
    </p:spTree>
    <p:extLst>
      <p:ext uri="{BB962C8B-B14F-4D97-AF65-F5344CB8AC3E}">
        <p14:creationId xmlns:p14="http://schemas.microsoft.com/office/powerpoint/2010/main" val="1089289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Denk bij iedere lithiumgebruiker met verwardheid of neurologische verschijnselen aan een lithiumintoxicatie. Ouderen zijn het kwetsbaarste voor een intoxicatie ook bij therapeutische spiegels. </a:t>
            </a:r>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33</a:t>
            </a:fld>
            <a:endParaRPr lang="nl-NL" dirty="0"/>
          </a:p>
        </p:txBody>
      </p:sp>
    </p:spTree>
    <p:extLst>
      <p:ext uri="{BB962C8B-B14F-4D97-AF65-F5344CB8AC3E}">
        <p14:creationId xmlns:p14="http://schemas.microsoft.com/office/powerpoint/2010/main" val="2930466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Daarom wordt geadviseerd om bij iedere lithiumspiegelcontrole ook de nierfunctie te bepalen en bij een achteruitgang de lithiumdosering aan te passen. Dit is extra van belang omdat langdurig lithiumgebruik op zichzelf ook een achteruitgang van de nierfunctie kan veroorzaken.</a:t>
            </a:r>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34</a:t>
            </a:fld>
            <a:endParaRPr lang="nl-NL" dirty="0"/>
          </a:p>
        </p:txBody>
      </p:sp>
    </p:spTree>
    <p:extLst>
      <p:ext uri="{BB962C8B-B14F-4D97-AF65-F5344CB8AC3E}">
        <p14:creationId xmlns:p14="http://schemas.microsoft.com/office/powerpoint/2010/main" val="3407162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4A11A3-DC5B-4F5C-BEDA-6D12E461E3CB}" type="slidenum">
              <a:rPr lang="nl-NL" smtClean="0"/>
              <a:t>36</a:t>
            </a:fld>
            <a:endParaRPr lang="nl-NL"/>
          </a:p>
        </p:txBody>
      </p:sp>
    </p:spTree>
    <p:extLst>
      <p:ext uri="{BB962C8B-B14F-4D97-AF65-F5344CB8AC3E}">
        <p14:creationId xmlns:p14="http://schemas.microsoft.com/office/powerpoint/2010/main" val="2046463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4A11A3-DC5B-4F5C-BEDA-6D12E461E3CB}" type="slidenum">
              <a:rPr lang="nl-NL" smtClean="0"/>
              <a:t>37</a:t>
            </a:fld>
            <a:endParaRPr lang="nl-NL"/>
          </a:p>
        </p:txBody>
      </p:sp>
    </p:spTree>
    <p:extLst>
      <p:ext uri="{BB962C8B-B14F-4D97-AF65-F5344CB8AC3E}">
        <p14:creationId xmlns:p14="http://schemas.microsoft.com/office/powerpoint/2010/main" val="2702740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4A11A3-DC5B-4F5C-BEDA-6D12E461E3CB}" type="slidenum">
              <a:rPr lang="nl-NL" smtClean="0"/>
              <a:t>38</a:t>
            </a:fld>
            <a:endParaRPr lang="nl-NL"/>
          </a:p>
        </p:txBody>
      </p:sp>
    </p:spTree>
    <p:extLst>
      <p:ext uri="{BB962C8B-B14F-4D97-AF65-F5344CB8AC3E}">
        <p14:creationId xmlns:p14="http://schemas.microsoft.com/office/powerpoint/2010/main" val="895350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E9A3712D-751A-4DDD-8556-D4BADD3C1A7F}" type="slidenum">
              <a:rPr lang="nl-NL" smtClean="0"/>
              <a:t>39</a:t>
            </a:fld>
            <a:endParaRPr lang="nl-NL"/>
          </a:p>
        </p:txBody>
      </p:sp>
    </p:spTree>
    <p:extLst>
      <p:ext uri="{BB962C8B-B14F-4D97-AF65-F5344CB8AC3E}">
        <p14:creationId xmlns:p14="http://schemas.microsoft.com/office/powerpoint/2010/main" val="393848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4</a:t>
            </a:fld>
            <a:endParaRPr lang="nl-NL" dirty="0"/>
          </a:p>
        </p:txBody>
      </p:sp>
    </p:spTree>
    <p:extLst>
      <p:ext uri="{BB962C8B-B14F-4D97-AF65-F5344CB8AC3E}">
        <p14:creationId xmlns:p14="http://schemas.microsoft.com/office/powerpoint/2010/main" val="219915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5</a:t>
            </a:fld>
            <a:endParaRPr lang="nl-NL" dirty="0"/>
          </a:p>
        </p:txBody>
      </p:sp>
    </p:spTree>
    <p:extLst>
      <p:ext uri="{BB962C8B-B14F-4D97-AF65-F5344CB8AC3E}">
        <p14:creationId xmlns:p14="http://schemas.microsoft.com/office/powerpoint/2010/main" val="217488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6</a:t>
            </a:fld>
            <a:endParaRPr lang="nl-NL" dirty="0"/>
          </a:p>
        </p:txBody>
      </p:sp>
    </p:spTree>
    <p:extLst>
      <p:ext uri="{BB962C8B-B14F-4D97-AF65-F5344CB8AC3E}">
        <p14:creationId xmlns:p14="http://schemas.microsoft.com/office/powerpoint/2010/main" val="51037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t>
            </a:r>
            <a:r>
              <a:rPr lang="nl-NL" baseline="0" dirty="0" smtClean="0"/>
              <a:t> </a:t>
            </a:r>
            <a:r>
              <a:rPr lang="nl-NL" dirty="0" smtClean="0"/>
              <a:t>(nu 900-maar max 1200mg bij manie)</a:t>
            </a:r>
          </a:p>
          <a:p>
            <a:endParaRPr lang="nl-NL" dirty="0"/>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7</a:t>
            </a:fld>
            <a:endParaRPr lang="nl-NL" dirty="0"/>
          </a:p>
        </p:txBody>
      </p:sp>
    </p:spTree>
    <p:extLst>
      <p:ext uri="{BB962C8B-B14F-4D97-AF65-F5344CB8AC3E}">
        <p14:creationId xmlns:p14="http://schemas.microsoft.com/office/powerpoint/2010/main" val="327238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8</a:t>
            </a:fld>
            <a:endParaRPr lang="nl-NL" dirty="0"/>
          </a:p>
        </p:txBody>
      </p:sp>
    </p:spTree>
    <p:extLst>
      <p:ext uri="{BB962C8B-B14F-4D97-AF65-F5344CB8AC3E}">
        <p14:creationId xmlns:p14="http://schemas.microsoft.com/office/powerpoint/2010/main" val="11164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B7FA4AC-FE89-4C0C-B29B-89F3E294C577}" type="slidenum">
              <a:rPr lang="nl-NL" smtClean="0"/>
              <a:t>9</a:t>
            </a:fld>
            <a:endParaRPr lang="nl-NL" dirty="0"/>
          </a:p>
        </p:txBody>
      </p:sp>
    </p:spTree>
    <p:extLst>
      <p:ext uri="{BB962C8B-B14F-4D97-AF65-F5344CB8AC3E}">
        <p14:creationId xmlns:p14="http://schemas.microsoft.com/office/powerpoint/2010/main" val="3300892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9209"/>
          <a:stretch/>
        </p:blipFill>
        <p:spPr bwMode="auto">
          <a:xfrm>
            <a:off x="0" y="987425"/>
            <a:ext cx="9144000" cy="415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p:cNvSpPr txBox="1"/>
          <p:nvPr userDrawn="1"/>
        </p:nvSpPr>
        <p:spPr>
          <a:xfrm>
            <a:off x="7668430" y="4750059"/>
            <a:ext cx="1343638" cy="246221"/>
          </a:xfrm>
          <a:prstGeom prst="rect">
            <a:avLst/>
          </a:prstGeom>
          <a:noFill/>
        </p:spPr>
        <p:txBody>
          <a:bodyPr wrap="none" rtlCol="0">
            <a:spAutoFit/>
          </a:bodyPr>
          <a:lstStyle/>
          <a:p>
            <a:r>
              <a:rPr lang="nl-NL" sz="1000" b="1" dirty="0">
                <a:solidFill>
                  <a:schemeClr val="bg1"/>
                </a:solidFill>
              </a:rPr>
              <a:t>het gevoel</a:t>
            </a:r>
            <a:r>
              <a:rPr lang="nl-NL" sz="1000" b="1" baseline="0" dirty="0">
                <a:solidFill>
                  <a:schemeClr val="bg1"/>
                </a:solidFill>
              </a:rPr>
              <a:t> van samen</a:t>
            </a:r>
            <a:endParaRPr lang="nl-NL" sz="1000" b="1" dirty="0">
              <a:solidFill>
                <a:schemeClr val="bg1"/>
              </a:solidFill>
            </a:endParaRPr>
          </a:p>
        </p:txBody>
      </p:sp>
      <p:pic>
        <p:nvPicPr>
          <p:cNvPr id="11" name="Afbeelding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00" b="79413"/>
          <a:stretch/>
        </p:blipFill>
        <p:spPr>
          <a:xfrm>
            <a:off x="5873143" y="1143"/>
            <a:ext cx="3271365" cy="780359"/>
          </a:xfrm>
          <a:prstGeom prst="rect">
            <a:avLst/>
          </a:prstGeom>
        </p:spPr>
      </p:pic>
      <p:sp>
        <p:nvSpPr>
          <p:cNvPr id="2" name="Titel 1"/>
          <p:cNvSpPr>
            <a:spLocks noGrp="1"/>
          </p:cNvSpPr>
          <p:nvPr>
            <p:ph type="ctrTitle"/>
          </p:nvPr>
        </p:nvSpPr>
        <p:spPr>
          <a:xfrm>
            <a:off x="685800" y="226800"/>
            <a:ext cx="5400000" cy="648000"/>
          </a:xfrm>
        </p:spPr>
        <p:txBody>
          <a:bodyPr/>
          <a:lstStyle>
            <a:lvl1pPr>
              <a:defRPr b="1"/>
            </a:lvl1pPr>
          </a:lstStyle>
          <a:p>
            <a:r>
              <a:rPr lang="nl-NL"/>
              <a:t>Klik om de stijl te bewerken</a:t>
            </a:r>
            <a:endParaRPr lang="nl-NL" dirty="0"/>
          </a:p>
        </p:txBody>
      </p:sp>
      <p:sp>
        <p:nvSpPr>
          <p:cNvPr id="3" name="Ondertitel 2"/>
          <p:cNvSpPr>
            <a:spLocks noGrp="1"/>
          </p:cNvSpPr>
          <p:nvPr>
            <p:ph type="subTitle" idx="1"/>
          </p:nvPr>
        </p:nvSpPr>
        <p:spPr>
          <a:xfrm>
            <a:off x="685800" y="781499"/>
            <a:ext cx="5400000" cy="602119"/>
          </a:xfrm>
        </p:spPr>
        <p:txBody>
          <a:bodyPr tIns="0" bIns="0"/>
          <a:lstStyle>
            <a:lvl1pPr marL="0" indent="0" algn="l">
              <a:buNone/>
              <a:defRPr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Tree>
    <p:extLst>
      <p:ext uri="{BB962C8B-B14F-4D97-AF65-F5344CB8AC3E}">
        <p14:creationId xmlns:p14="http://schemas.microsoft.com/office/powerpoint/2010/main" val="24980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 met eig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179390" y="227694"/>
            <a:ext cx="5693753" cy="648558"/>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C00D4ADE-2035-44AC-938F-39A5C8FA3010}" type="slidenum">
              <a:rPr lang="nl-NL" smtClean="0"/>
              <a:t>‹nr.›</a:t>
            </a:fld>
            <a:endParaRPr lang="nl-NL" dirty="0"/>
          </a:p>
        </p:txBody>
      </p:sp>
      <p:sp>
        <p:nvSpPr>
          <p:cNvPr id="7" name="Tijdelijke aanduiding voor afbeelding 6"/>
          <p:cNvSpPr>
            <a:spLocks noGrp="1"/>
          </p:cNvSpPr>
          <p:nvPr>
            <p:ph type="pic" sz="quarter" idx="13"/>
          </p:nvPr>
        </p:nvSpPr>
        <p:spPr>
          <a:xfrm>
            <a:off x="0" y="987425"/>
            <a:ext cx="9144000" cy="3644673"/>
          </a:xfrm>
        </p:spPr>
        <p:txBody>
          <a:bodyPr/>
          <a:lstStyle>
            <a:lvl1pPr marL="0" indent="0" algn="ctr">
              <a:buNone/>
              <a:defRPr>
                <a:solidFill>
                  <a:schemeClr val="tx2"/>
                </a:solidFill>
              </a:defRPr>
            </a:lvl1pPr>
          </a:lstStyle>
          <a:p>
            <a:r>
              <a:rPr lang="nl-NL"/>
              <a:t>Klik op het pictogram als u een afbeelding wilt toevoegen</a:t>
            </a:r>
          </a:p>
        </p:txBody>
      </p:sp>
      <p:sp>
        <p:nvSpPr>
          <p:cNvPr id="9" name="Tekstvak 8"/>
          <p:cNvSpPr txBox="1"/>
          <p:nvPr userDrawn="1"/>
        </p:nvSpPr>
        <p:spPr>
          <a:xfrm>
            <a:off x="7668430" y="4750059"/>
            <a:ext cx="1343638" cy="246221"/>
          </a:xfrm>
          <a:prstGeom prst="rect">
            <a:avLst/>
          </a:prstGeom>
          <a:noFill/>
        </p:spPr>
        <p:txBody>
          <a:bodyPr wrap="none" rtlCol="0">
            <a:spAutoFit/>
          </a:bodyPr>
          <a:lstStyle/>
          <a:p>
            <a:r>
              <a:rPr lang="nl-NL" sz="1000" b="1" dirty="0">
                <a:solidFill>
                  <a:schemeClr val="tx2"/>
                </a:solidFill>
              </a:rPr>
              <a:t>het gevoel</a:t>
            </a:r>
            <a:r>
              <a:rPr lang="nl-NL" sz="1000" b="1" baseline="0" dirty="0">
                <a:solidFill>
                  <a:schemeClr val="tx2"/>
                </a:solidFill>
              </a:rPr>
              <a:t> van samen</a:t>
            </a:r>
            <a:endParaRPr lang="nl-NL" sz="1000" b="1" dirty="0">
              <a:solidFill>
                <a:schemeClr val="tx2"/>
              </a:solidFill>
            </a:endParaRPr>
          </a:p>
        </p:txBody>
      </p:sp>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00" b="79413"/>
          <a:stretch/>
        </p:blipFill>
        <p:spPr>
          <a:xfrm>
            <a:off x="5873143" y="1143"/>
            <a:ext cx="3271365" cy="780359"/>
          </a:xfrm>
          <a:prstGeom prst="rect">
            <a:avLst/>
          </a:prstGeom>
        </p:spPr>
      </p:pic>
    </p:spTree>
    <p:extLst>
      <p:ext uri="{BB962C8B-B14F-4D97-AF65-F5344CB8AC3E}">
        <p14:creationId xmlns:p14="http://schemas.microsoft.com/office/powerpoint/2010/main" val="98235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 met afbeelding - 1">
    <p:spTree>
      <p:nvGrpSpPr>
        <p:cNvPr id="1" name=""/>
        <p:cNvGrpSpPr/>
        <p:nvPr/>
      </p:nvGrpSpPr>
      <p:grpSpPr>
        <a:xfrm>
          <a:off x="0" y="0"/>
          <a:ext cx="0" cy="0"/>
          <a:chOff x="0" y="0"/>
          <a:chExt cx="0" cy="0"/>
        </a:xfrm>
      </p:grpSpPr>
      <p:sp>
        <p:nvSpPr>
          <p:cNvPr id="2" name="Titel 1"/>
          <p:cNvSpPr>
            <a:spLocks noGrp="1"/>
          </p:cNvSpPr>
          <p:nvPr>
            <p:ph type="title"/>
          </p:nvPr>
        </p:nvSpPr>
        <p:spPr>
          <a:xfrm>
            <a:off x="179390" y="227694"/>
            <a:ext cx="5693753" cy="648558"/>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C00D4ADE-2035-44AC-938F-39A5C8FA3010}" type="slidenum">
              <a:rPr lang="nl-NL" smtClean="0"/>
              <a:t>‹nr.›</a:t>
            </a:fld>
            <a:endParaRPr lang="nl-NL" dirty="0"/>
          </a:p>
        </p:txBody>
      </p:sp>
      <p:sp>
        <p:nvSpPr>
          <p:cNvPr id="9" name="Tekstvak 8"/>
          <p:cNvSpPr txBox="1"/>
          <p:nvPr userDrawn="1"/>
        </p:nvSpPr>
        <p:spPr>
          <a:xfrm>
            <a:off x="7668430" y="4750059"/>
            <a:ext cx="1343638" cy="246221"/>
          </a:xfrm>
          <a:prstGeom prst="rect">
            <a:avLst/>
          </a:prstGeom>
          <a:noFill/>
        </p:spPr>
        <p:txBody>
          <a:bodyPr wrap="none" rtlCol="0">
            <a:spAutoFit/>
          </a:bodyPr>
          <a:lstStyle/>
          <a:p>
            <a:r>
              <a:rPr lang="nl-NL" sz="1000" b="1" dirty="0">
                <a:solidFill>
                  <a:schemeClr val="tx2"/>
                </a:solidFill>
              </a:rPr>
              <a:t>het gevoel</a:t>
            </a:r>
            <a:r>
              <a:rPr lang="nl-NL" sz="1000" b="1" baseline="0" dirty="0">
                <a:solidFill>
                  <a:schemeClr val="tx2"/>
                </a:solidFill>
              </a:rPr>
              <a:t> van samen</a:t>
            </a:r>
            <a:endParaRPr lang="nl-NL" sz="1000" b="1" dirty="0">
              <a:solidFill>
                <a:schemeClr val="tx2"/>
              </a:solidFill>
            </a:endParaRPr>
          </a:p>
        </p:txBody>
      </p:sp>
      <p:pic>
        <p:nvPicPr>
          <p:cNvPr id="13" name="Tijdelijke aanduiding voor afbeelding 3"/>
          <p:cNvPicPr>
            <a:picLocks noChangeAspect="1"/>
          </p:cNvPicPr>
          <p:nvPr userDrawn="1"/>
        </p:nvPicPr>
        <p:blipFill>
          <a:blip r:embed="rId2">
            <a:extLst>
              <a:ext uri="{28A0092B-C50C-407E-A947-70E740481C1C}">
                <a14:useLocalDpi xmlns:a14="http://schemas.microsoft.com/office/drawing/2010/main" val="0"/>
              </a:ext>
            </a:extLst>
          </a:blip>
          <a:srcRect t="18951" b="18951"/>
          <a:stretch>
            <a:fillRect/>
          </a:stretch>
        </p:blipFill>
        <p:spPr>
          <a:xfrm>
            <a:off x="0" y="987425"/>
            <a:ext cx="9144000" cy="3636963"/>
          </a:xfrm>
          <a:prstGeom prst="rect">
            <a:avLst/>
          </a:prstGeom>
        </p:spPr>
      </p:pic>
      <p:pic>
        <p:nvPicPr>
          <p:cNvPr id="10" name="Afbeelding 9"/>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00" b="79413"/>
          <a:stretch/>
        </p:blipFill>
        <p:spPr>
          <a:xfrm>
            <a:off x="5873143" y="1143"/>
            <a:ext cx="3271365" cy="780359"/>
          </a:xfrm>
          <a:prstGeom prst="rect">
            <a:avLst/>
          </a:prstGeom>
        </p:spPr>
      </p:pic>
    </p:spTree>
    <p:extLst>
      <p:ext uri="{BB962C8B-B14F-4D97-AF65-F5344CB8AC3E}">
        <p14:creationId xmlns:p14="http://schemas.microsoft.com/office/powerpoint/2010/main" val="36021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ofdstuk met afbeelding - 2">
    <p:spTree>
      <p:nvGrpSpPr>
        <p:cNvPr id="1" name=""/>
        <p:cNvGrpSpPr/>
        <p:nvPr/>
      </p:nvGrpSpPr>
      <p:grpSpPr>
        <a:xfrm>
          <a:off x="0" y="0"/>
          <a:ext cx="0" cy="0"/>
          <a:chOff x="0" y="0"/>
          <a:chExt cx="0" cy="0"/>
        </a:xfrm>
      </p:grpSpPr>
      <p:sp>
        <p:nvSpPr>
          <p:cNvPr id="2" name="Titel 1"/>
          <p:cNvSpPr>
            <a:spLocks noGrp="1"/>
          </p:cNvSpPr>
          <p:nvPr>
            <p:ph type="title"/>
          </p:nvPr>
        </p:nvSpPr>
        <p:spPr>
          <a:xfrm>
            <a:off x="179390" y="227694"/>
            <a:ext cx="5693753" cy="648558"/>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C00D4ADE-2035-44AC-938F-39A5C8FA3010}" type="slidenum">
              <a:rPr lang="nl-NL" smtClean="0"/>
              <a:t>‹nr.›</a:t>
            </a:fld>
            <a:endParaRPr lang="nl-NL" dirty="0"/>
          </a:p>
        </p:txBody>
      </p:sp>
      <p:sp>
        <p:nvSpPr>
          <p:cNvPr id="9" name="Tekstvak 8"/>
          <p:cNvSpPr txBox="1"/>
          <p:nvPr userDrawn="1"/>
        </p:nvSpPr>
        <p:spPr>
          <a:xfrm>
            <a:off x="7668430" y="4750059"/>
            <a:ext cx="1343638" cy="246221"/>
          </a:xfrm>
          <a:prstGeom prst="rect">
            <a:avLst/>
          </a:prstGeom>
          <a:noFill/>
        </p:spPr>
        <p:txBody>
          <a:bodyPr wrap="none" rtlCol="0">
            <a:spAutoFit/>
          </a:bodyPr>
          <a:lstStyle/>
          <a:p>
            <a:r>
              <a:rPr lang="nl-NL" sz="1000" b="1" dirty="0">
                <a:solidFill>
                  <a:schemeClr val="tx2"/>
                </a:solidFill>
              </a:rPr>
              <a:t>het gevoel</a:t>
            </a:r>
            <a:r>
              <a:rPr lang="nl-NL" sz="1000" b="1" baseline="0" dirty="0">
                <a:solidFill>
                  <a:schemeClr val="tx2"/>
                </a:solidFill>
              </a:rPr>
              <a:t> van samen</a:t>
            </a:r>
            <a:endParaRPr lang="nl-NL" sz="1000" b="1" dirty="0">
              <a:solidFill>
                <a:schemeClr val="tx2"/>
              </a:solidFill>
            </a:endParaRPr>
          </a:p>
        </p:txBody>
      </p:sp>
      <p:pic>
        <p:nvPicPr>
          <p:cNvPr id="10" name="Tijdelijke aanduiding voor afbeelding 5"/>
          <p:cNvPicPr>
            <a:picLocks noChangeAspect="1"/>
          </p:cNvPicPr>
          <p:nvPr userDrawn="1"/>
        </p:nvPicPr>
        <p:blipFill rotWithShape="1">
          <a:blip r:embed="rId2">
            <a:extLst>
              <a:ext uri="{28A0092B-C50C-407E-A947-70E740481C1C}">
                <a14:useLocalDpi xmlns:a14="http://schemas.microsoft.com/office/drawing/2010/main" val="0"/>
              </a:ext>
            </a:extLst>
          </a:blip>
          <a:srcRect l="6" t="10038" r="-6" b="29728"/>
          <a:stretch/>
        </p:blipFill>
        <p:spPr>
          <a:xfrm>
            <a:off x="0" y="987425"/>
            <a:ext cx="9144000" cy="3636963"/>
          </a:xfrm>
          <a:prstGeom prst="rect">
            <a:avLst/>
          </a:prstGeom>
        </p:spPr>
      </p:pic>
      <p:pic>
        <p:nvPicPr>
          <p:cNvPr id="11" name="Afbeelding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00" b="79413"/>
          <a:stretch/>
        </p:blipFill>
        <p:spPr>
          <a:xfrm>
            <a:off x="5873143" y="1143"/>
            <a:ext cx="3271365" cy="780359"/>
          </a:xfrm>
          <a:prstGeom prst="rect">
            <a:avLst/>
          </a:prstGeom>
        </p:spPr>
      </p:pic>
    </p:spTree>
    <p:extLst>
      <p:ext uri="{BB962C8B-B14F-4D97-AF65-F5344CB8AC3E}">
        <p14:creationId xmlns:p14="http://schemas.microsoft.com/office/powerpoint/2010/main" val="308682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ofdstuk met afbeelding - 3">
    <p:spTree>
      <p:nvGrpSpPr>
        <p:cNvPr id="1" name=""/>
        <p:cNvGrpSpPr/>
        <p:nvPr/>
      </p:nvGrpSpPr>
      <p:grpSpPr>
        <a:xfrm>
          <a:off x="0" y="0"/>
          <a:ext cx="0" cy="0"/>
          <a:chOff x="0" y="0"/>
          <a:chExt cx="0" cy="0"/>
        </a:xfrm>
      </p:grpSpPr>
      <p:sp>
        <p:nvSpPr>
          <p:cNvPr id="2" name="Titel 1"/>
          <p:cNvSpPr>
            <a:spLocks noGrp="1"/>
          </p:cNvSpPr>
          <p:nvPr>
            <p:ph type="title"/>
          </p:nvPr>
        </p:nvSpPr>
        <p:spPr>
          <a:xfrm>
            <a:off x="179390" y="227694"/>
            <a:ext cx="5693753" cy="648558"/>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C00D4ADE-2035-44AC-938F-39A5C8FA3010}" type="slidenum">
              <a:rPr lang="nl-NL" smtClean="0"/>
              <a:t>‹nr.›</a:t>
            </a:fld>
            <a:endParaRPr lang="nl-NL" dirty="0"/>
          </a:p>
        </p:txBody>
      </p:sp>
      <p:sp>
        <p:nvSpPr>
          <p:cNvPr id="9" name="Tekstvak 8"/>
          <p:cNvSpPr txBox="1"/>
          <p:nvPr userDrawn="1"/>
        </p:nvSpPr>
        <p:spPr>
          <a:xfrm>
            <a:off x="7668430" y="4750059"/>
            <a:ext cx="1343638" cy="246221"/>
          </a:xfrm>
          <a:prstGeom prst="rect">
            <a:avLst/>
          </a:prstGeom>
          <a:noFill/>
        </p:spPr>
        <p:txBody>
          <a:bodyPr wrap="none" rtlCol="0">
            <a:spAutoFit/>
          </a:bodyPr>
          <a:lstStyle/>
          <a:p>
            <a:r>
              <a:rPr lang="nl-NL" sz="1000" b="1" dirty="0">
                <a:solidFill>
                  <a:schemeClr val="tx2"/>
                </a:solidFill>
              </a:rPr>
              <a:t>het gevoel</a:t>
            </a:r>
            <a:r>
              <a:rPr lang="nl-NL" sz="1000" b="1" baseline="0" dirty="0">
                <a:solidFill>
                  <a:schemeClr val="tx2"/>
                </a:solidFill>
              </a:rPr>
              <a:t> van samen</a:t>
            </a:r>
            <a:endParaRPr lang="nl-NL" sz="1000" b="1" dirty="0">
              <a:solidFill>
                <a:schemeClr val="tx2"/>
              </a:solidFill>
            </a:endParaRPr>
          </a:p>
        </p:txBody>
      </p:sp>
      <p:pic>
        <p:nvPicPr>
          <p:cNvPr id="11" name="Tijdelijke aanduiding voor afbeelding 7"/>
          <p:cNvPicPr>
            <a:picLocks noChangeAspect="1"/>
          </p:cNvPicPr>
          <p:nvPr userDrawn="1"/>
        </p:nvPicPr>
        <p:blipFill>
          <a:blip r:embed="rId2">
            <a:extLst>
              <a:ext uri="{28A0092B-C50C-407E-A947-70E740481C1C}">
                <a14:useLocalDpi xmlns:a14="http://schemas.microsoft.com/office/drawing/2010/main" val="0"/>
              </a:ext>
            </a:extLst>
          </a:blip>
          <a:srcRect t="21614" b="21614"/>
          <a:stretch>
            <a:fillRect/>
          </a:stretch>
        </p:blipFill>
        <p:spPr>
          <a:xfrm>
            <a:off x="0" y="987425"/>
            <a:ext cx="9144000" cy="3636963"/>
          </a:xfrm>
          <a:prstGeom prst="rect">
            <a:avLst/>
          </a:prstGeom>
        </p:spPr>
      </p:pic>
      <p:pic>
        <p:nvPicPr>
          <p:cNvPr id="10" name="Afbeelding 9"/>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00" b="79413"/>
          <a:stretch/>
        </p:blipFill>
        <p:spPr>
          <a:xfrm>
            <a:off x="5873143" y="1143"/>
            <a:ext cx="3271365" cy="780359"/>
          </a:xfrm>
          <a:prstGeom prst="rect">
            <a:avLst/>
          </a:prstGeom>
        </p:spPr>
      </p:pic>
    </p:spTree>
    <p:extLst>
      <p:ext uri="{BB962C8B-B14F-4D97-AF65-F5344CB8AC3E}">
        <p14:creationId xmlns:p14="http://schemas.microsoft.com/office/powerpoint/2010/main" val="279516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kolom (titel, tekst/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199" y="1203324"/>
            <a:ext cx="8229601" cy="3428773"/>
          </a:xfrm>
        </p:spPr>
        <p:txBody>
          <a:bodyPr/>
          <a:lstStyle>
            <a:lvl1pPr>
              <a:buClr>
                <a:schemeClr val="tx2"/>
              </a:buClr>
              <a:defRPr sz="2000" b="0">
                <a:solidFill>
                  <a:schemeClr val="tx1"/>
                </a:solidFill>
              </a:defRPr>
            </a:lvl1pPr>
            <a:lvl2pPr>
              <a:buClr>
                <a:schemeClr val="tx2"/>
              </a:buClr>
              <a:defRPr sz="1800" b="0">
                <a:solidFill>
                  <a:schemeClr val="tx1"/>
                </a:solidFill>
              </a:defRPr>
            </a:lvl2pPr>
            <a:lvl3pPr>
              <a:buClr>
                <a:schemeClr val="tx2"/>
              </a:buClr>
              <a:defRPr sz="1600" b="0">
                <a:solidFill>
                  <a:schemeClr val="tx1"/>
                </a:solidFill>
              </a:defRPr>
            </a:lvl3pPr>
            <a:lvl4pPr>
              <a:buClr>
                <a:schemeClr val="tx2"/>
              </a:buClr>
              <a:defRPr sz="1400" b="0">
                <a:solidFill>
                  <a:schemeClr val="tx1"/>
                </a:solidFill>
              </a:defRPr>
            </a:lvl4pPr>
            <a:lvl5pPr>
              <a:buClr>
                <a:schemeClr val="tx2"/>
              </a:buClr>
              <a:defRPr sz="1400" b="0">
                <a:solidFill>
                  <a:schemeClr val="tx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124559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kolom paars (titel, tekst/object)">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tretch>
            <a:fillRect/>
          </a:stretch>
        </p:blipFill>
        <p:spPr>
          <a:xfrm>
            <a:off x="0" y="0"/>
            <a:ext cx="9144000" cy="5136005"/>
          </a:xfrm>
          <a:prstGeom prst="rect">
            <a:avLst/>
          </a:prstGeom>
        </p:spPr>
      </p:pic>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199" y="1203324"/>
            <a:ext cx="8229601"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322092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kolom oranje (titel, tekst/objec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stretch>
            <a:fillRect/>
          </a:stretch>
        </p:blipFill>
        <p:spPr>
          <a:xfrm>
            <a:off x="0" y="0"/>
            <a:ext cx="9144000" cy="5155124"/>
          </a:xfrm>
          <a:prstGeom prst="rect">
            <a:avLst/>
          </a:prstGeom>
        </p:spPr>
      </p:pic>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199" y="1203324"/>
            <a:ext cx="8229601"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252734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kolom groen (titel, tekst/object)">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tretch>
            <a:fillRect/>
          </a:stretch>
        </p:blipFill>
        <p:spPr>
          <a:xfrm>
            <a:off x="0" y="0"/>
            <a:ext cx="9144000" cy="5136005"/>
          </a:xfrm>
          <a:prstGeom prst="rect">
            <a:avLst/>
          </a:prstGeom>
        </p:spPr>
      </p:pic>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199" y="1203324"/>
            <a:ext cx="8229601" cy="3428773"/>
          </a:xfrm>
        </p:spPr>
        <p:txBody>
          <a:bodyPr/>
          <a:lstStyle>
            <a:lvl1pPr>
              <a:buClr>
                <a:schemeClr val="bg1"/>
              </a:buClr>
              <a:defRPr sz="2000" b="1">
                <a:solidFill>
                  <a:schemeClr val="bg1"/>
                </a:solidFill>
              </a:defRPr>
            </a:lvl1pPr>
            <a:lvl2pPr>
              <a:buClr>
                <a:schemeClr val="bg1"/>
              </a:buClr>
              <a:defRPr sz="1800" b="0">
                <a:solidFill>
                  <a:schemeClr val="bg1"/>
                </a:solidFill>
              </a:defRPr>
            </a:lvl2pPr>
            <a:lvl3pPr>
              <a:buClr>
                <a:schemeClr val="bg1"/>
              </a:buClr>
              <a:defRPr sz="1600" b="0">
                <a:solidFill>
                  <a:schemeClr val="bg1"/>
                </a:solidFill>
              </a:defRPr>
            </a:lvl3pPr>
            <a:lvl4pPr>
              <a:buClr>
                <a:schemeClr val="bg1"/>
              </a:buClr>
              <a:defRPr sz="1400" b="0">
                <a:solidFill>
                  <a:schemeClr val="bg1"/>
                </a:solidFill>
              </a:defRPr>
            </a:lvl4pPr>
            <a:lvl5pPr>
              <a:buClr>
                <a:schemeClr val="bg1"/>
              </a:buClr>
              <a:defRPr sz="1400" b="0">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64279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kolommen (titel, tekst/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200" y="1203324"/>
            <a:ext cx="4040188" cy="3428773"/>
          </a:xfrm>
        </p:spPr>
        <p:txBody>
          <a:bodyPr/>
          <a:lstStyle>
            <a:lvl1pPr>
              <a:buClr>
                <a:schemeClr val="tx2"/>
              </a:buClr>
              <a:defRPr sz="2000" b="0">
                <a:solidFill>
                  <a:schemeClr val="tx1"/>
                </a:solidFill>
              </a:defRPr>
            </a:lvl1pPr>
            <a:lvl2pPr>
              <a:buClr>
                <a:schemeClr val="tx2"/>
              </a:buClr>
              <a:defRPr sz="1800" b="0">
                <a:solidFill>
                  <a:schemeClr val="tx1"/>
                </a:solidFill>
              </a:defRPr>
            </a:lvl2pPr>
            <a:lvl3pPr>
              <a:buClr>
                <a:schemeClr val="tx2"/>
              </a:buClr>
              <a:defRPr sz="1600" b="0">
                <a:solidFill>
                  <a:schemeClr val="tx1"/>
                </a:solidFill>
              </a:defRPr>
            </a:lvl3pPr>
            <a:lvl4pPr>
              <a:buClr>
                <a:schemeClr val="tx2"/>
              </a:buClr>
              <a:defRPr sz="1400" b="0">
                <a:solidFill>
                  <a:schemeClr val="tx1"/>
                </a:solidFill>
              </a:defRPr>
            </a:lvl4pPr>
            <a:lvl5pPr>
              <a:buClr>
                <a:schemeClr val="tx2"/>
              </a:buClr>
              <a:defRPr sz="1400" b="0">
                <a:solidFill>
                  <a:schemeClr val="tx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5"/>
          <p:cNvSpPr>
            <a:spLocks noGrp="1"/>
          </p:cNvSpPr>
          <p:nvPr>
            <p:ph sz="quarter" idx="4"/>
          </p:nvPr>
        </p:nvSpPr>
        <p:spPr>
          <a:xfrm>
            <a:off x="4645026" y="1203324"/>
            <a:ext cx="4041775" cy="3428773"/>
          </a:xfrm>
        </p:spPr>
        <p:txBody>
          <a:bodyPr/>
          <a:lstStyle>
            <a:lvl1pPr>
              <a:buClr>
                <a:schemeClr val="tx2"/>
              </a:buClr>
              <a:defRPr sz="2000" b="0">
                <a:solidFill>
                  <a:schemeClr val="tx1"/>
                </a:solidFill>
              </a:defRPr>
            </a:lvl1pPr>
            <a:lvl2pPr>
              <a:buClr>
                <a:schemeClr val="tx2"/>
              </a:buClr>
              <a:defRPr sz="1800" b="0">
                <a:solidFill>
                  <a:schemeClr val="tx1"/>
                </a:solidFill>
              </a:defRPr>
            </a:lvl2pPr>
            <a:lvl3pPr>
              <a:buClr>
                <a:schemeClr val="tx2"/>
              </a:buClr>
              <a:defRPr sz="1600" b="0">
                <a:solidFill>
                  <a:schemeClr val="tx1"/>
                </a:solidFill>
              </a:defRPr>
            </a:lvl3pPr>
            <a:lvl4pPr>
              <a:buClr>
                <a:schemeClr val="tx2"/>
              </a:buClr>
              <a:defRPr sz="1400" b="0">
                <a:solidFill>
                  <a:schemeClr val="tx1"/>
                </a:solidFill>
              </a:defRPr>
            </a:lvl4pPr>
            <a:lvl5pPr>
              <a:buClr>
                <a:schemeClr val="tx2"/>
              </a:buClr>
              <a:defRPr sz="1400" b="0">
                <a:solidFill>
                  <a:schemeClr val="tx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85746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kolommen paars (titel, tekst/object)">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stretch>
            <a:fillRect/>
          </a:stretch>
        </p:blipFill>
        <p:spPr>
          <a:xfrm>
            <a:off x="0" y="0"/>
            <a:ext cx="9144000" cy="5136005"/>
          </a:xfrm>
          <a:prstGeom prst="rect">
            <a:avLst/>
          </a:prstGeom>
        </p:spPr>
      </p:pic>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200" y="1203324"/>
            <a:ext cx="4040188"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5"/>
          <p:cNvSpPr>
            <a:spLocks noGrp="1"/>
          </p:cNvSpPr>
          <p:nvPr>
            <p:ph sz="quarter" idx="4"/>
          </p:nvPr>
        </p:nvSpPr>
        <p:spPr>
          <a:xfrm>
            <a:off x="4645026" y="1203324"/>
            <a:ext cx="4041775"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69376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igen afb en object">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987425"/>
            <a:ext cx="3455988" cy="3636963"/>
          </a:xfrm>
        </p:spPr>
        <p:txBody>
          <a:bodyPr/>
          <a:lstStyle/>
          <a:p>
            <a:r>
              <a:rPr lang="nl-NL"/>
              <a:t>Klik op het pictogram als u een afbeelding wilt toevoegen</a:t>
            </a:r>
          </a:p>
        </p:txBody>
      </p:sp>
      <p:pic>
        <p:nvPicPr>
          <p:cNvPr id="12" name="Afbeelding 1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tx2"/>
              </a:buClr>
              <a:defRPr b="0">
                <a:solidFill>
                  <a:schemeClr val="tx1"/>
                </a:solidFill>
              </a:defRPr>
            </a:lvl1pPr>
            <a:lvl2pPr>
              <a:buClr>
                <a:schemeClr val="tx2"/>
              </a:buClr>
              <a:defRPr b="0">
                <a:solidFill>
                  <a:schemeClr val="tx1"/>
                </a:solidFill>
              </a:defRPr>
            </a:lvl2pPr>
            <a:lvl3pPr>
              <a:buClr>
                <a:schemeClr val="tx2"/>
              </a:buClr>
              <a:defRPr b="0">
                <a:solidFill>
                  <a:schemeClr val="tx1"/>
                </a:solidFill>
              </a:defRPr>
            </a:lvl3pPr>
            <a:lvl4pPr>
              <a:buClr>
                <a:schemeClr val="tx2"/>
              </a:buClr>
              <a:defRPr b="0">
                <a:solidFill>
                  <a:schemeClr val="tx1"/>
                </a:solidFill>
              </a:defRPr>
            </a:lvl4pPr>
            <a:lvl5pPr>
              <a:buClr>
                <a:schemeClr val="tx2"/>
              </a:buClr>
              <a:defRPr b="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tx2"/>
                </a:solidFill>
              </a:defRPr>
            </a:lvl1pPr>
          </a:lstStyle>
          <a:p>
            <a:pPr lvl="0"/>
            <a:r>
              <a:rPr lang="nl-NL" dirty="0" err="1"/>
              <a:t>subkop</a:t>
            </a:r>
            <a:endParaRPr lang="nl-NL" dirty="0"/>
          </a:p>
        </p:txBody>
      </p:sp>
    </p:spTree>
    <p:extLst>
      <p:ext uri="{BB962C8B-B14F-4D97-AF65-F5344CB8AC3E}">
        <p14:creationId xmlns:p14="http://schemas.microsoft.com/office/powerpoint/2010/main" val="150991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 xmlns:p15="http://schemas.microsoft.com/office/powerpoint/2012/main">
        <p15:guide id="1" pos="2200" userDrawn="1">
          <p15:clr>
            <a:srgbClr val="FBAE40"/>
          </p15:clr>
        </p15:guide>
        <p15:guide id="2" orient="horz" pos="16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kolommen oranje (titel, tekst/object)">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stretch>
            <a:fillRect/>
          </a:stretch>
        </p:blipFill>
        <p:spPr>
          <a:xfrm>
            <a:off x="0" y="0"/>
            <a:ext cx="9144000" cy="5155124"/>
          </a:xfrm>
          <a:prstGeom prst="rect">
            <a:avLst/>
          </a:prstGeom>
        </p:spPr>
      </p:pic>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200" y="1203324"/>
            <a:ext cx="4040188"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5"/>
          <p:cNvSpPr>
            <a:spLocks noGrp="1"/>
          </p:cNvSpPr>
          <p:nvPr>
            <p:ph sz="quarter" idx="4"/>
          </p:nvPr>
        </p:nvSpPr>
        <p:spPr>
          <a:xfrm>
            <a:off x="4645026" y="1203324"/>
            <a:ext cx="4041775"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407416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kolommen groen (titel, tekst/object)">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stretch>
            <a:fillRect/>
          </a:stretch>
        </p:blipFill>
        <p:spPr>
          <a:xfrm>
            <a:off x="0" y="0"/>
            <a:ext cx="9144000" cy="5136005"/>
          </a:xfrm>
          <a:prstGeom prst="rect">
            <a:avLst/>
          </a:prstGeom>
        </p:spPr>
      </p:pic>
      <p:sp>
        <p:nvSpPr>
          <p:cNvPr id="2" name="Titel 1"/>
          <p:cNvSpPr>
            <a:spLocks noGrp="1"/>
          </p:cNvSpPr>
          <p:nvPr>
            <p:ph type="title"/>
          </p:nvPr>
        </p:nvSpPr>
        <p:spPr>
          <a:xfrm>
            <a:off x="457200" y="205978"/>
            <a:ext cx="6922800" cy="648000"/>
          </a:xfrm>
        </p:spPr>
        <p:txBody>
          <a:bodyPr/>
          <a:lstStyle>
            <a:lvl1pPr>
              <a:defRPr/>
            </a:lvl1pPr>
          </a:lstStyle>
          <a:p>
            <a:r>
              <a:rPr lang="nl-NL"/>
              <a:t>Klik om de stijl te bewerken</a:t>
            </a:r>
            <a:endParaRPr lang="nl-NL" dirty="0"/>
          </a:p>
        </p:txBody>
      </p:sp>
      <p:sp>
        <p:nvSpPr>
          <p:cNvPr id="4" name="Tijdelijke aanduiding voor inhoud 3"/>
          <p:cNvSpPr>
            <a:spLocks noGrp="1"/>
          </p:cNvSpPr>
          <p:nvPr>
            <p:ph sz="half" idx="2"/>
          </p:nvPr>
        </p:nvSpPr>
        <p:spPr>
          <a:xfrm>
            <a:off x="457200" y="1203324"/>
            <a:ext cx="4040188"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5"/>
          <p:cNvSpPr>
            <a:spLocks noGrp="1"/>
          </p:cNvSpPr>
          <p:nvPr>
            <p:ph sz="quarter" idx="4"/>
          </p:nvPr>
        </p:nvSpPr>
        <p:spPr>
          <a:xfrm>
            <a:off x="4645026" y="1203324"/>
            <a:ext cx="4041775" cy="3428773"/>
          </a:xfrm>
        </p:spPr>
        <p:txBody>
          <a:bodyPr/>
          <a:lstStyle>
            <a:lvl1pPr>
              <a:buClr>
                <a:schemeClr val="bg1"/>
              </a:buClr>
              <a:defRPr sz="2000" b="1">
                <a:solidFill>
                  <a:schemeClr val="bg1"/>
                </a:solidFill>
              </a:defRPr>
            </a:lvl1pPr>
            <a:lvl2pPr>
              <a:buClr>
                <a:schemeClr val="bg1"/>
              </a:buClr>
              <a:defRPr sz="1800" b="1">
                <a:solidFill>
                  <a:schemeClr val="bg1"/>
                </a:solidFill>
              </a:defRPr>
            </a:lvl2pPr>
            <a:lvl3pPr>
              <a:buClr>
                <a:schemeClr val="bg1"/>
              </a:buClr>
              <a:defRPr sz="1600" b="1">
                <a:solidFill>
                  <a:schemeClr val="bg1"/>
                </a:solidFill>
              </a:defRPr>
            </a:lvl3pPr>
            <a:lvl4pPr>
              <a:buClr>
                <a:schemeClr val="bg1"/>
              </a:buClr>
              <a:defRPr sz="1400" b="1">
                <a:solidFill>
                  <a:schemeClr val="bg1"/>
                </a:solidFill>
              </a:defRPr>
            </a:lvl4pPr>
            <a:lvl5pPr>
              <a:buClr>
                <a:schemeClr val="bg1"/>
              </a:buClr>
              <a:defRPr sz="1400" b="1">
                <a:solidFill>
                  <a:schemeClr val="bg1"/>
                </a:solidFill>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C00D4ADE-2035-44AC-938F-39A5C8FA3010}" type="slidenum">
              <a:rPr lang="nl-NL" smtClean="0"/>
              <a:t>‹nr.›</a:t>
            </a:fld>
            <a:endParaRPr lang="nl-NL" dirty="0"/>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29221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C00D4ADE-2035-44AC-938F-39A5C8FA3010}" type="slidenum">
              <a:rPr lang="nl-NL" smtClean="0"/>
              <a:t>‹nr.›</a:t>
            </a:fld>
            <a:endParaRPr lang="nl-NL" dirty="0"/>
          </a:p>
        </p:txBody>
      </p:sp>
      <p:pic>
        <p:nvPicPr>
          <p:cNvPr id="6" name="Afbeelding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37872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C00D4ADE-2035-44AC-938F-39A5C8FA3010}" type="slidenum">
              <a:rPr lang="nl-NL" smtClean="0"/>
              <a:t>‹nr.›</a:t>
            </a:fld>
            <a:endParaRPr lang="nl-NL" dirty="0"/>
          </a:p>
        </p:txBody>
      </p:sp>
      <p:pic>
        <p:nvPicPr>
          <p:cNvPr id="5" name="Afbeelding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Tree>
    <p:extLst>
      <p:ext uri="{BB962C8B-B14F-4D97-AF65-F5344CB8AC3E}">
        <p14:creationId xmlns:p14="http://schemas.microsoft.com/office/powerpoint/2010/main" val="147031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endParaRPr lang="nl-NL"/>
          </a:p>
        </p:txBody>
      </p:sp>
      <p:sp>
        <p:nvSpPr>
          <p:cNvPr id="8" name="Tijdelijke aanduiding voor voettekst 7"/>
          <p:cNvSpPr>
            <a:spLocks noGrp="1"/>
          </p:cNvSpPr>
          <p:nvPr>
            <p:ph type="ftr" sz="quarter" idx="11"/>
          </p:nvPr>
        </p:nvSpPr>
        <p:spPr/>
        <p:txBody>
          <a:bodyPr/>
          <a:lstStyle>
            <a:lvl1pPr>
              <a:defRPr/>
            </a:lvl1pPr>
          </a:lstStyle>
          <a:p>
            <a:endParaRPr lang="nl-NL"/>
          </a:p>
        </p:txBody>
      </p:sp>
      <p:sp>
        <p:nvSpPr>
          <p:cNvPr id="9" name="Tijdelijke aanduiding voor dianummer 8"/>
          <p:cNvSpPr>
            <a:spLocks noGrp="1"/>
          </p:cNvSpPr>
          <p:nvPr>
            <p:ph type="sldNum" sz="quarter" idx="12"/>
          </p:nvPr>
        </p:nvSpPr>
        <p:spPr/>
        <p:txBody>
          <a:bodyPr/>
          <a:lstStyle>
            <a:lvl1pPr>
              <a:defRPr/>
            </a:lvl1pPr>
          </a:lstStyle>
          <a:p>
            <a:fld id="{87BE8D72-2635-474F-8081-A0865017DEE1}" type="slidenum">
              <a:rPr lang="nl-NL"/>
              <a:pPr/>
              <a:t>‹nr.›</a:t>
            </a:fld>
            <a:endParaRPr lang="nl-NL"/>
          </a:p>
        </p:txBody>
      </p:sp>
    </p:spTree>
    <p:extLst>
      <p:ext uri="{BB962C8B-B14F-4D97-AF65-F5344CB8AC3E}">
        <p14:creationId xmlns:p14="http://schemas.microsoft.com/office/powerpoint/2010/main" val="422334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afb en object">
    <p:spTree>
      <p:nvGrpSpPr>
        <p:cNvPr id="1" name=""/>
        <p:cNvGrpSpPr/>
        <p:nvPr/>
      </p:nvGrpSpPr>
      <p:grpSpPr>
        <a:xfrm>
          <a:off x="0" y="0"/>
          <a:ext cx="0" cy="0"/>
          <a:chOff x="0" y="0"/>
          <a:chExt cx="0" cy="0"/>
        </a:xfrm>
      </p:grpSpPr>
      <p:pic>
        <p:nvPicPr>
          <p:cNvPr id="12" name="Afbeelding 1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tx2"/>
              </a:buClr>
              <a:defRPr b="0">
                <a:solidFill>
                  <a:schemeClr val="tx1"/>
                </a:solidFill>
              </a:defRPr>
            </a:lvl1pPr>
            <a:lvl2pPr>
              <a:buClr>
                <a:schemeClr val="tx2"/>
              </a:buClr>
              <a:defRPr b="0">
                <a:solidFill>
                  <a:schemeClr val="tx1"/>
                </a:solidFill>
              </a:defRPr>
            </a:lvl2pPr>
            <a:lvl3pPr>
              <a:buClr>
                <a:schemeClr val="tx2"/>
              </a:buClr>
              <a:defRPr b="0">
                <a:solidFill>
                  <a:schemeClr val="tx1"/>
                </a:solidFill>
              </a:defRPr>
            </a:lvl3pPr>
            <a:lvl4pPr>
              <a:buClr>
                <a:schemeClr val="tx2"/>
              </a:buClr>
              <a:defRPr b="0">
                <a:solidFill>
                  <a:schemeClr val="tx1"/>
                </a:solidFill>
              </a:defRPr>
            </a:lvl4pPr>
            <a:lvl5pPr>
              <a:buClr>
                <a:schemeClr val="tx2"/>
              </a:buClr>
              <a:defRPr b="0">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tx2"/>
                </a:solidFill>
              </a:defRPr>
            </a:lvl1pPr>
          </a:lstStyle>
          <a:p>
            <a:pPr lvl="0"/>
            <a:r>
              <a:rPr lang="nl-NL" dirty="0" err="1"/>
              <a:t>subkop</a:t>
            </a:r>
            <a:endParaRPr lang="nl-NL" dirty="0"/>
          </a:p>
        </p:txBody>
      </p:sp>
      <p:pic>
        <p:nvPicPr>
          <p:cNvPr id="13" name="Tijdelijke aanduiding voor afbeelding 9"/>
          <p:cNvPicPr>
            <a:picLocks noChangeAspect="1"/>
          </p:cNvPicPr>
          <p:nvPr userDrawn="1"/>
        </p:nvPicPr>
        <p:blipFill>
          <a:blip r:embed="rId3" cstate="print">
            <a:extLst>
              <a:ext uri="{28A0092B-C50C-407E-A947-70E740481C1C}">
                <a14:useLocalDpi xmlns:a14="http://schemas.microsoft.com/office/drawing/2010/main" val="0"/>
              </a:ext>
            </a:extLst>
          </a:blip>
          <a:srcRect t="14584" b="14584"/>
          <a:stretch>
            <a:fillRect/>
          </a:stretch>
        </p:blipFill>
        <p:spPr>
          <a:xfrm flipH="1">
            <a:off x="0" y="987425"/>
            <a:ext cx="3455988" cy="3636963"/>
          </a:xfrm>
          <a:prstGeom prst="rect">
            <a:avLst/>
          </a:prstGeom>
        </p:spPr>
      </p:pic>
    </p:spTree>
    <p:extLst>
      <p:ext uri="{BB962C8B-B14F-4D97-AF65-F5344CB8AC3E}">
        <p14:creationId xmlns:p14="http://schemas.microsoft.com/office/powerpoint/2010/main" val="415710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 xmlns:p15="http://schemas.microsoft.com/office/powerpoint/2012/main">
        <p15:guide id="1" pos="2200" userDrawn="1">
          <p15:clr>
            <a:srgbClr val="FBAE40"/>
          </p15:clr>
        </p15:guide>
        <p15:guide id="2" orient="horz" pos="16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igen afb en object paars">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987425"/>
            <a:ext cx="3455988" cy="3644674"/>
          </a:xfrm>
        </p:spPr>
        <p:txBody>
          <a:bodyPr/>
          <a:lstStyle/>
          <a:p>
            <a:r>
              <a:rPr lang="nl-NL"/>
              <a:t>Klik op het pictogram als u een afbeelding wilt toevoegen</a:t>
            </a:r>
          </a:p>
        </p:txBody>
      </p:sp>
      <p:pic>
        <p:nvPicPr>
          <p:cNvPr id="10"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393" r="20650" b="20944"/>
          <a:stretch/>
        </p:blipFill>
        <p:spPr bwMode="auto">
          <a:xfrm>
            <a:off x="3457977" y="987425"/>
            <a:ext cx="5686023" cy="364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bg1"/>
                </a:solidFill>
              </a:defRPr>
            </a:lvl1pPr>
          </a:lstStyle>
          <a:p>
            <a:pPr lvl="0"/>
            <a:r>
              <a:rPr lang="nl-NL" dirty="0" err="1"/>
              <a:t>subkop</a:t>
            </a:r>
            <a:endParaRPr lang="nl-NL" dirty="0"/>
          </a:p>
        </p:txBody>
      </p:sp>
    </p:spTree>
    <p:extLst>
      <p:ext uri="{BB962C8B-B14F-4D97-AF65-F5344CB8AC3E}">
        <p14:creationId xmlns:p14="http://schemas.microsoft.com/office/powerpoint/2010/main" val="54497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afb en object paars">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393" r="20650" b="20944"/>
          <a:stretch/>
        </p:blipFill>
        <p:spPr bwMode="auto">
          <a:xfrm>
            <a:off x="3457977" y="987425"/>
            <a:ext cx="5686023" cy="364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bg1"/>
                </a:solidFill>
              </a:defRPr>
            </a:lvl1pPr>
          </a:lstStyle>
          <a:p>
            <a:pPr lvl="0"/>
            <a:r>
              <a:rPr lang="nl-NL" dirty="0" err="1"/>
              <a:t>subkop</a:t>
            </a:r>
            <a:endParaRPr lang="nl-NL" dirty="0"/>
          </a:p>
        </p:txBody>
      </p:sp>
      <p:pic>
        <p:nvPicPr>
          <p:cNvPr id="7" name="Afbeelding 6"/>
          <p:cNvPicPr>
            <a:picLocks noChangeAspect="1"/>
          </p:cNvPicPr>
          <p:nvPr userDrawn="1"/>
        </p:nvPicPr>
        <p:blipFill rotWithShape="1">
          <a:blip r:embed="rId4">
            <a:extLst>
              <a:ext uri="{28A0092B-C50C-407E-A947-70E740481C1C}">
                <a14:useLocalDpi xmlns:a14="http://schemas.microsoft.com/office/drawing/2010/main" val="0"/>
              </a:ext>
            </a:extLst>
          </a:blip>
          <a:srcRect t="19201" r="5368" b="9400"/>
          <a:stretch/>
        </p:blipFill>
        <p:spPr>
          <a:xfrm>
            <a:off x="1" y="987574"/>
            <a:ext cx="3455876" cy="3636814"/>
          </a:xfrm>
          <a:prstGeom prst="rect">
            <a:avLst/>
          </a:prstGeom>
        </p:spPr>
      </p:pic>
    </p:spTree>
    <p:extLst>
      <p:ext uri="{BB962C8B-B14F-4D97-AF65-F5344CB8AC3E}">
        <p14:creationId xmlns:p14="http://schemas.microsoft.com/office/powerpoint/2010/main" val="3668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 xmlns:p15="http://schemas.microsoft.com/office/powerpoint/2012/main">
        <p15:guide id="1" pos="2177" userDrawn="1">
          <p15:clr>
            <a:srgbClr val="FBAE40"/>
          </p15:clr>
        </p15:guide>
        <p15:guide id="2" orient="horz" pos="16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igen afb en object oranje">
    <p:spTree>
      <p:nvGrpSpPr>
        <p:cNvPr id="1" name=""/>
        <p:cNvGrpSpPr/>
        <p:nvPr/>
      </p:nvGrpSpPr>
      <p:grpSpPr>
        <a:xfrm>
          <a:off x="0" y="0"/>
          <a:ext cx="0" cy="0"/>
          <a:chOff x="0" y="0"/>
          <a:chExt cx="0" cy="0"/>
        </a:xfrm>
      </p:grpSpPr>
      <p:pic>
        <p:nvPicPr>
          <p:cNvPr id="13"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267" t="2936"/>
          <a:stretch/>
        </p:blipFill>
        <p:spPr bwMode="auto">
          <a:xfrm>
            <a:off x="3457978" y="987313"/>
            <a:ext cx="5683740" cy="364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jdelijke aanduiding voor afbeelding 10"/>
          <p:cNvSpPr>
            <a:spLocks noGrp="1"/>
          </p:cNvSpPr>
          <p:nvPr>
            <p:ph type="pic" sz="quarter" idx="14"/>
          </p:nvPr>
        </p:nvSpPr>
        <p:spPr>
          <a:xfrm>
            <a:off x="0" y="987425"/>
            <a:ext cx="3455988" cy="3636963"/>
          </a:xfrm>
        </p:spPr>
        <p:txBody>
          <a:bodyPr/>
          <a:lstStyle/>
          <a:p>
            <a:r>
              <a:rPr lang="nl-NL"/>
              <a:t>Klik op het pictogram als u een afbeelding wilt toevoegen</a:t>
            </a:r>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bg1"/>
                </a:solidFill>
              </a:defRPr>
            </a:lvl1pPr>
          </a:lstStyle>
          <a:p>
            <a:pPr lvl="0"/>
            <a:r>
              <a:rPr lang="nl-NL" dirty="0" err="1"/>
              <a:t>subkop</a:t>
            </a:r>
            <a:endParaRPr lang="nl-NL" dirty="0"/>
          </a:p>
        </p:txBody>
      </p:sp>
    </p:spTree>
    <p:extLst>
      <p:ext uri="{BB962C8B-B14F-4D97-AF65-F5344CB8AC3E}">
        <p14:creationId xmlns:p14="http://schemas.microsoft.com/office/powerpoint/2010/main" val="59903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 xmlns:p15="http://schemas.microsoft.com/office/powerpoint/2012/main">
        <p15:guide id="1" orient="horz" pos="293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afb en object oranje">
    <p:spTree>
      <p:nvGrpSpPr>
        <p:cNvPr id="1" name=""/>
        <p:cNvGrpSpPr/>
        <p:nvPr/>
      </p:nvGrpSpPr>
      <p:grpSpPr>
        <a:xfrm>
          <a:off x="0" y="0"/>
          <a:ext cx="0" cy="0"/>
          <a:chOff x="0" y="0"/>
          <a:chExt cx="0" cy="0"/>
        </a:xfrm>
      </p:grpSpPr>
      <p:pic>
        <p:nvPicPr>
          <p:cNvPr id="13"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267" t="2936"/>
          <a:stretch/>
        </p:blipFill>
        <p:spPr bwMode="auto">
          <a:xfrm>
            <a:off x="3457978" y="987313"/>
            <a:ext cx="5683740" cy="363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bg1"/>
                </a:solidFill>
              </a:defRPr>
            </a:lvl1pPr>
          </a:lstStyle>
          <a:p>
            <a:pPr lvl="0"/>
            <a:r>
              <a:rPr lang="nl-NL" dirty="0" err="1"/>
              <a:t>subkop</a:t>
            </a:r>
            <a:endParaRPr lang="nl-NL" dirty="0"/>
          </a:p>
        </p:txBody>
      </p:sp>
      <p:pic>
        <p:nvPicPr>
          <p:cNvPr id="14" name="Tijdelijke aanduiding voor afbeelding 5"/>
          <p:cNvPicPr>
            <a:picLocks noChangeAspect="1"/>
          </p:cNvPicPr>
          <p:nvPr userDrawn="1"/>
        </p:nvPicPr>
        <p:blipFill>
          <a:blip r:embed="rId4" cstate="print">
            <a:extLst>
              <a:ext uri="{28A0092B-C50C-407E-A947-70E740481C1C}">
                <a14:useLocalDpi xmlns:a14="http://schemas.microsoft.com/office/drawing/2010/main" val="0"/>
              </a:ext>
            </a:extLst>
          </a:blip>
          <a:srcRect t="16240" b="16240"/>
          <a:stretch>
            <a:fillRect/>
          </a:stretch>
        </p:blipFill>
        <p:spPr>
          <a:xfrm>
            <a:off x="0" y="987425"/>
            <a:ext cx="3455988" cy="3636963"/>
          </a:xfrm>
          <a:prstGeom prst="rect">
            <a:avLst/>
          </a:prstGeom>
        </p:spPr>
      </p:pic>
    </p:spTree>
    <p:extLst>
      <p:ext uri="{BB962C8B-B14F-4D97-AF65-F5344CB8AC3E}">
        <p14:creationId xmlns:p14="http://schemas.microsoft.com/office/powerpoint/2010/main" val="385521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 xmlns:p15="http://schemas.microsoft.com/office/powerpoint/2012/main">
        <p15:guide id="1" orient="horz" pos="293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igen afb en object groen">
    <p:spTree>
      <p:nvGrpSpPr>
        <p:cNvPr id="1" name=""/>
        <p:cNvGrpSpPr/>
        <p:nvPr/>
      </p:nvGrpSpPr>
      <p:grpSpPr>
        <a:xfrm>
          <a:off x="0" y="0"/>
          <a:ext cx="0" cy="0"/>
          <a:chOff x="0" y="0"/>
          <a:chExt cx="0" cy="0"/>
        </a:xfrm>
      </p:grpSpPr>
      <p:pic>
        <p:nvPicPr>
          <p:cNvPr id="14"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95" r="5506" b="5503"/>
          <a:stretch/>
        </p:blipFill>
        <p:spPr bwMode="auto">
          <a:xfrm>
            <a:off x="3459600" y="986755"/>
            <a:ext cx="5688012" cy="363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jdelijke aanduiding voor afbeelding 10"/>
          <p:cNvSpPr>
            <a:spLocks noGrp="1"/>
          </p:cNvSpPr>
          <p:nvPr>
            <p:ph type="pic" sz="quarter" idx="14"/>
          </p:nvPr>
        </p:nvSpPr>
        <p:spPr>
          <a:xfrm>
            <a:off x="0" y="987425"/>
            <a:ext cx="3455988" cy="3644673"/>
          </a:xfrm>
        </p:spPr>
        <p:txBody>
          <a:bodyPr/>
          <a:lstStyle/>
          <a:p>
            <a:r>
              <a:rPr lang="nl-NL"/>
              <a:t>Klik op het pictogram als u een afbeelding wilt toevoegen</a:t>
            </a:r>
          </a:p>
        </p:txBody>
      </p:sp>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bg1"/>
                </a:solidFill>
              </a:defRPr>
            </a:lvl1pPr>
          </a:lstStyle>
          <a:p>
            <a:pPr lvl="0"/>
            <a:r>
              <a:rPr lang="nl-NL" dirty="0" err="1"/>
              <a:t>subkop</a:t>
            </a:r>
            <a:endParaRPr lang="nl-NL" dirty="0"/>
          </a:p>
        </p:txBody>
      </p:sp>
    </p:spTree>
    <p:extLst>
      <p:ext uri="{BB962C8B-B14F-4D97-AF65-F5344CB8AC3E}">
        <p14:creationId xmlns:p14="http://schemas.microsoft.com/office/powerpoint/2010/main" val="327968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afb en object groen">
    <p:spTree>
      <p:nvGrpSpPr>
        <p:cNvPr id="1" name=""/>
        <p:cNvGrpSpPr/>
        <p:nvPr/>
      </p:nvGrpSpPr>
      <p:grpSpPr>
        <a:xfrm>
          <a:off x="0" y="0"/>
          <a:ext cx="0" cy="0"/>
          <a:chOff x="0" y="0"/>
          <a:chExt cx="0" cy="0"/>
        </a:xfrm>
      </p:grpSpPr>
      <p:pic>
        <p:nvPicPr>
          <p:cNvPr id="14"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95" r="5506" b="5503"/>
          <a:stretch/>
        </p:blipFill>
        <p:spPr bwMode="auto">
          <a:xfrm>
            <a:off x="3459600" y="986755"/>
            <a:ext cx="5688012" cy="363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992380" y="303497"/>
            <a:ext cx="1086471" cy="476029"/>
          </a:xfrm>
          <a:prstGeom prst="rect">
            <a:avLst/>
          </a:prstGeom>
          <a:noFill/>
          <a:ln>
            <a:noFill/>
          </a:ln>
        </p:spPr>
      </p:pic>
      <p:sp>
        <p:nvSpPr>
          <p:cNvPr id="2" name="Titel 1"/>
          <p:cNvSpPr>
            <a:spLocks noGrp="1"/>
          </p:cNvSpPr>
          <p:nvPr>
            <p:ph type="title" hasCustomPrompt="1"/>
          </p:nvPr>
        </p:nvSpPr>
        <p:spPr/>
        <p:txBody>
          <a:bodyPr/>
          <a:lstStyle>
            <a:lvl1pPr>
              <a:defRPr/>
            </a:lvl1pPr>
          </a:lstStyle>
          <a:p>
            <a:r>
              <a:rPr lang="nl-NL" dirty="0"/>
              <a:t>titel</a:t>
            </a:r>
          </a:p>
        </p:txBody>
      </p:sp>
      <p:sp>
        <p:nvSpPr>
          <p:cNvPr id="3" name="Tijdelijke aanduiding voor inhoud 2"/>
          <p:cNvSpPr>
            <a:spLocks noGrp="1"/>
          </p:cNvSpPr>
          <p:nvPr>
            <p:ph idx="1"/>
          </p:nvPr>
        </p:nvSpPr>
        <p:spPr>
          <a:xfrm>
            <a:off x="3707880" y="1851649"/>
            <a:ext cx="4978920" cy="2700000"/>
          </a:xfrm>
        </p:spPr>
        <p:txBody>
          <a:bodyP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F9CA631-7CEF-46A9-8887-5A5C2A229C9B}" type="datetimeFigureOut">
              <a:rPr lang="nl-NL" smtClean="0"/>
              <a:t>23-09-2020</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C00D4ADE-2035-44AC-938F-39A5C8FA3010}" type="slidenum">
              <a:rPr lang="nl-NL" smtClean="0"/>
              <a:t>‹nr.›</a:t>
            </a:fld>
            <a:endParaRPr lang="nl-NL" dirty="0"/>
          </a:p>
        </p:txBody>
      </p:sp>
      <p:sp>
        <p:nvSpPr>
          <p:cNvPr id="8" name="Tijdelijke aanduiding voor tekst 7"/>
          <p:cNvSpPr>
            <a:spLocks noGrp="1"/>
          </p:cNvSpPr>
          <p:nvPr>
            <p:ph type="body" sz="quarter" idx="13" hasCustomPrompt="1"/>
          </p:nvPr>
        </p:nvSpPr>
        <p:spPr>
          <a:xfrm>
            <a:off x="3708400" y="1203325"/>
            <a:ext cx="4978400" cy="647700"/>
          </a:xfrm>
        </p:spPr>
        <p:txBody>
          <a:bodyPr anchor="ctr" anchorCtr="0"/>
          <a:lstStyle>
            <a:lvl1pPr marL="0" indent="0">
              <a:buNone/>
              <a:defRPr sz="2700" b="0">
                <a:solidFill>
                  <a:schemeClr val="bg1"/>
                </a:solidFill>
              </a:defRPr>
            </a:lvl1pPr>
          </a:lstStyle>
          <a:p>
            <a:pPr lvl="0"/>
            <a:r>
              <a:rPr lang="nl-NL" dirty="0" err="1"/>
              <a:t>subkop</a:t>
            </a:r>
            <a:endParaRPr lang="nl-NL" dirty="0"/>
          </a:p>
        </p:txBody>
      </p:sp>
      <p:pic>
        <p:nvPicPr>
          <p:cNvPr id="13" name="Tijdelijke aanduiding voor afbeelding 7"/>
          <p:cNvPicPr>
            <a:picLocks noChangeAspect="1"/>
          </p:cNvPicPr>
          <p:nvPr userDrawn="1"/>
        </p:nvPicPr>
        <p:blipFill>
          <a:blip r:embed="rId4" cstate="print">
            <a:extLst>
              <a:ext uri="{28A0092B-C50C-407E-A947-70E740481C1C}">
                <a14:useLocalDpi xmlns:a14="http://schemas.microsoft.com/office/drawing/2010/main" val="0"/>
              </a:ext>
            </a:extLst>
          </a:blip>
          <a:srcRect t="15434" b="15434"/>
          <a:stretch>
            <a:fillRect/>
          </a:stretch>
        </p:blipFill>
        <p:spPr>
          <a:xfrm>
            <a:off x="0" y="987425"/>
            <a:ext cx="3455988" cy="3636963"/>
          </a:xfrm>
          <a:prstGeom prst="rect">
            <a:avLst/>
          </a:prstGeom>
        </p:spPr>
      </p:pic>
    </p:spTree>
    <p:extLst>
      <p:ext uri="{BB962C8B-B14F-4D97-AF65-F5344CB8AC3E}">
        <p14:creationId xmlns:p14="http://schemas.microsoft.com/office/powerpoint/2010/main" val="311117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9390" y="227694"/>
            <a:ext cx="6923190" cy="648558"/>
          </a:xfrm>
          <a:prstGeom prst="rect">
            <a:avLst/>
          </a:prstGeom>
        </p:spPr>
        <p:txBody>
          <a:bodyPr vert="horz" lIns="91440" tIns="45720" rIns="9144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457200" y="1851649"/>
            <a:ext cx="8229600" cy="2742973"/>
          </a:xfrm>
          <a:prstGeom prst="rect">
            <a:avLst/>
          </a:prstGeom>
        </p:spPr>
        <p:txBody>
          <a:bodyPr vert="horz" lIns="91440" tIns="45720" rIns="9144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79390" y="4789815"/>
            <a:ext cx="2133600" cy="273844"/>
          </a:xfrm>
          <a:prstGeom prst="rect">
            <a:avLst/>
          </a:prstGeom>
        </p:spPr>
        <p:txBody>
          <a:bodyPr vert="horz" lIns="91440" tIns="45720" rIns="91440" bIns="45720" rtlCol="0" anchor="ctr"/>
          <a:lstStyle>
            <a:lvl1pPr algn="l">
              <a:defRPr sz="1050">
                <a:solidFill>
                  <a:schemeClr val="tx2"/>
                </a:solidFill>
              </a:defRPr>
            </a:lvl1pPr>
          </a:lstStyle>
          <a:p>
            <a:fld id="{FF9CA631-7CEF-46A9-8887-5A5C2A229C9B}" type="datetimeFigureOut">
              <a:rPr lang="nl-NL" smtClean="0"/>
              <a:pPr/>
              <a:t>23-09-2020</a:t>
            </a:fld>
            <a:endParaRPr lang="nl-NL" dirty="0"/>
          </a:p>
        </p:txBody>
      </p:sp>
      <p:sp>
        <p:nvSpPr>
          <p:cNvPr id="5" name="Tijdelijke aanduiding voor voettekst 4"/>
          <p:cNvSpPr>
            <a:spLocks noGrp="1"/>
          </p:cNvSpPr>
          <p:nvPr>
            <p:ph type="ftr" sz="quarter" idx="3"/>
          </p:nvPr>
        </p:nvSpPr>
        <p:spPr>
          <a:xfrm>
            <a:off x="3708000" y="4789815"/>
            <a:ext cx="2895600" cy="273844"/>
          </a:xfrm>
          <a:prstGeom prst="rect">
            <a:avLst/>
          </a:prstGeom>
        </p:spPr>
        <p:txBody>
          <a:bodyPr vert="horz" lIns="91440" tIns="45720" rIns="91440" bIns="45720" rtlCol="0" anchor="ctr"/>
          <a:lstStyle>
            <a:lvl1pPr algn="l">
              <a:defRPr sz="1050">
                <a:solidFill>
                  <a:schemeClr val="tx2"/>
                </a:solidFill>
              </a:defRPr>
            </a:lvl1pPr>
          </a:lstStyle>
          <a:p>
            <a:endParaRPr lang="nl-NL" dirty="0"/>
          </a:p>
        </p:txBody>
      </p:sp>
      <p:sp>
        <p:nvSpPr>
          <p:cNvPr id="6" name="Tijdelijke aanduiding voor dianummer 5"/>
          <p:cNvSpPr>
            <a:spLocks noGrp="1"/>
          </p:cNvSpPr>
          <p:nvPr>
            <p:ph type="sldNum" sz="quarter" idx="4"/>
          </p:nvPr>
        </p:nvSpPr>
        <p:spPr>
          <a:xfrm>
            <a:off x="179390" y="4632098"/>
            <a:ext cx="2133600" cy="273844"/>
          </a:xfrm>
          <a:prstGeom prst="rect">
            <a:avLst/>
          </a:prstGeom>
        </p:spPr>
        <p:txBody>
          <a:bodyPr vert="horz" lIns="91440" tIns="45720" rIns="91440" bIns="45720" rtlCol="0" anchor="ctr"/>
          <a:lstStyle>
            <a:lvl1pPr algn="l">
              <a:defRPr sz="1050">
                <a:solidFill>
                  <a:schemeClr val="tx2"/>
                </a:solidFill>
              </a:defRPr>
            </a:lvl1pPr>
          </a:lstStyle>
          <a:p>
            <a:fld id="{C00D4ADE-2035-44AC-938F-39A5C8FA3010}" type="slidenum">
              <a:rPr lang="nl-NL" smtClean="0"/>
              <a:pPr/>
              <a:t>‹nr.›</a:t>
            </a:fld>
            <a:endParaRPr lang="nl-NL" dirty="0"/>
          </a:p>
        </p:txBody>
      </p:sp>
    </p:spTree>
    <p:extLst>
      <p:ext uri="{BB962C8B-B14F-4D97-AF65-F5344CB8AC3E}">
        <p14:creationId xmlns:p14="http://schemas.microsoft.com/office/powerpoint/2010/main" val="346001200"/>
      </p:ext>
    </p:extLst>
  </p:cSld>
  <p:clrMap bg1="lt1" tx1="dk1" bg2="lt2" tx2="dk2" accent1="accent1" accent2="accent2" accent3="accent3" accent4="accent4" accent5="accent5" accent6="accent6" hlink="hlink" folHlink="folHlink"/>
  <p:sldLayoutIdLst>
    <p:sldLayoutId id="2147483671" r:id="rId1"/>
    <p:sldLayoutId id="2147483684" r:id="rId2"/>
    <p:sldLayoutId id="2147483686" r:id="rId3"/>
    <p:sldLayoutId id="2147483650" r:id="rId4"/>
    <p:sldLayoutId id="2147483687" r:id="rId5"/>
    <p:sldLayoutId id="2147483673" r:id="rId6"/>
    <p:sldLayoutId id="2147483688" r:id="rId7"/>
    <p:sldLayoutId id="2147483674" r:id="rId8"/>
    <p:sldLayoutId id="2147483689" r:id="rId9"/>
    <p:sldLayoutId id="2147483661" r:id="rId10"/>
    <p:sldLayoutId id="2147483685" r:id="rId11"/>
    <p:sldLayoutId id="2147483690" r:id="rId12"/>
    <p:sldLayoutId id="2147483691" r:id="rId13"/>
    <p:sldLayoutId id="2147483675" r:id="rId14"/>
    <p:sldLayoutId id="2147483678" r:id="rId15"/>
    <p:sldLayoutId id="2147483679" r:id="rId16"/>
    <p:sldLayoutId id="2147483680" r:id="rId17"/>
    <p:sldLayoutId id="2147483653" r:id="rId18"/>
    <p:sldLayoutId id="2147483681" r:id="rId19"/>
    <p:sldLayoutId id="2147483683" r:id="rId20"/>
    <p:sldLayoutId id="2147483682" r:id="rId21"/>
    <p:sldLayoutId id="2147483654" r:id="rId22"/>
    <p:sldLayoutId id="2147483655" r:id="rId23"/>
    <p:sldLayoutId id="214748369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2700" kern="1200">
          <a:solidFill>
            <a:schemeClr val="tx2"/>
          </a:solidFill>
          <a:latin typeface="+mj-lt"/>
          <a:ea typeface="+mj-ea"/>
          <a:cs typeface="+mj-cs"/>
        </a:defRPr>
      </a:lvl1pPr>
    </p:titleStyle>
    <p:bodyStyle>
      <a:lvl1pPr marL="182563" indent="-182563" algn="l" defTabSz="914400" rtl="0" eaLnBrk="1" latinLnBrk="0" hangingPunct="1">
        <a:lnSpc>
          <a:spcPct val="100000"/>
        </a:lnSpc>
        <a:spcBef>
          <a:spcPct val="20000"/>
        </a:spcBef>
        <a:buClr>
          <a:schemeClr val="tx2"/>
        </a:buClr>
        <a:buFont typeface="Calibri" panose="020F0502020204030204" pitchFamily="34" charset="0"/>
        <a:buChar char="●"/>
        <a:defRPr sz="1600" b="0" kern="1200">
          <a:solidFill>
            <a:schemeClr val="tx1"/>
          </a:solidFill>
          <a:latin typeface="+mn-lt"/>
          <a:ea typeface="+mn-ea"/>
          <a:cs typeface="+mn-cs"/>
        </a:defRPr>
      </a:lvl1pPr>
      <a:lvl2pPr marL="355600" indent="-173038" algn="l" defTabSz="914400" rtl="0" eaLnBrk="1" latinLnBrk="0" hangingPunct="1">
        <a:lnSpc>
          <a:spcPct val="100000"/>
        </a:lnSpc>
        <a:spcBef>
          <a:spcPct val="20000"/>
        </a:spcBef>
        <a:buClr>
          <a:schemeClr val="tx2"/>
        </a:buClr>
        <a:buFont typeface="Calibri" panose="020F0502020204030204" pitchFamily="34" charset="0"/>
        <a:buChar char="●"/>
        <a:defRPr sz="1400" b="0" kern="1200">
          <a:solidFill>
            <a:schemeClr val="tx1"/>
          </a:solidFill>
          <a:latin typeface="+mn-lt"/>
          <a:ea typeface="+mn-ea"/>
          <a:cs typeface="+mn-cs"/>
        </a:defRPr>
      </a:lvl2pPr>
      <a:lvl3pPr marL="538163" indent="-182563" algn="l" defTabSz="914400" rtl="0" eaLnBrk="1" latinLnBrk="0" hangingPunct="1">
        <a:lnSpc>
          <a:spcPct val="100000"/>
        </a:lnSpc>
        <a:spcBef>
          <a:spcPct val="20000"/>
        </a:spcBef>
        <a:buClr>
          <a:schemeClr val="tx2"/>
        </a:buClr>
        <a:buFont typeface="Calibri" panose="020F0502020204030204" pitchFamily="34" charset="0"/>
        <a:buChar char="●"/>
        <a:defRPr sz="1200" b="0" kern="1200">
          <a:solidFill>
            <a:schemeClr val="tx1"/>
          </a:solidFill>
          <a:latin typeface="+mn-lt"/>
          <a:ea typeface="+mn-ea"/>
          <a:cs typeface="+mn-cs"/>
        </a:defRPr>
      </a:lvl3pPr>
      <a:lvl4pPr marL="720725" indent="-182563" algn="l" defTabSz="914400" rtl="0" eaLnBrk="1" latinLnBrk="0" hangingPunct="1">
        <a:lnSpc>
          <a:spcPct val="100000"/>
        </a:lnSpc>
        <a:spcBef>
          <a:spcPct val="20000"/>
        </a:spcBef>
        <a:buClr>
          <a:schemeClr val="tx2"/>
        </a:buClr>
        <a:buFont typeface="Calibri" panose="020F0502020204030204" pitchFamily="34" charset="0"/>
        <a:buChar char="●"/>
        <a:defRPr sz="1100" b="0" kern="1200">
          <a:solidFill>
            <a:schemeClr val="tx1"/>
          </a:solidFill>
          <a:latin typeface="+mn-lt"/>
          <a:ea typeface="+mn-ea"/>
          <a:cs typeface="+mn-cs"/>
        </a:defRPr>
      </a:lvl4pPr>
      <a:lvl5pPr marL="892175" indent="-171450" algn="l" defTabSz="914400" rtl="0" eaLnBrk="1" latinLnBrk="0" hangingPunct="1">
        <a:lnSpc>
          <a:spcPct val="100000"/>
        </a:lnSpc>
        <a:spcBef>
          <a:spcPct val="20000"/>
        </a:spcBef>
        <a:buClr>
          <a:schemeClr val="tx2"/>
        </a:buClr>
        <a:buFont typeface="Calibri" panose="020F0502020204030204" pitchFamily="34" charset="0"/>
        <a:buChar char="●"/>
        <a:defRPr sz="11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622" userDrawn="1">
          <p15:clr>
            <a:srgbClr val="F26B43"/>
          </p15:clr>
        </p15:guide>
        <p15:guide id="2" orient="horz" pos="2913" userDrawn="1">
          <p15:clr>
            <a:srgbClr val="F26B43"/>
          </p15:clr>
        </p15:guide>
        <p15:guide id="3" orient="horz" pos="75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TVabk_RaRg8"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henw.org/artikelen/lithium-en-lithiumintoxicatie"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39.jpg"/><Relationship Id="rId4" Type="http://schemas.openxmlformats.org/officeDocument/2006/relationships/hyperlink" Target="https://www.ggzstandaarden.nl/generieke-modules/bijwerkingen/zorg-rondom-bijwerkingen-door-lithium/inleid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275606"/>
            <a:ext cx="7344816" cy="2704990"/>
          </a:xfrm>
        </p:spPr>
        <p:txBody>
          <a:bodyPr/>
          <a:lstStyle/>
          <a:p>
            <a:r>
              <a:rPr lang="nl-NL" sz="3600" dirty="0" smtClean="0">
                <a:effectLst>
                  <a:outerShdw blurRad="38100" dist="38100" dir="2700000" algn="tl">
                    <a:srgbClr val="000000">
                      <a:alpha val="43137"/>
                    </a:srgbClr>
                  </a:outerShdw>
                </a:effectLst>
              </a:rPr>
              <a:t>FTO 21-09-2020</a:t>
            </a:r>
            <a:br>
              <a:rPr lang="nl-NL" sz="3600" dirty="0" smtClean="0">
                <a:effectLst>
                  <a:outerShdw blurRad="38100" dist="38100" dir="2700000" algn="tl">
                    <a:srgbClr val="000000">
                      <a:alpha val="43137"/>
                    </a:srgbClr>
                  </a:outerShdw>
                </a:effectLst>
              </a:rPr>
            </a:br>
            <a:r>
              <a:rPr lang="nl-NL" sz="3600" dirty="0" smtClean="0">
                <a:effectLst>
                  <a:outerShdw blurRad="38100" dist="38100" dir="2700000" algn="tl">
                    <a:srgbClr val="000000">
                      <a:alpha val="43137"/>
                    </a:srgbClr>
                  </a:outerShdw>
                </a:effectLst>
              </a:rPr>
              <a:t>Lithium gebruik bij ouderen, </a:t>
            </a:r>
            <a:br>
              <a:rPr lang="nl-NL" sz="3600" dirty="0" smtClean="0">
                <a:effectLst>
                  <a:outerShdw blurRad="38100" dist="38100" dir="2700000" algn="tl">
                    <a:srgbClr val="000000">
                      <a:alpha val="43137"/>
                    </a:srgbClr>
                  </a:outerShdw>
                </a:effectLst>
              </a:rPr>
            </a:br>
            <a:r>
              <a:rPr lang="nl-NL" sz="3600" dirty="0" smtClean="0">
                <a:effectLst>
                  <a:outerShdw blurRad="38100" dist="38100" dir="2700000" algn="tl">
                    <a:srgbClr val="000000">
                      <a:alpha val="43137"/>
                    </a:srgbClr>
                  </a:outerShdw>
                </a:effectLst>
              </a:rPr>
              <a:t>waar moet je op letten….</a:t>
            </a:r>
            <a:endParaRPr lang="nl-NL"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39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Vervolg casus</a:t>
            </a:r>
            <a:endParaRPr lang="nl-NL" dirty="0"/>
          </a:p>
        </p:txBody>
      </p:sp>
      <p:sp>
        <p:nvSpPr>
          <p:cNvPr id="3" name="Tijdelijke aanduiding voor inhoud 2"/>
          <p:cNvSpPr>
            <a:spLocks noGrp="1"/>
          </p:cNvSpPr>
          <p:nvPr>
            <p:ph idx="1"/>
          </p:nvPr>
        </p:nvSpPr>
        <p:spPr/>
        <p:txBody>
          <a:bodyPr/>
          <a:lstStyle/>
          <a:p>
            <a:r>
              <a:rPr lang="nl-NL" dirty="0" err="1" smtClean="0"/>
              <a:t>Mevr</a:t>
            </a:r>
            <a:r>
              <a:rPr lang="nl-NL" dirty="0" smtClean="0"/>
              <a:t> </a:t>
            </a:r>
            <a:r>
              <a:rPr lang="nl-NL" dirty="0"/>
              <a:t>is de laatste tijd veel negatiever en passiever. Wil steeds meer op bed liggen</a:t>
            </a:r>
            <a:r>
              <a:rPr lang="nl-NL" dirty="0" smtClean="0"/>
              <a:t>.</a:t>
            </a:r>
          </a:p>
          <a:p>
            <a:endParaRPr lang="nl-NL" dirty="0"/>
          </a:p>
          <a:p>
            <a:r>
              <a:rPr lang="nl-NL" dirty="0"/>
              <a:t>L</a:t>
            </a:r>
            <a:r>
              <a:rPr lang="nl-NL" dirty="0" smtClean="0"/>
              <a:t>ithium </a:t>
            </a:r>
            <a:r>
              <a:rPr lang="nl-NL" dirty="0"/>
              <a:t>0,40 (dit is de ondergrens van therapeutische range). </a:t>
            </a:r>
            <a:r>
              <a:rPr lang="nl-NL" dirty="0" smtClean="0"/>
              <a:t>Spiegel is </a:t>
            </a:r>
            <a:r>
              <a:rPr lang="nl-NL" dirty="0"/>
              <a:t>om 13.30u </a:t>
            </a:r>
            <a:r>
              <a:rPr lang="nl-NL" dirty="0" smtClean="0"/>
              <a:t>afgenomen.</a:t>
            </a:r>
          </a:p>
          <a:p>
            <a:endParaRPr lang="nl-NL" dirty="0"/>
          </a:p>
          <a:p>
            <a:r>
              <a:rPr lang="nl-NL" dirty="0"/>
              <a:t>C/ Depressieve klachten.</a:t>
            </a:r>
          </a:p>
          <a:p>
            <a:pPr lvl="1"/>
            <a:r>
              <a:rPr lang="nl-NL" dirty="0"/>
              <a:t>PLAN iom psychiater: </a:t>
            </a:r>
          </a:p>
          <a:p>
            <a:pPr marL="0" indent="0">
              <a:buNone/>
            </a:pPr>
            <a:r>
              <a:rPr lang="nl-NL" dirty="0"/>
              <a:t>	- ophogen lithium van 250mg naar 300mg </a:t>
            </a:r>
          </a:p>
          <a:p>
            <a:pPr marL="0" indent="0">
              <a:buNone/>
            </a:pPr>
            <a:r>
              <a:rPr lang="nl-NL" dirty="0"/>
              <a:t>	- lithiumspiegel over 2 weken</a:t>
            </a:r>
          </a:p>
          <a:p>
            <a:endParaRPr lang="nl-NL" dirty="0"/>
          </a:p>
          <a:p>
            <a:pPr marL="0" indent="0">
              <a:buNone/>
            </a:pPr>
            <a:endParaRPr lang="nl-NL" dirty="0"/>
          </a:p>
          <a:p>
            <a:pPr marL="0" indent="0">
              <a:buNone/>
            </a:pPr>
            <a:endParaRPr lang="nl-NL" dirty="0"/>
          </a:p>
        </p:txBody>
      </p:sp>
      <p:sp>
        <p:nvSpPr>
          <p:cNvPr id="4" name="Tijdelijke aanduiding voor tekst 3"/>
          <p:cNvSpPr>
            <a:spLocks noGrp="1"/>
          </p:cNvSpPr>
          <p:nvPr>
            <p:ph type="body" sz="quarter" idx="13"/>
          </p:nvPr>
        </p:nvSpPr>
        <p:spPr>
          <a:xfrm>
            <a:off x="3708400" y="1203325"/>
            <a:ext cx="4978400" cy="360313"/>
          </a:xfrm>
        </p:spPr>
        <p:txBody>
          <a:bodyPr/>
          <a:lstStyle/>
          <a:p>
            <a:pPr algn="ctr"/>
            <a:r>
              <a:rPr lang="nl-NL" sz="2000" b="1" dirty="0"/>
              <a:t>2020-03 sluiting verpleeghuizen bij </a:t>
            </a:r>
            <a:r>
              <a:rPr lang="nl-NL" sz="2000" b="1" dirty="0" err="1" smtClean="0"/>
              <a:t>covid</a:t>
            </a:r>
            <a:r>
              <a:rPr lang="nl-NL" sz="2000" b="1" dirty="0" smtClean="0"/>
              <a:t>…..</a:t>
            </a:r>
            <a:endParaRPr lang="nl-NL" sz="2000" b="1" dirty="0"/>
          </a:p>
        </p:txBody>
      </p:sp>
      <p:pic>
        <p:nvPicPr>
          <p:cNvPr id="2051" name="Picture 3"/>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8444" r="18444"/>
          <a:stretch>
            <a:fillRect/>
          </a:stretch>
        </p:blipFill>
        <p:spPr bwMode="auto">
          <a:xfrm>
            <a:off x="0" y="987425"/>
            <a:ext cx="3455988"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1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Vervolg</a:t>
            </a:r>
            <a:endParaRPr lang="nl-NL" dirty="0"/>
          </a:p>
        </p:txBody>
      </p:sp>
      <p:sp>
        <p:nvSpPr>
          <p:cNvPr id="3" name="Tijdelijke aanduiding voor inhoud 2"/>
          <p:cNvSpPr>
            <a:spLocks noGrp="1"/>
          </p:cNvSpPr>
          <p:nvPr>
            <p:ph sz="half" idx="2"/>
          </p:nvPr>
        </p:nvSpPr>
        <p:spPr/>
        <p:txBody>
          <a:bodyPr/>
          <a:lstStyle/>
          <a:p>
            <a:endParaRPr lang="nl-NL" dirty="0"/>
          </a:p>
          <a:p>
            <a:r>
              <a:rPr lang="nl-NL" dirty="0" smtClean="0"/>
              <a:t>2020-04 actiever, komt uit bed</a:t>
            </a:r>
            <a:endParaRPr lang="nl-NL" dirty="0"/>
          </a:p>
          <a:p>
            <a:r>
              <a:rPr lang="nl-NL" dirty="0"/>
              <a:t>L</a:t>
            </a:r>
            <a:r>
              <a:rPr lang="nl-NL" dirty="0" smtClean="0"/>
              <a:t>ithium spiegel 0.47</a:t>
            </a:r>
            <a:endParaRPr lang="nl-NL" dirty="0"/>
          </a:p>
          <a:p>
            <a:endParaRPr lang="nl-NL" dirty="0"/>
          </a:p>
          <a:p>
            <a:endParaRPr lang="nl-N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921863"/>
            <a:ext cx="2710234" cy="271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8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Vervolg casus</a:t>
            </a:r>
            <a:endParaRPr lang="nl-NL" dirty="0"/>
          </a:p>
        </p:txBody>
      </p:sp>
      <p:sp>
        <p:nvSpPr>
          <p:cNvPr id="3" name="Tijdelijke aanduiding voor inhoud 2"/>
          <p:cNvSpPr>
            <a:spLocks noGrp="1"/>
          </p:cNvSpPr>
          <p:nvPr>
            <p:ph sz="half" idx="2"/>
          </p:nvPr>
        </p:nvSpPr>
        <p:spPr/>
        <p:txBody>
          <a:bodyPr/>
          <a:lstStyle/>
          <a:p>
            <a:r>
              <a:rPr lang="nl-NL" dirty="0" smtClean="0"/>
              <a:t>2020-05 	Fase </a:t>
            </a:r>
            <a:r>
              <a:rPr lang="nl-NL" dirty="0"/>
              <a:t>1 en 2 manisch</a:t>
            </a:r>
            <a:r>
              <a:rPr lang="nl-NL" dirty="0" smtClean="0"/>
              <a:t>.</a:t>
            </a:r>
          </a:p>
          <a:p>
            <a:endParaRPr lang="nl-NL" dirty="0"/>
          </a:p>
          <a:p>
            <a:r>
              <a:rPr lang="nl-NL" dirty="0"/>
              <a:t>Overleg psychiater: </a:t>
            </a:r>
            <a:endParaRPr lang="nl-NL" dirty="0" smtClean="0"/>
          </a:p>
          <a:p>
            <a:pPr lvl="1"/>
            <a:r>
              <a:rPr lang="nl-NL" dirty="0" smtClean="0"/>
              <a:t>bij </a:t>
            </a:r>
            <a:r>
              <a:rPr lang="nl-NL" dirty="0"/>
              <a:t>manie </a:t>
            </a:r>
            <a:r>
              <a:rPr lang="nl-NL" dirty="0" err="1" smtClean="0"/>
              <a:t>evt</a:t>
            </a:r>
            <a:r>
              <a:rPr lang="nl-NL" dirty="0" smtClean="0"/>
              <a:t> lithium </a:t>
            </a:r>
            <a:r>
              <a:rPr lang="nl-NL" dirty="0"/>
              <a:t>in hogere therapeutische range </a:t>
            </a:r>
            <a:r>
              <a:rPr lang="nl-NL" dirty="0" smtClean="0"/>
              <a:t>(</a:t>
            </a:r>
            <a:r>
              <a:rPr lang="nl-NL" dirty="0"/>
              <a:t>0.6-0.8). </a:t>
            </a:r>
            <a:endParaRPr lang="nl-NL" dirty="0" smtClean="0"/>
          </a:p>
          <a:p>
            <a:endParaRPr lang="nl-NL" dirty="0"/>
          </a:p>
          <a:p>
            <a:r>
              <a:rPr lang="nl-NL" dirty="0" smtClean="0"/>
              <a:t>lithium </a:t>
            </a:r>
            <a:r>
              <a:rPr lang="nl-NL" dirty="0"/>
              <a:t>ophogen van 1dd 300mg naar 450mg </a:t>
            </a:r>
            <a:endParaRPr lang="nl-NL" dirty="0" smtClean="0"/>
          </a:p>
          <a:p>
            <a:endParaRPr lang="nl-NL" dirty="0">
              <a:sym typeface="Wingdings" panose="05000000000000000000" pitchFamily="2" charset="2"/>
            </a:endParaRPr>
          </a:p>
          <a:p>
            <a:r>
              <a:rPr lang="nl-NL" dirty="0" smtClean="0">
                <a:sym typeface="Wingdings" panose="05000000000000000000" pitchFamily="2" charset="2"/>
              </a:rPr>
              <a:t>2 weken later controle  </a:t>
            </a:r>
            <a:r>
              <a:rPr lang="nl-NL" dirty="0"/>
              <a:t>lithium 0.73</a:t>
            </a:r>
          </a:p>
          <a:p>
            <a:endParaRPr lang="nl-NL"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26009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39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Vervolg</a:t>
            </a:r>
            <a:endParaRPr lang="nl-NL" dirty="0"/>
          </a:p>
        </p:txBody>
      </p:sp>
      <p:sp>
        <p:nvSpPr>
          <p:cNvPr id="3" name="Tijdelijke aanduiding voor inhoud 2"/>
          <p:cNvSpPr>
            <a:spLocks noGrp="1"/>
          </p:cNvSpPr>
          <p:nvPr>
            <p:ph sz="half" idx="2"/>
          </p:nvPr>
        </p:nvSpPr>
        <p:spPr/>
        <p:txBody>
          <a:bodyPr/>
          <a:lstStyle/>
          <a:p>
            <a:pPr marL="0" indent="0">
              <a:buNone/>
            </a:pPr>
            <a:r>
              <a:rPr lang="nl-NL" sz="2800" dirty="0" smtClean="0">
                <a:solidFill>
                  <a:srgbClr val="FF0000"/>
                </a:solidFill>
              </a:rPr>
              <a:t>let </a:t>
            </a:r>
            <a:r>
              <a:rPr lang="nl-NL" sz="2800" dirty="0">
                <a:solidFill>
                  <a:srgbClr val="FF0000"/>
                </a:solidFill>
              </a:rPr>
              <a:t>op bij warm weer bij </a:t>
            </a:r>
            <a:r>
              <a:rPr lang="nl-NL" sz="2800" dirty="0" smtClean="0">
                <a:solidFill>
                  <a:srgbClr val="FF0000"/>
                </a:solidFill>
              </a:rPr>
              <a:t>ouderen:</a:t>
            </a:r>
            <a:endParaRPr lang="nl-NL" sz="2800" dirty="0">
              <a:solidFill>
                <a:srgbClr val="FF0000"/>
              </a:solidFill>
            </a:endParaRPr>
          </a:p>
          <a:p>
            <a:r>
              <a:rPr lang="nl-NL" dirty="0" smtClean="0"/>
              <a:t>vochtlijst </a:t>
            </a:r>
            <a:r>
              <a:rPr lang="nl-NL" dirty="0"/>
              <a:t>bijhouden. </a:t>
            </a:r>
            <a:endParaRPr lang="nl-NL" dirty="0" smtClean="0"/>
          </a:p>
          <a:p>
            <a:r>
              <a:rPr lang="nl-NL" dirty="0" smtClean="0"/>
              <a:t>minimaal </a:t>
            </a:r>
            <a:r>
              <a:rPr lang="nl-NL" dirty="0"/>
              <a:t>1.5L intake. </a:t>
            </a:r>
            <a:endParaRPr lang="nl-NL" dirty="0" smtClean="0"/>
          </a:p>
          <a:p>
            <a:r>
              <a:rPr lang="nl-NL" dirty="0" err="1" smtClean="0"/>
              <a:t>Evt</a:t>
            </a:r>
            <a:r>
              <a:rPr lang="nl-NL" dirty="0" smtClean="0"/>
              <a:t> extra controle nierfunctie en lithium-spiegel</a:t>
            </a:r>
            <a:endParaRPr lang="nl-NL" dirty="0"/>
          </a:p>
          <a:p>
            <a:r>
              <a:rPr lang="nl-NL" dirty="0" smtClean="0"/>
              <a:t>-bij </a:t>
            </a:r>
            <a:r>
              <a:rPr lang="nl-NL" dirty="0"/>
              <a:t>sufheid, controles doen en </a:t>
            </a:r>
            <a:r>
              <a:rPr lang="nl-NL" dirty="0" smtClean="0"/>
              <a:t>overleg</a:t>
            </a:r>
            <a:endParaRPr lang="nl-NL" dirty="0"/>
          </a:p>
          <a:p>
            <a:endParaRPr lang="nl-NL"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9128" y="3291830"/>
            <a:ext cx="2734872" cy="182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Verloop lithium spiegel</a:t>
            </a:r>
            <a:endParaRPr lang="nl-NL"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35696" y="1491630"/>
            <a:ext cx="504056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48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 1</a:t>
            </a:r>
            <a:endParaRPr lang="nl-NL" dirty="0"/>
          </a:p>
        </p:txBody>
      </p:sp>
      <p:sp>
        <p:nvSpPr>
          <p:cNvPr id="3" name="Tijdelijke aanduiding voor inhoud 2"/>
          <p:cNvSpPr>
            <a:spLocks noGrp="1"/>
          </p:cNvSpPr>
          <p:nvPr>
            <p:ph idx="1"/>
          </p:nvPr>
        </p:nvSpPr>
        <p:spPr/>
        <p:txBody>
          <a:bodyPr/>
          <a:lstStyle/>
          <a:p>
            <a:r>
              <a:rPr lang="nl-NL" dirty="0"/>
              <a:t>Weduwe, zoon is mantelzorger</a:t>
            </a:r>
          </a:p>
          <a:p>
            <a:r>
              <a:rPr lang="nl-NL" dirty="0" smtClean="0"/>
              <a:t>Bipolaire stoornis.</a:t>
            </a:r>
            <a:endParaRPr lang="nl-NL" dirty="0"/>
          </a:p>
          <a:p>
            <a:r>
              <a:rPr lang="nl-NL" dirty="0"/>
              <a:t>Grondstemming is depressief, </a:t>
            </a:r>
            <a:r>
              <a:rPr lang="nl-NL" dirty="0" err="1" smtClean="0"/>
              <a:t>mn</a:t>
            </a:r>
            <a:r>
              <a:rPr lang="nl-NL" dirty="0" smtClean="0"/>
              <a:t> initiatiefloosheid</a:t>
            </a:r>
            <a:r>
              <a:rPr lang="nl-NL" dirty="0"/>
              <a:t>, waanachtige belevingen, angst en achterdocht </a:t>
            </a:r>
            <a:endParaRPr lang="nl-NL" dirty="0" smtClean="0"/>
          </a:p>
          <a:p>
            <a:r>
              <a:rPr lang="nl-NL" dirty="0" smtClean="0"/>
              <a:t>regelmatig </a:t>
            </a:r>
            <a:r>
              <a:rPr lang="nl-NL" dirty="0"/>
              <a:t>opnames  </a:t>
            </a:r>
            <a:r>
              <a:rPr lang="nl-NL" dirty="0" smtClean="0"/>
              <a:t>GGZE</a:t>
            </a:r>
            <a:endParaRPr lang="nl-NL" dirty="0"/>
          </a:p>
          <a:p>
            <a:r>
              <a:rPr lang="nl-NL" dirty="0" smtClean="0"/>
              <a:t>Lithium</a:t>
            </a:r>
            <a:r>
              <a:rPr lang="nl-NL" dirty="0"/>
              <a:t>, </a:t>
            </a:r>
            <a:r>
              <a:rPr lang="nl-NL" dirty="0" err="1"/>
              <a:t>lamotrigine</a:t>
            </a:r>
            <a:r>
              <a:rPr lang="nl-NL" dirty="0"/>
              <a:t> en </a:t>
            </a:r>
            <a:r>
              <a:rPr lang="nl-NL" dirty="0" err="1"/>
              <a:t>clozapine</a:t>
            </a:r>
            <a:r>
              <a:rPr lang="nl-NL" dirty="0"/>
              <a:t> </a:t>
            </a:r>
          </a:p>
          <a:p>
            <a:r>
              <a:rPr lang="nl-NL" dirty="0"/>
              <a:t>L</a:t>
            </a:r>
            <a:r>
              <a:rPr lang="nl-NL" dirty="0" smtClean="0"/>
              <a:t>ithiumspiegel 0,50 stabiel</a:t>
            </a:r>
            <a:endParaRPr lang="nl-NL" dirty="0"/>
          </a:p>
          <a:p>
            <a:endParaRPr lang="nl-NL" dirty="0"/>
          </a:p>
        </p:txBody>
      </p:sp>
      <p:sp>
        <p:nvSpPr>
          <p:cNvPr id="4" name="Tijdelijke aanduiding voor tekst 3"/>
          <p:cNvSpPr>
            <a:spLocks noGrp="1"/>
          </p:cNvSpPr>
          <p:nvPr>
            <p:ph type="body" sz="quarter" idx="13"/>
          </p:nvPr>
        </p:nvSpPr>
        <p:spPr/>
        <p:txBody>
          <a:bodyPr/>
          <a:lstStyle/>
          <a:p>
            <a:r>
              <a:rPr lang="nl-NL" dirty="0" err="1" smtClean="0"/>
              <a:t>Mw</a:t>
            </a:r>
            <a:r>
              <a:rPr lang="nl-NL" dirty="0" smtClean="0"/>
              <a:t> Spiegel, 89 jaar</a:t>
            </a:r>
            <a:endParaRPr lang="nl-NL" dirty="0"/>
          </a:p>
        </p:txBody>
      </p:sp>
    </p:spTree>
    <p:extLst>
      <p:ext uri="{BB962C8B-B14F-4D97-AF65-F5344CB8AC3E}">
        <p14:creationId xmlns:p14="http://schemas.microsoft.com/office/powerpoint/2010/main" val="138055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a:t>
            </a:r>
            <a:endParaRPr lang="nl-NL" dirty="0"/>
          </a:p>
        </p:txBody>
      </p:sp>
      <p:sp>
        <p:nvSpPr>
          <p:cNvPr id="5" name="Tijdelijke aanduiding voor inhoud 4"/>
          <p:cNvSpPr>
            <a:spLocks noGrp="1"/>
          </p:cNvSpPr>
          <p:nvPr>
            <p:ph sz="half" idx="2"/>
          </p:nvPr>
        </p:nvSpPr>
        <p:spPr/>
        <p:txBody>
          <a:bodyPr/>
          <a:lstStyle/>
          <a:p>
            <a:r>
              <a:rPr lang="nl-NL" dirty="0"/>
              <a:t>2011 </a:t>
            </a:r>
            <a:r>
              <a:rPr lang="nl-NL" dirty="0" err="1" smtClean="0"/>
              <a:t>schizoaffectieve</a:t>
            </a:r>
            <a:r>
              <a:rPr lang="nl-NL" dirty="0" smtClean="0"/>
              <a:t> stoornis</a:t>
            </a:r>
          </a:p>
          <a:p>
            <a:pPr marL="0" indent="0">
              <a:buNone/>
            </a:pPr>
            <a:endParaRPr lang="nl-NL" dirty="0"/>
          </a:p>
          <a:p>
            <a:r>
              <a:rPr lang="nl-NL" dirty="0"/>
              <a:t>2014 progressieve slechtziendheid – in 2020 6% ODS</a:t>
            </a:r>
          </a:p>
          <a:p>
            <a:endParaRPr lang="nl-NL" dirty="0"/>
          </a:p>
          <a:p>
            <a:r>
              <a:rPr lang="nl-NL" dirty="0"/>
              <a:t>2016 consultatie SO Archipel </a:t>
            </a:r>
            <a:endParaRPr lang="nl-NL" dirty="0" smtClean="0"/>
          </a:p>
          <a:p>
            <a:pPr lvl="1"/>
            <a:r>
              <a:rPr lang="nl-NL" dirty="0" err="1" smtClean="0"/>
              <a:t>ivm</a:t>
            </a:r>
            <a:r>
              <a:rPr lang="nl-NL" dirty="0" smtClean="0"/>
              <a:t> </a:t>
            </a:r>
            <a:r>
              <a:rPr lang="nl-NL" dirty="0"/>
              <a:t>toenemende zorgbehoefte bij lichte cognitieve </a:t>
            </a:r>
            <a:r>
              <a:rPr lang="nl-NL" dirty="0" smtClean="0"/>
              <a:t>stoornissen </a:t>
            </a:r>
            <a:br>
              <a:rPr lang="nl-NL" dirty="0" smtClean="0"/>
            </a:br>
            <a:r>
              <a:rPr lang="nl-NL" dirty="0" smtClean="0">
                <a:sym typeface="Wingdings" panose="05000000000000000000" pitchFamily="2" charset="2"/>
              </a:rPr>
              <a:t></a:t>
            </a:r>
            <a:r>
              <a:rPr lang="nl-NL" dirty="0" smtClean="0"/>
              <a:t> </a:t>
            </a:r>
            <a:r>
              <a:rPr lang="nl-NL" dirty="0"/>
              <a:t>aanleunwoning N</a:t>
            </a:r>
            <a:r>
              <a:rPr lang="nl-NL" dirty="0" smtClean="0"/>
              <a:t>azareth</a:t>
            </a:r>
            <a:endParaRPr lang="nl-NL" dirty="0"/>
          </a:p>
          <a:p>
            <a:endParaRPr lang="nl-NL" dirty="0"/>
          </a:p>
          <a:p>
            <a:endParaRPr lang="nl-N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507854"/>
            <a:ext cx="33337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28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Vervolg</a:t>
            </a:r>
            <a:endParaRPr lang="nl-NL"/>
          </a:p>
        </p:txBody>
      </p:sp>
      <p:sp>
        <p:nvSpPr>
          <p:cNvPr id="3" name="Tijdelijke aanduiding voor inhoud 2"/>
          <p:cNvSpPr>
            <a:spLocks noGrp="1"/>
          </p:cNvSpPr>
          <p:nvPr>
            <p:ph sz="half" idx="2"/>
          </p:nvPr>
        </p:nvSpPr>
        <p:spPr/>
        <p:txBody>
          <a:bodyPr/>
          <a:lstStyle/>
          <a:p>
            <a:r>
              <a:rPr lang="nl-NL" dirty="0"/>
              <a:t>2018-05 heupfractuur rechts</a:t>
            </a:r>
          </a:p>
          <a:p>
            <a:pPr lvl="1"/>
            <a:r>
              <a:rPr lang="nl-NL" dirty="0"/>
              <a:t>Revalidatie DE </a:t>
            </a:r>
            <a:r>
              <a:rPr lang="nl-NL" dirty="0" smtClean="0">
                <a:sym typeface="Wingdings" panose="05000000000000000000" pitchFamily="2" charset="2"/>
              </a:rPr>
              <a:t></a:t>
            </a:r>
            <a:r>
              <a:rPr lang="nl-NL" dirty="0" smtClean="0"/>
              <a:t> </a:t>
            </a:r>
            <a:r>
              <a:rPr lang="nl-NL" dirty="0"/>
              <a:t>terug naar </a:t>
            </a:r>
            <a:r>
              <a:rPr lang="nl-NL" dirty="0" smtClean="0"/>
              <a:t>aanleunwoning</a:t>
            </a:r>
          </a:p>
          <a:p>
            <a:pPr lvl="1"/>
            <a:r>
              <a:rPr lang="nl-NL" dirty="0" smtClean="0"/>
              <a:t>Lithiumspiegel </a:t>
            </a:r>
            <a:r>
              <a:rPr lang="nl-NL" dirty="0"/>
              <a:t>0,7 en 0,63</a:t>
            </a:r>
          </a:p>
          <a:p>
            <a:r>
              <a:rPr lang="nl-NL" dirty="0"/>
              <a:t>2020-02 heupfractuur links </a:t>
            </a:r>
          </a:p>
          <a:p>
            <a:pPr lvl="1"/>
            <a:r>
              <a:rPr lang="nl-NL" dirty="0"/>
              <a:t>Revalidatie </a:t>
            </a:r>
            <a:r>
              <a:rPr lang="nl-NL" dirty="0" smtClean="0"/>
              <a:t>DE </a:t>
            </a:r>
            <a:r>
              <a:rPr lang="nl-NL" dirty="0" smtClean="0">
                <a:sym typeface="Wingdings" panose="05000000000000000000" pitchFamily="2" charset="2"/>
              </a:rPr>
              <a:t></a:t>
            </a:r>
            <a:r>
              <a:rPr lang="nl-NL" dirty="0" smtClean="0"/>
              <a:t> 	GP </a:t>
            </a:r>
            <a:r>
              <a:rPr lang="nl-NL" dirty="0" err="1"/>
              <a:t>landrijt</a:t>
            </a:r>
            <a:r>
              <a:rPr lang="nl-NL" dirty="0"/>
              <a:t> Creslaan met zzp 7</a:t>
            </a:r>
          </a:p>
          <a:p>
            <a:pPr lvl="1"/>
            <a:r>
              <a:rPr lang="nl-NL" dirty="0"/>
              <a:t>Lithiumspiegel </a:t>
            </a:r>
            <a:r>
              <a:rPr lang="nl-NL" dirty="0" smtClean="0"/>
              <a:t>0,61</a:t>
            </a:r>
            <a:endParaRPr lang="nl-N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3" y="3401370"/>
            <a:ext cx="3048725" cy="174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83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t>
            </a:r>
            <a:r>
              <a:rPr lang="nl-NL" dirty="0" smtClean="0"/>
              <a:t>edicatie overzicht </a:t>
            </a:r>
            <a:r>
              <a:rPr lang="nl-NL" dirty="0" err="1" smtClean="0"/>
              <a:t>Mw</a:t>
            </a:r>
            <a:r>
              <a:rPr lang="nl-NL" dirty="0" smtClean="0"/>
              <a:t> Spiegel</a:t>
            </a:r>
            <a:endParaRPr lang="nl-NL" dirty="0"/>
          </a:p>
        </p:txBody>
      </p:sp>
      <p:sp>
        <p:nvSpPr>
          <p:cNvPr id="3" name="Tijdelijke aanduiding voor inhoud 2"/>
          <p:cNvSpPr>
            <a:spLocks noGrp="1"/>
          </p:cNvSpPr>
          <p:nvPr>
            <p:ph sz="half" idx="2"/>
          </p:nvPr>
        </p:nvSpPr>
        <p:spPr/>
        <p:txBody>
          <a:bodyPr/>
          <a:lstStyle/>
          <a:p>
            <a:r>
              <a:rPr lang="nl-NL" dirty="0" err="1" smtClean="0"/>
              <a:t>Priadel</a:t>
            </a:r>
            <a:r>
              <a:rPr lang="nl-NL" dirty="0" smtClean="0"/>
              <a:t> 1 </a:t>
            </a:r>
            <a:r>
              <a:rPr lang="nl-NL" dirty="0" err="1" smtClean="0"/>
              <a:t>dd</a:t>
            </a:r>
            <a:r>
              <a:rPr lang="nl-NL" dirty="0" smtClean="0"/>
              <a:t> 400 mg AN</a:t>
            </a:r>
            <a:endParaRPr lang="nl-NL" dirty="0"/>
          </a:p>
          <a:p>
            <a:r>
              <a:rPr lang="nl-NL" dirty="0" err="1"/>
              <a:t>Lamotrigine</a:t>
            </a:r>
            <a:r>
              <a:rPr lang="nl-NL" dirty="0"/>
              <a:t> </a:t>
            </a:r>
            <a:r>
              <a:rPr lang="nl-NL" dirty="0" smtClean="0"/>
              <a:t>1 </a:t>
            </a:r>
            <a:r>
              <a:rPr lang="nl-NL" dirty="0" err="1" smtClean="0"/>
              <a:t>dd</a:t>
            </a:r>
            <a:r>
              <a:rPr lang="nl-NL" dirty="0" smtClean="0"/>
              <a:t> 50 en 1 </a:t>
            </a:r>
            <a:r>
              <a:rPr lang="nl-NL" dirty="0" err="1" smtClean="0"/>
              <a:t>dd</a:t>
            </a:r>
            <a:r>
              <a:rPr lang="nl-NL" dirty="0" smtClean="0"/>
              <a:t> 100 mg</a:t>
            </a:r>
          </a:p>
          <a:p>
            <a:r>
              <a:rPr lang="nl-NL" dirty="0" err="1" smtClean="0"/>
              <a:t>Clozapine</a:t>
            </a:r>
            <a:r>
              <a:rPr lang="nl-NL" dirty="0" smtClean="0"/>
              <a:t> 1 </a:t>
            </a:r>
            <a:r>
              <a:rPr lang="nl-NL" dirty="0" err="1" smtClean="0"/>
              <a:t>dd</a:t>
            </a:r>
            <a:r>
              <a:rPr lang="nl-NL" dirty="0" smtClean="0"/>
              <a:t> 75 mg AN</a:t>
            </a:r>
            <a:endParaRPr lang="nl-NL" dirty="0"/>
          </a:p>
          <a:p>
            <a:r>
              <a:rPr lang="nl-NL" dirty="0" err="1"/>
              <a:t>Pantoprazol</a:t>
            </a:r>
            <a:r>
              <a:rPr lang="nl-NL" dirty="0"/>
              <a:t> </a:t>
            </a:r>
            <a:r>
              <a:rPr lang="nl-NL" dirty="0" smtClean="0"/>
              <a:t>1 </a:t>
            </a:r>
            <a:r>
              <a:rPr lang="nl-NL" dirty="0" err="1" smtClean="0"/>
              <a:t>dd</a:t>
            </a:r>
            <a:r>
              <a:rPr lang="nl-NL" dirty="0" smtClean="0"/>
              <a:t> 40 mg</a:t>
            </a:r>
            <a:endParaRPr lang="nl-NL" dirty="0"/>
          </a:p>
          <a:p>
            <a:r>
              <a:rPr lang="nl-NL" dirty="0"/>
              <a:t>L</a:t>
            </a:r>
            <a:r>
              <a:rPr lang="nl-NL" dirty="0" smtClean="0"/>
              <a:t>actulose 1 </a:t>
            </a:r>
            <a:r>
              <a:rPr lang="nl-NL" dirty="0" err="1" smtClean="0"/>
              <a:t>dd</a:t>
            </a:r>
            <a:r>
              <a:rPr lang="nl-NL" dirty="0" smtClean="0"/>
              <a:t> 20 ml</a:t>
            </a:r>
            <a:endParaRPr lang="nl-NL" dirty="0"/>
          </a:p>
          <a:p>
            <a:r>
              <a:rPr lang="nl-NL" dirty="0" err="1"/>
              <a:t>Oxycodon</a:t>
            </a:r>
            <a:r>
              <a:rPr lang="nl-NL" dirty="0"/>
              <a:t> </a:t>
            </a:r>
            <a:r>
              <a:rPr lang="nl-NL" dirty="0" err="1"/>
              <a:t>zn</a:t>
            </a:r>
            <a:endParaRPr lang="nl-NL" dirty="0"/>
          </a:p>
          <a:p>
            <a:r>
              <a:rPr lang="nl-NL" dirty="0" err="1"/>
              <a:t>Pcm</a:t>
            </a:r>
            <a:r>
              <a:rPr lang="nl-NL" dirty="0"/>
              <a:t> </a:t>
            </a:r>
            <a:r>
              <a:rPr lang="nl-NL" dirty="0" smtClean="0"/>
              <a:t>2 </a:t>
            </a:r>
            <a:r>
              <a:rPr lang="nl-NL" dirty="0" err="1" smtClean="0"/>
              <a:t>dd</a:t>
            </a:r>
            <a:r>
              <a:rPr lang="nl-NL" dirty="0" smtClean="0"/>
              <a:t> 1000 mg</a:t>
            </a:r>
            <a:endParaRPr lang="nl-NL" dirty="0"/>
          </a:p>
          <a:p>
            <a:r>
              <a:rPr lang="nl-NL" dirty="0" err="1" smtClean="0"/>
              <a:t>Dcura</a:t>
            </a:r>
            <a:r>
              <a:rPr lang="nl-NL" dirty="0" smtClean="0"/>
              <a:t>/</a:t>
            </a:r>
            <a:r>
              <a:rPr lang="nl-NL" dirty="0" err="1" smtClean="0"/>
              <a:t>calcichew</a:t>
            </a:r>
            <a:endParaRPr lang="nl-NL" dirty="0"/>
          </a:p>
          <a:p>
            <a:endParaRPr lang="nl-NL"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804" y="2871113"/>
            <a:ext cx="3081722" cy="176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00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Vervolg</a:t>
            </a:r>
            <a:endParaRPr lang="nl-NL" dirty="0"/>
          </a:p>
        </p:txBody>
      </p:sp>
      <p:sp>
        <p:nvSpPr>
          <p:cNvPr id="3" name="Tijdelijke aanduiding voor inhoud 2"/>
          <p:cNvSpPr>
            <a:spLocks noGrp="1"/>
          </p:cNvSpPr>
          <p:nvPr>
            <p:ph sz="half" idx="2"/>
          </p:nvPr>
        </p:nvSpPr>
        <p:spPr/>
        <p:txBody>
          <a:bodyPr/>
          <a:lstStyle/>
          <a:p>
            <a:r>
              <a:rPr lang="nl-NL" dirty="0"/>
              <a:t>April 2020 </a:t>
            </a:r>
            <a:endParaRPr lang="nl-NL" dirty="0" smtClean="0"/>
          </a:p>
          <a:p>
            <a:pPr lvl="1"/>
            <a:r>
              <a:rPr lang="nl-NL" dirty="0" smtClean="0"/>
              <a:t>Rugpijn bij artrose </a:t>
            </a:r>
            <a:r>
              <a:rPr lang="nl-NL" dirty="0">
                <a:sym typeface="Wingdings" panose="05000000000000000000" pitchFamily="2" charset="2"/>
              </a:rPr>
              <a:t> </a:t>
            </a:r>
            <a:r>
              <a:rPr lang="nl-NL" dirty="0" smtClean="0">
                <a:sym typeface="Wingdings" panose="05000000000000000000" pitchFamily="2" charset="2"/>
              </a:rPr>
              <a:t> inactiviteit </a:t>
            </a:r>
            <a:r>
              <a:rPr lang="nl-NL" dirty="0">
                <a:sym typeface="Wingdings" panose="05000000000000000000" pitchFamily="2" charset="2"/>
              </a:rPr>
              <a:t> </a:t>
            </a:r>
            <a:r>
              <a:rPr lang="nl-NL" dirty="0" smtClean="0">
                <a:sym typeface="Wingdings" panose="05000000000000000000" pitchFamily="2" charset="2"/>
              </a:rPr>
              <a:t> R/ </a:t>
            </a:r>
            <a:r>
              <a:rPr lang="nl-NL" dirty="0" err="1" smtClean="0">
                <a:sym typeface="Wingdings" panose="05000000000000000000" pitchFamily="2" charset="2"/>
              </a:rPr>
              <a:t>naproxen</a:t>
            </a:r>
            <a:r>
              <a:rPr lang="nl-NL" dirty="0" smtClean="0">
                <a:sym typeface="Wingdings" panose="05000000000000000000" pitchFamily="2" charset="2"/>
              </a:rPr>
              <a:t> </a:t>
            </a:r>
          </a:p>
          <a:p>
            <a:r>
              <a:rPr lang="nl-NL" dirty="0" smtClean="0"/>
              <a:t>Mei 2020 </a:t>
            </a:r>
          </a:p>
          <a:p>
            <a:pPr lvl="1"/>
            <a:r>
              <a:rPr lang="nl-NL" dirty="0" smtClean="0"/>
              <a:t>initiatief lozer, </a:t>
            </a:r>
            <a:r>
              <a:rPr lang="nl-NL" dirty="0"/>
              <a:t>veel op bed, </a:t>
            </a:r>
            <a:r>
              <a:rPr lang="nl-NL" dirty="0" smtClean="0"/>
              <a:t>vermoeid.</a:t>
            </a:r>
            <a:endParaRPr lang="nl-NL" dirty="0"/>
          </a:p>
          <a:p>
            <a:r>
              <a:rPr lang="nl-NL" dirty="0" smtClean="0"/>
              <a:t>Juni 2020</a:t>
            </a:r>
          </a:p>
          <a:p>
            <a:pPr lvl="1"/>
            <a:r>
              <a:rPr lang="nl-NL" dirty="0" smtClean="0"/>
              <a:t>intake 700cc/dag</a:t>
            </a:r>
            <a:r>
              <a:rPr lang="nl-NL" dirty="0"/>
              <a:t>, 1kg gewichtsverlies in 1 maand</a:t>
            </a:r>
          </a:p>
          <a:p>
            <a:pPr marL="0" indent="0">
              <a:buNone/>
            </a:pPr>
            <a:endParaRPr lang="nl-NL" dirty="0" smtClean="0"/>
          </a:p>
          <a:p>
            <a:pPr marL="0" indent="0">
              <a:buNone/>
            </a:pPr>
            <a:endParaRPr lang="nl-NL" dirty="0">
              <a:solidFill>
                <a:srgbClr val="FF0000"/>
              </a:solidFill>
            </a:endParaRPr>
          </a:p>
          <a:p>
            <a:endParaRPr lang="nl-NL" dirty="0"/>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706" t="12271" r="11669" b="7798"/>
          <a:stretch/>
        </p:blipFill>
        <p:spPr bwMode="auto">
          <a:xfrm>
            <a:off x="6227377" y="2427734"/>
            <a:ext cx="2863811" cy="220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89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Inleiding</a:t>
            </a:r>
            <a:endParaRPr lang="nl-NL" dirty="0"/>
          </a:p>
        </p:txBody>
      </p:sp>
      <p:sp>
        <p:nvSpPr>
          <p:cNvPr id="3" name="Tijdelijke aanduiding voor inhoud 2"/>
          <p:cNvSpPr>
            <a:spLocks noGrp="1"/>
          </p:cNvSpPr>
          <p:nvPr>
            <p:ph idx="1"/>
          </p:nvPr>
        </p:nvSpPr>
        <p:spPr/>
        <p:txBody>
          <a:bodyPr/>
          <a:lstStyle/>
          <a:p>
            <a:r>
              <a:rPr lang="nl-NL" dirty="0" smtClean="0"/>
              <a:t>Waarom wil je dit weten?</a:t>
            </a:r>
          </a:p>
          <a:p>
            <a:r>
              <a:rPr lang="nl-NL" dirty="0" smtClean="0"/>
              <a:t>Wat is lithium?</a:t>
            </a:r>
          </a:p>
          <a:p>
            <a:r>
              <a:rPr lang="nl-NL" dirty="0" smtClean="0"/>
              <a:t>Casus </a:t>
            </a:r>
            <a:r>
              <a:rPr lang="nl-NL" dirty="0" err="1" smtClean="0"/>
              <a:t>Mw</a:t>
            </a:r>
            <a:r>
              <a:rPr lang="nl-NL" dirty="0" smtClean="0"/>
              <a:t> Spiegel en </a:t>
            </a:r>
            <a:r>
              <a:rPr lang="nl-NL" dirty="0" err="1" smtClean="0"/>
              <a:t>Mw</a:t>
            </a:r>
            <a:r>
              <a:rPr lang="nl-NL" dirty="0" smtClean="0"/>
              <a:t> Wissel</a:t>
            </a:r>
          </a:p>
          <a:p>
            <a:r>
              <a:rPr lang="nl-NL" dirty="0" smtClean="0"/>
              <a:t>Wat moet je weten over lithium</a:t>
            </a:r>
          </a:p>
          <a:p>
            <a:r>
              <a:rPr lang="nl-NL" dirty="0" smtClean="0"/>
              <a:t>Hoe herken je een intoxicatie</a:t>
            </a:r>
          </a:p>
          <a:p>
            <a:r>
              <a:rPr lang="nl-NL" dirty="0" smtClean="0"/>
              <a:t>Wat te doen bij een intoxicatie</a:t>
            </a:r>
            <a:endParaRPr lang="nl-NL" dirty="0"/>
          </a:p>
        </p:txBody>
      </p:sp>
      <p:sp>
        <p:nvSpPr>
          <p:cNvPr id="4" name="Tijdelijke aanduiding voor tekst 3"/>
          <p:cNvSpPr>
            <a:spLocks noGrp="1"/>
          </p:cNvSpPr>
          <p:nvPr>
            <p:ph type="body" sz="quarter" idx="13"/>
          </p:nvPr>
        </p:nvSpPr>
        <p:spPr/>
        <p:txBody>
          <a:bodyPr/>
          <a:lstStyle/>
          <a:p>
            <a:r>
              <a:rPr lang="nl-NL" dirty="0" smtClean="0"/>
              <a:t>Wat komt er aan bod</a:t>
            </a:r>
            <a:endParaRPr lang="nl-NL" dirty="0"/>
          </a:p>
        </p:txBody>
      </p:sp>
      <p:pic>
        <p:nvPicPr>
          <p:cNvPr id="6" name="Picture 4"/>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6961" r="26961"/>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0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Dit was het weer</a:t>
            </a:r>
            <a:endParaRPr lang="nl-NL"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456504" y="1332727"/>
            <a:ext cx="4230991" cy="317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2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half" idx="2"/>
          </p:nvPr>
        </p:nvSpPr>
        <p:spPr/>
        <p:txBody>
          <a:bodyPr/>
          <a:lstStyle/>
          <a:p>
            <a:r>
              <a:rPr lang="nl-NL" dirty="0">
                <a:hlinkClick r:id="rId3"/>
              </a:rPr>
              <a:t>https://</a:t>
            </a:r>
            <a:r>
              <a:rPr lang="nl-NL" dirty="0" smtClean="0">
                <a:hlinkClick r:id="rId3"/>
              </a:rPr>
              <a:t>www.youtube.com/watch?v=TVabk_RaRg8</a:t>
            </a:r>
            <a:endParaRPr lang="nl-NL" dirty="0" smtClean="0"/>
          </a:p>
          <a:p>
            <a:endParaRPr lang="nl-NL" dirty="0"/>
          </a:p>
        </p:txBody>
      </p:sp>
    </p:spTree>
    <p:extLst>
      <p:ext uri="{BB962C8B-B14F-4D97-AF65-F5344CB8AC3E}">
        <p14:creationId xmlns:p14="http://schemas.microsoft.com/office/powerpoint/2010/main" val="134243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a:t>
            </a:r>
            <a:endParaRPr lang="nl-NL" dirty="0"/>
          </a:p>
        </p:txBody>
      </p:sp>
      <p:sp>
        <p:nvSpPr>
          <p:cNvPr id="3" name="Tijdelijke aanduiding voor inhoud 2"/>
          <p:cNvSpPr>
            <a:spLocks noGrp="1"/>
          </p:cNvSpPr>
          <p:nvPr>
            <p:ph sz="half" idx="2"/>
          </p:nvPr>
        </p:nvSpPr>
        <p:spPr/>
        <p:txBody>
          <a:bodyPr/>
          <a:lstStyle/>
          <a:p>
            <a:r>
              <a:rPr lang="nl-NL" dirty="0" smtClean="0"/>
              <a:t>22/6 </a:t>
            </a:r>
            <a:r>
              <a:rPr lang="nl-NL" dirty="0" err="1"/>
              <a:t>covid</a:t>
            </a:r>
            <a:r>
              <a:rPr lang="nl-NL" dirty="0"/>
              <a:t>-monitoring na terugkomt: </a:t>
            </a:r>
            <a:r>
              <a:rPr lang="nl-NL" sz="3200" dirty="0">
                <a:solidFill>
                  <a:srgbClr val="FF0000"/>
                </a:solidFill>
              </a:rPr>
              <a:t>bradycardie P 35r.a.</a:t>
            </a:r>
          </a:p>
          <a:p>
            <a:pPr lvl="1"/>
            <a:r>
              <a:rPr lang="nl-NL" dirty="0" smtClean="0"/>
              <a:t>RR </a:t>
            </a:r>
            <a:r>
              <a:rPr lang="nl-NL" dirty="0"/>
              <a:t>147/61; T36,5; SO2 97%</a:t>
            </a:r>
          </a:p>
          <a:p>
            <a:pPr lvl="1"/>
            <a:r>
              <a:rPr lang="nl-NL" dirty="0" smtClean="0"/>
              <a:t>in </a:t>
            </a:r>
            <a:r>
              <a:rPr lang="nl-NL" dirty="0" err="1"/>
              <a:t>febr</a:t>
            </a:r>
            <a:r>
              <a:rPr lang="nl-NL" dirty="0"/>
              <a:t> 2020 P 45-50, in 2018 P 60</a:t>
            </a:r>
            <a:r>
              <a:rPr lang="nl-NL" dirty="0" smtClean="0"/>
              <a:t>.</a:t>
            </a:r>
          </a:p>
          <a:p>
            <a:r>
              <a:rPr lang="nl-NL" dirty="0"/>
              <a:t>LO/ ga</a:t>
            </a:r>
          </a:p>
          <a:p>
            <a:r>
              <a:rPr lang="nl-NL" dirty="0" smtClean="0"/>
              <a:t>23/6 </a:t>
            </a:r>
            <a:r>
              <a:rPr lang="nl-NL" dirty="0" smtClean="0">
                <a:solidFill>
                  <a:srgbClr val="FF0000"/>
                </a:solidFill>
              </a:rPr>
              <a:t>Achteruitgang</a:t>
            </a:r>
            <a:r>
              <a:rPr lang="nl-NL" dirty="0"/>
              <a:t>: suffer</a:t>
            </a:r>
          </a:p>
          <a:p>
            <a:pPr lvl="1"/>
            <a:r>
              <a:rPr lang="nl-NL" dirty="0"/>
              <a:t>Symptomatisch beleid </a:t>
            </a:r>
            <a:r>
              <a:rPr lang="nl-NL" dirty="0" smtClean="0"/>
              <a:t>?</a:t>
            </a:r>
            <a:endParaRPr lang="nl-NL" dirty="0"/>
          </a:p>
          <a:p>
            <a:pPr lvl="1"/>
            <a:r>
              <a:rPr lang="nl-NL" dirty="0" smtClean="0"/>
              <a:t>LITHIUMSPIEGEL 1,8; </a:t>
            </a:r>
            <a:r>
              <a:rPr lang="nl-NL" dirty="0" err="1" smtClean="0"/>
              <a:t>Mdrd</a:t>
            </a:r>
            <a:r>
              <a:rPr lang="nl-NL" dirty="0" smtClean="0"/>
              <a:t> 44; </a:t>
            </a:r>
            <a:r>
              <a:rPr lang="nl-NL" dirty="0" err="1" smtClean="0"/>
              <a:t>Crp</a:t>
            </a:r>
            <a:r>
              <a:rPr lang="nl-NL" dirty="0" smtClean="0"/>
              <a:t> </a:t>
            </a:r>
            <a:r>
              <a:rPr lang="nl-NL" dirty="0"/>
              <a:t>10</a:t>
            </a:r>
          </a:p>
          <a:p>
            <a:endParaRPr lang="nl-NL"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779662"/>
            <a:ext cx="4845975" cy="1643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189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Spiegel verloop lithium</a:t>
            </a:r>
            <a:endParaRPr lang="nl-NL"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52948" y="1808257"/>
            <a:ext cx="5438103" cy="221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54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Plan</a:t>
            </a:r>
            <a:endParaRPr lang="nl-NL" dirty="0"/>
          </a:p>
        </p:txBody>
      </p:sp>
      <p:sp>
        <p:nvSpPr>
          <p:cNvPr id="3" name="Tijdelijke aanduiding voor inhoud 2"/>
          <p:cNvSpPr>
            <a:spLocks noGrp="1"/>
          </p:cNvSpPr>
          <p:nvPr>
            <p:ph sz="half" idx="2"/>
          </p:nvPr>
        </p:nvSpPr>
        <p:spPr/>
        <p:txBody>
          <a:bodyPr/>
          <a:lstStyle/>
          <a:p>
            <a:r>
              <a:rPr lang="nl-NL" dirty="0" smtClean="0"/>
              <a:t>Tijdelijk </a:t>
            </a:r>
            <a:r>
              <a:rPr lang="nl-NL" dirty="0"/>
              <a:t>stop </a:t>
            </a:r>
            <a:r>
              <a:rPr lang="nl-NL" dirty="0" smtClean="0"/>
              <a:t>lithium </a:t>
            </a:r>
          </a:p>
          <a:p>
            <a:r>
              <a:rPr lang="nl-NL" dirty="0" smtClean="0"/>
              <a:t>Stop </a:t>
            </a:r>
            <a:r>
              <a:rPr lang="nl-NL" dirty="0" err="1" smtClean="0"/>
              <a:t>naproxen</a:t>
            </a:r>
            <a:r>
              <a:rPr lang="nl-NL" dirty="0" smtClean="0"/>
              <a:t> </a:t>
            </a:r>
          </a:p>
          <a:p>
            <a:r>
              <a:rPr lang="nl-NL" dirty="0" smtClean="0"/>
              <a:t>HYPODERMOCLYSE </a:t>
            </a:r>
            <a:r>
              <a:rPr lang="nl-NL" dirty="0"/>
              <a:t>1500cc</a:t>
            </a:r>
          </a:p>
          <a:p>
            <a:pPr marL="0" indent="0">
              <a:buNone/>
            </a:pPr>
            <a:endParaRPr lang="nl-NL" dirty="0"/>
          </a:p>
          <a:p>
            <a:r>
              <a:rPr lang="nl-NL" dirty="0"/>
              <a:t>29/6 </a:t>
            </a:r>
            <a:r>
              <a:rPr lang="nl-NL" dirty="0" err="1"/>
              <a:t>lithiumpspiegel</a:t>
            </a:r>
            <a:r>
              <a:rPr lang="nl-NL" dirty="0"/>
              <a:t>  0,4</a:t>
            </a:r>
          </a:p>
          <a:p>
            <a:r>
              <a:rPr lang="nl-NL" dirty="0" smtClean="0"/>
              <a:t>30/6 R</a:t>
            </a:r>
            <a:r>
              <a:rPr lang="nl-NL" dirty="0"/>
              <a:t>/ </a:t>
            </a:r>
            <a:r>
              <a:rPr lang="nl-NL" dirty="0" err="1"/>
              <a:t>priadel</a:t>
            </a:r>
            <a:r>
              <a:rPr lang="nl-NL" dirty="0"/>
              <a:t> 1dd 200mg</a:t>
            </a:r>
          </a:p>
          <a:p>
            <a:endParaRPr lang="nl-NL" dirty="0"/>
          </a:p>
          <a:p>
            <a:endParaRPr lang="nl-NL" dirty="0"/>
          </a:p>
        </p:txBody>
      </p:sp>
    </p:spTree>
    <p:extLst>
      <p:ext uri="{BB962C8B-B14F-4D97-AF65-F5344CB8AC3E}">
        <p14:creationId xmlns:p14="http://schemas.microsoft.com/office/powerpoint/2010/main" val="280612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moet je weten over lithium</a:t>
            </a:r>
            <a:endParaRPr lang="nl-NL" dirty="0"/>
          </a:p>
        </p:txBody>
      </p:sp>
      <p:sp>
        <p:nvSpPr>
          <p:cNvPr id="3" name="Tijdelijke aanduiding voor inhoud 2"/>
          <p:cNvSpPr>
            <a:spLocks noGrp="1"/>
          </p:cNvSpPr>
          <p:nvPr>
            <p:ph sz="half" idx="2"/>
          </p:nvPr>
        </p:nvSpPr>
        <p:spPr/>
        <p:txBody>
          <a:bodyPr/>
          <a:lstStyle/>
          <a:p>
            <a:r>
              <a:rPr lang="nl-NL" dirty="0" smtClean="0"/>
              <a:t>Werkingsmechanisme: grotendeels onbekend maar het werkt stemming stabiliserend.</a:t>
            </a:r>
          </a:p>
          <a:p>
            <a:r>
              <a:rPr lang="nl-NL" dirty="0" smtClean="0"/>
              <a:t>Indicaties:</a:t>
            </a:r>
          </a:p>
          <a:p>
            <a:pPr lvl="2"/>
            <a:r>
              <a:rPr lang="nl-NL" b="1" dirty="0" smtClean="0"/>
              <a:t>Acute </a:t>
            </a:r>
            <a:r>
              <a:rPr lang="nl-NL" b="1" dirty="0"/>
              <a:t>manie</a:t>
            </a:r>
          </a:p>
          <a:p>
            <a:pPr lvl="2"/>
            <a:r>
              <a:rPr lang="nl-NL" b="1" dirty="0" smtClean="0"/>
              <a:t>Bipolaire </a:t>
            </a:r>
            <a:r>
              <a:rPr lang="nl-NL" b="1" dirty="0"/>
              <a:t>stoornis</a:t>
            </a:r>
          </a:p>
          <a:p>
            <a:pPr lvl="2"/>
            <a:r>
              <a:rPr lang="nl-NL" b="1" dirty="0" smtClean="0"/>
              <a:t>Als </a:t>
            </a:r>
            <a:r>
              <a:rPr lang="nl-NL" b="1" dirty="0"/>
              <a:t>toevoeging bij depressieve </a:t>
            </a:r>
            <a:r>
              <a:rPr lang="nl-NL" b="1" dirty="0" smtClean="0"/>
              <a:t>stoornis</a:t>
            </a:r>
          </a:p>
          <a:p>
            <a:r>
              <a:rPr lang="nl-NL" dirty="0" smtClean="0"/>
              <a:t>Het </a:t>
            </a:r>
            <a:r>
              <a:rPr lang="nl-NL" dirty="0"/>
              <a:t>wordt aanbevolen lithium 1x per dag voor de nacht te doseren, in verband met een gunstige uitwerking op de nierfunctie en minder </a:t>
            </a:r>
            <a:r>
              <a:rPr lang="nl-NL" dirty="0" smtClean="0"/>
              <a:t>risico’s </a:t>
            </a:r>
            <a:r>
              <a:rPr lang="nl-NL" dirty="0"/>
              <a:t>op andere bijwerkingen</a:t>
            </a:r>
            <a:r>
              <a:rPr lang="nl-NL" dirty="0" smtClean="0"/>
              <a:t>. </a:t>
            </a:r>
            <a:r>
              <a:rPr lang="nl-NL" sz="1000" dirty="0" smtClean="0"/>
              <a:t>(3)</a:t>
            </a:r>
            <a:endParaRPr lang="nl-NL" sz="1000" dirty="0"/>
          </a:p>
        </p:txBody>
      </p:sp>
    </p:spTree>
    <p:extLst>
      <p:ext uri="{BB962C8B-B14F-4D97-AF65-F5344CB8AC3E}">
        <p14:creationId xmlns:p14="http://schemas.microsoft.com/office/powerpoint/2010/main" val="405697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moet je weten over lithium</a:t>
            </a:r>
          </a:p>
        </p:txBody>
      </p:sp>
      <p:sp>
        <p:nvSpPr>
          <p:cNvPr id="3" name="Tijdelijke aanduiding voor inhoud 2"/>
          <p:cNvSpPr>
            <a:spLocks noGrp="1"/>
          </p:cNvSpPr>
          <p:nvPr>
            <p:ph sz="half" idx="2"/>
          </p:nvPr>
        </p:nvSpPr>
        <p:spPr/>
        <p:txBody>
          <a:bodyPr/>
          <a:lstStyle/>
          <a:p>
            <a:r>
              <a:rPr lang="nl-NL" dirty="0"/>
              <a:t>Meestal ligt de therapeutische spiegel tussen 0,4 en 0,8 </a:t>
            </a:r>
            <a:r>
              <a:rPr lang="nl-NL" dirty="0" err="1" smtClean="0"/>
              <a:t>mmol</a:t>
            </a:r>
            <a:r>
              <a:rPr lang="nl-NL" dirty="0" smtClean="0"/>
              <a:t>/l voor ouderen. </a:t>
            </a:r>
            <a:r>
              <a:rPr lang="nl-NL" dirty="0"/>
              <a:t>Op geleide van het klinisch beeld kan de psychiater kiezen voor een hogere streefwaarde, tot maximaal 1,2 </a:t>
            </a:r>
            <a:r>
              <a:rPr lang="nl-NL" dirty="0" err="1"/>
              <a:t>mmol</a:t>
            </a:r>
            <a:r>
              <a:rPr lang="nl-NL" dirty="0"/>
              <a:t>/l. Een lithiumspiegel &gt; 1,2 </a:t>
            </a:r>
            <a:r>
              <a:rPr lang="nl-NL" dirty="0" err="1"/>
              <a:t>mmol</a:t>
            </a:r>
            <a:r>
              <a:rPr lang="nl-NL" dirty="0"/>
              <a:t>/l is per definitie te hoog, bij een spiegel &gt; 1,5 </a:t>
            </a:r>
            <a:r>
              <a:rPr lang="nl-NL" dirty="0" err="1"/>
              <a:t>mmol</a:t>
            </a:r>
            <a:r>
              <a:rPr lang="nl-NL" dirty="0"/>
              <a:t>/l ontstaan er intoxicatieverschijnselen. </a:t>
            </a:r>
            <a:endParaRPr lang="nl-NL" dirty="0" smtClean="0"/>
          </a:p>
          <a:p>
            <a:r>
              <a:rPr lang="nl-NL" dirty="0" smtClean="0"/>
              <a:t>Bij </a:t>
            </a:r>
            <a:r>
              <a:rPr lang="nl-NL" dirty="0"/>
              <a:t>sommige groepen patiënten, waaronder ouderen, kunnen intoxicatieverschijnselen al optreden bij lagere, therapeutische </a:t>
            </a:r>
            <a:r>
              <a:rPr lang="nl-NL" dirty="0" smtClean="0"/>
              <a:t>concentraties.</a:t>
            </a:r>
          </a:p>
          <a:p>
            <a:pPr lvl="0">
              <a:buClr>
                <a:prstClr val="white"/>
              </a:buClr>
            </a:pPr>
            <a:r>
              <a:rPr lang="nl-NL" dirty="0" smtClean="0"/>
              <a:t>De </a:t>
            </a:r>
            <a:r>
              <a:rPr lang="nl-NL" dirty="0"/>
              <a:t>bloedspiegel </a:t>
            </a:r>
            <a:r>
              <a:rPr lang="nl-NL" dirty="0" smtClean="0"/>
              <a:t>dient op </a:t>
            </a:r>
            <a:r>
              <a:rPr lang="nl-NL" dirty="0"/>
              <a:t>zijn minst elke drie tot zes maanden gecontroleerd </a:t>
            </a:r>
            <a:r>
              <a:rPr lang="nl-NL" dirty="0" smtClean="0"/>
              <a:t>te worden. </a:t>
            </a:r>
            <a:r>
              <a:rPr lang="nl-NL" sz="1000" dirty="0">
                <a:solidFill>
                  <a:prstClr val="white"/>
                </a:solidFill>
              </a:rPr>
              <a:t>(1)</a:t>
            </a:r>
          </a:p>
          <a:p>
            <a:endParaRPr lang="nl-NL" dirty="0"/>
          </a:p>
        </p:txBody>
      </p:sp>
    </p:spTree>
    <p:extLst>
      <p:ext uri="{BB962C8B-B14F-4D97-AF65-F5344CB8AC3E}">
        <p14:creationId xmlns:p14="http://schemas.microsoft.com/office/powerpoint/2010/main" val="32846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moet je weten over lithium</a:t>
            </a:r>
            <a:endParaRPr lang="nl-NL" dirty="0"/>
          </a:p>
        </p:txBody>
      </p:sp>
      <p:sp>
        <p:nvSpPr>
          <p:cNvPr id="3" name="Tijdelijke aanduiding voor inhoud 2"/>
          <p:cNvSpPr>
            <a:spLocks noGrp="1"/>
          </p:cNvSpPr>
          <p:nvPr>
            <p:ph sz="half" idx="2"/>
          </p:nvPr>
        </p:nvSpPr>
        <p:spPr/>
        <p:txBody>
          <a:bodyPr/>
          <a:lstStyle/>
          <a:p>
            <a:r>
              <a:rPr lang="nl-NL" dirty="0" smtClean="0"/>
              <a:t>Lithium wordt </a:t>
            </a:r>
            <a:r>
              <a:rPr lang="nl-NL" dirty="0"/>
              <a:t>snel en volledig geabsorbeerd, niet gemetaboliseerd en vrijwel volledig via de nieren </a:t>
            </a:r>
            <a:r>
              <a:rPr lang="nl-NL" dirty="0" smtClean="0"/>
              <a:t>uitgescheiden.</a:t>
            </a:r>
          </a:p>
          <a:p>
            <a:r>
              <a:rPr lang="nl-NL" dirty="0" smtClean="0"/>
              <a:t>In de nieren kan na de glomerulaire filtratie tot circa 80% van het lithium worden terug geresorbeerd.</a:t>
            </a:r>
          </a:p>
          <a:p>
            <a:r>
              <a:rPr lang="nl-NL" dirty="0" smtClean="0"/>
              <a:t>Deze </a:t>
            </a:r>
            <a:r>
              <a:rPr lang="nl-NL" dirty="0"/>
              <a:t>terugresorptie loopt synchroon met die van natrium, de uitscheiding van lithium staat dan ook in nauw verband met de natrium- en waterbalans in het lichaam. </a:t>
            </a:r>
            <a:endParaRPr lang="nl-NL" dirty="0" smtClean="0"/>
          </a:p>
          <a:p>
            <a:pPr lvl="0">
              <a:buClr>
                <a:prstClr val="white"/>
              </a:buClr>
            </a:pPr>
            <a:r>
              <a:rPr lang="nl-NL" dirty="0" smtClean="0"/>
              <a:t>Ook </a:t>
            </a:r>
            <a:r>
              <a:rPr lang="nl-NL" dirty="0"/>
              <a:t>bij nierfunctiestoornissen neemt de lithiumexcretie af</a:t>
            </a:r>
            <a:r>
              <a:rPr lang="nl-NL" dirty="0" smtClean="0"/>
              <a:t>. </a:t>
            </a:r>
            <a:r>
              <a:rPr lang="nl-NL" sz="1000" dirty="0">
                <a:solidFill>
                  <a:prstClr val="white"/>
                </a:solidFill>
              </a:rPr>
              <a:t>(1)</a:t>
            </a:r>
          </a:p>
          <a:p>
            <a:pPr marL="0" indent="0">
              <a:buNone/>
            </a:pPr>
            <a:endParaRPr lang="nl-NL" dirty="0"/>
          </a:p>
        </p:txBody>
      </p:sp>
    </p:spTree>
    <p:extLst>
      <p:ext uri="{BB962C8B-B14F-4D97-AF65-F5344CB8AC3E}">
        <p14:creationId xmlns:p14="http://schemas.microsoft.com/office/powerpoint/2010/main" val="121910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Laboratorium afspraken</a:t>
            </a:r>
            <a:endParaRPr lang="nl-NL"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9385" y="1347614"/>
            <a:ext cx="83387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46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9"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23528" y="214126"/>
            <a:ext cx="7632848" cy="4369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82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394" r="18394"/>
          <a:stretch>
            <a:fillRect/>
          </a:stretch>
        </p:blipFill>
        <p:spPr/>
      </p:pic>
      <p:sp>
        <p:nvSpPr>
          <p:cNvPr id="3" name="Titel 2"/>
          <p:cNvSpPr>
            <a:spLocks noGrp="1"/>
          </p:cNvSpPr>
          <p:nvPr>
            <p:ph type="title"/>
          </p:nvPr>
        </p:nvSpPr>
        <p:spPr/>
        <p:txBody>
          <a:bodyPr/>
          <a:lstStyle/>
          <a:p>
            <a:r>
              <a:rPr lang="nl-NL" dirty="0" smtClean="0"/>
              <a:t>Waarom wil je er meer over weten?</a:t>
            </a:r>
            <a:endParaRPr lang="nl-NL" dirty="0"/>
          </a:p>
        </p:txBody>
      </p:sp>
      <p:sp>
        <p:nvSpPr>
          <p:cNvPr id="4" name="Tijdelijke aanduiding voor inhoud 3"/>
          <p:cNvSpPr>
            <a:spLocks noGrp="1"/>
          </p:cNvSpPr>
          <p:nvPr>
            <p:ph idx="1"/>
          </p:nvPr>
        </p:nvSpPr>
        <p:spPr/>
        <p:txBody>
          <a:bodyPr/>
          <a:lstStyle/>
          <a:p>
            <a:r>
              <a:rPr lang="nl-NL" dirty="0" smtClean="0"/>
              <a:t>Op dit moment zijn er op bijna alle locaties 1 of meerdere patiënten die lithium gebruiken, 25 in totaal. </a:t>
            </a:r>
            <a:r>
              <a:rPr lang="nl-NL" sz="1000" dirty="0" smtClean="0"/>
              <a:t>(4)</a:t>
            </a:r>
          </a:p>
          <a:p>
            <a:r>
              <a:rPr lang="nl-NL" dirty="0" smtClean="0"/>
              <a:t>Het aantal patiënten in het verpleeghuis die lithium gebruiken zal toenemen. Door </a:t>
            </a:r>
            <a:r>
              <a:rPr lang="nl-NL" dirty="0" err="1" smtClean="0"/>
              <a:t>oa</a:t>
            </a:r>
            <a:r>
              <a:rPr lang="nl-NL" dirty="0" smtClean="0"/>
              <a:t> vergrijzing.</a:t>
            </a:r>
            <a:r>
              <a:rPr lang="nl-NL" sz="1000" dirty="0" smtClean="0"/>
              <a:t> (1)</a:t>
            </a:r>
          </a:p>
          <a:p>
            <a:r>
              <a:rPr lang="nl-NL" dirty="0" smtClean="0"/>
              <a:t>Als </a:t>
            </a:r>
            <a:r>
              <a:rPr lang="nl-NL" dirty="0"/>
              <a:t>patiënten in het verpleeghuis wonen, zal periodieke controle door psychiater vaak vervallen</a:t>
            </a:r>
            <a:r>
              <a:rPr lang="nl-NL" dirty="0" smtClean="0"/>
              <a:t>. </a:t>
            </a:r>
            <a:r>
              <a:rPr lang="nl-NL" sz="1000" dirty="0" smtClean="0"/>
              <a:t>(1)</a:t>
            </a:r>
          </a:p>
        </p:txBody>
      </p:sp>
      <p:sp>
        <p:nvSpPr>
          <p:cNvPr id="2" name="Tijdelijke aanduiding voor tekst 1"/>
          <p:cNvSpPr>
            <a:spLocks noGrp="1"/>
          </p:cNvSpPr>
          <p:nvPr>
            <p:ph type="body" sz="quarter" idx="13"/>
          </p:nvPr>
        </p:nvSpPr>
        <p:spPr/>
        <p:txBody>
          <a:bodyPr/>
          <a:lstStyle/>
          <a:p>
            <a:r>
              <a:rPr lang="nl-NL" dirty="0" smtClean="0"/>
              <a:t>Voorkomen van lithium gebruik</a:t>
            </a:r>
            <a:endParaRPr lang="nl-NL" dirty="0"/>
          </a:p>
        </p:txBody>
      </p:sp>
    </p:spTree>
    <p:extLst>
      <p:ext uri="{BB962C8B-B14F-4D97-AF65-F5344CB8AC3E}">
        <p14:creationId xmlns:p14="http://schemas.microsoft.com/office/powerpoint/2010/main" val="107816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Bijwerkingen bij therapeutische spiegel</a:t>
            </a:r>
            <a:endParaRPr lang="nl-NL" dirty="0"/>
          </a:p>
        </p:txBody>
      </p:sp>
      <p:sp>
        <p:nvSpPr>
          <p:cNvPr id="3" name="Tijdelijke aanduiding voor inhoud 2"/>
          <p:cNvSpPr>
            <a:spLocks noGrp="1"/>
          </p:cNvSpPr>
          <p:nvPr>
            <p:ph sz="half" idx="2"/>
          </p:nvPr>
        </p:nvSpPr>
        <p:spPr/>
        <p:txBody>
          <a:bodyPr/>
          <a:lstStyle/>
          <a:p>
            <a:r>
              <a:rPr lang="nl-NL" dirty="0" smtClean="0"/>
              <a:t>Zeer vaak: polydipsie, polyurie, tremor van de handen, gewichtstoename</a:t>
            </a:r>
          </a:p>
          <a:p>
            <a:r>
              <a:rPr lang="nl-NL" dirty="0"/>
              <a:t>Vaak: </a:t>
            </a:r>
            <a:r>
              <a:rPr lang="nl-NL" dirty="0" smtClean="0"/>
              <a:t>	hypothyroïdie </a:t>
            </a:r>
            <a:r>
              <a:rPr lang="nl-NL" dirty="0"/>
              <a:t>(eventueel met struma), ECG-veranderingen.  </a:t>
            </a:r>
            <a:r>
              <a:rPr lang="nl-NL" dirty="0" smtClean="0"/>
              <a:t>     	misselijkheid</a:t>
            </a:r>
            <a:r>
              <a:rPr lang="nl-NL" dirty="0"/>
              <a:t>, braken en diarree</a:t>
            </a:r>
            <a:r>
              <a:rPr lang="nl-NL" dirty="0" smtClean="0"/>
              <a:t>.</a:t>
            </a:r>
          </a:p>
          <a:p>
            <a:r>
              <a:rPr lang="nl-NL" dirty="0" smtClean="0"/>
              <a:t>Zelden: concentratie- </a:t>
            </a:r>
            <a:r>
              <a:rPr lang="nl-NL" dirty="0"/>
              <a:t>en geheugenstoornis (vooral bij ouderen). Verhoging van talgproductie, (verergeren van) acne en psoriasis, alopecia</a:t>
            </a:r>
            <a:r>
              <a:rPr lang="nl-NL" dirty="0" smtClean="0"/>
              <a:t>.</a:t>
            </a:r>
          </a:p>
          <a:p>
            <a:endParaRPr lang="nl-NL" dirty="0"/>
          </a:p>
          <a:p>
            <a:r>
              <a:rPr lang="nl-NL" dirty="0" smtClean="0"/>
              <a:t>Lange termijn bijwerkingen: nierfunctiestoornissen, hypothyreoïdie, </a:t>
            </a:r>
            <a:r>
              <a:rPr lang="nl-NL" dirty="0" err="1" smtClean="0"/>
              <a:t>hyperparathyreoïdie</a:t>
            </a:r>
            <a:r>
              <a:rPr lang="nl-NL" dirty="0" smtClean="0"/>
              <a:t> en diabetes insipidus.</a:t>
            </a:r>
            <a:endParaRPr lang="nl-NL" dirty="0"/>
          </a:p>
        </p:txBody>
      </p:sp>
    </p:spTree>
    <p:extLst>
      <p:ext uri="{BB962C8B-B14F-4D97-AF65-F5344CB8AC3E}">
        <p14:creationId xmlns:p14="http://schemas.microsoft.com/office/powerpoint/2010/main" val="173114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Interacties</a:t>
            </a:r>
            <a:endParaRPr lang="nl-NL" dirty="0"/>
          </a:p>
        </p:txBody>
      </p:sp>
      <p:sp>
        <p:nvSpPr>
          <p:cNvPr id="3" name="Tijdelijke aanduiding voor inhoud 2"/>
          <p:cNvSpPr>
            <a:spLocks noGrp="1"/>
          </p:cNvSpPr>
          <p:nvPr>
            <p:ph sz="half" idx="2"/>
          </p:nvPr>
        </p:nvSpPr>
        <p:spPr/>
        <p:txBody>
          <a:bodyPr/>
          <a:lstStyle/>
          <a:p>
            <a:r>
              <a:rPr lang="nl-NL" dirty="0"/>
              <a:t>Geneesmiddelen die de nierfunctie beïnvloeden, zoals diuretica, </a:t>
            </a:r>
            <a:r>
              <a:rPr lang="nl-NL" dirty="0" err="1"/>
              <a:t>NSAID’s</a:t>
            </a:r>
            <a:r>
              <a:rPr lang="nl-NL" dirty="0"/>
              <a:t>, ACE-remmers, AT-II-antagonisten, en sommige antibiotica die de renale lithiumexcretie verlagen, verhogen de kans op een lithiumintoxicatie. Bij antibiotica gaat het vooral om veel voorgeschreven middelen zoals doxycycline, metronidazol, cotrimoxazol en </a:t>
            </a:r>
            <a:r>
              <a:rPr lang="nl-NL" dirty="0" err="1"/>
              <a:t>trimethoprim</a:t>
            </a:r>
            <a:r>
              <a:rPr lang="nl-NL" dirty="0"/>
              <a:t>. </a:t>
            </a:r>
            <a:endParaRPr lang="nl-NL" dirty="0" smtClean="0"/>
          </a:p>
          <a:p>
            <a:r>
              <a:rPr lang="nl-NL" dirty="0" smtClean="0"/>
              <a:t>Corticosteroïden kunnen door verstoring van de elektrolyten balans verhoging van de lithium spiegel geven</a:t>
            </a:r>
            <a:endParaRPr lang="nl-NL" dirty="0"/>
          </a:p>
        </p:txBody>
      </p:sp>
    </p:spTree>
    <p:extLst>
      <p:ext uri="{BB962C8B-B14F-4D97-AF65-F5344CB8AC3E}">
        <p14:creationId xmlns:p14="http://schemas.microsoft.com/office/powerpoint/2010/main" val="309369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Uitlokkende factoren voor een intoxicatie</a:t>
            </a:r>
            <a:endParaRPr lang="nl-NL" dirty="0"/>
          </a:p>
        </p:txBody>
      </p:sp>
      <p:sp>
        <p:nvSpPr>
          <p:cNvPr id="3" name="Tijdelijke aanduiding voor inhoud 2"/>
          <p:cNvSpPr>
            <a:spLocks noGrp="1"/>
          </p:cNvSpPr>
          <p:nvPr>
            <p:ph sz="half" idx="2"/>
          </p:nvPr>
        </p:nvSpPr>
        <p:spPr/>
        <p:txBody>
          <a:bodyPr/>
          <a:lstStyle/>
          <a:p>
            <a:pPr marL="0" indent="0">
              <a:buNone/>
            </a:pPr>
            <a:r>
              <a:rPr lang="nl-NL" dirty="0" smtClean="0"/>
              <a:t>Alle factoren die de vocht balans beïnvloeden hebben invloed op de lithium spiegel: </a:t>
            </a:r>
          </a:p>
          <a:p>
            <a:r>
              <a:rPr lang="nl-NL" dirty="0" smtClean="0"/>
              <a:t>Verhoogde uitscheiding van vocht: braken, diarree, zweten, koorts</a:t>
            </a:r>
          </a:p>
          <a:p>
            <a:r>
              <a:rPr lang="nl-NL" dirty="0" smtClean="0"/>
              <a:t>Verminderde intake van vocht </a:t>
            </a:r>
          </a:p>
          <a:p>
            <a:r>
              <a:rPr lang="nl-NL" dirty="0" smtClean="0"/>
              <a:t>Verandering van medicatie die van invloed is op de nierfunctie of vocht huishouding. Zowel bij starten als staken van deze medicatie dient rekening gehouden te worden met de invloed op de lithium spiegel en dienen er extra spiegels bepaald te worden en de dosering van lithium aangepast te worden.</a:t>
            </a:r>
          </a:p>
          <a:p>
            <a:r>
              <a:rPr lang="nl-NL" dirty="0" smtClean="0"/>
              <a:t>Verandering in dieet </a:t>
            </a:r>
            <a:r>
              <a:rPr lang="nl-NL" dirty="0" smtClean="0">
                <a:sym typeface="Wingdings" panose="05000000000000000000" pitchFamily="2" charset="2"/>
              </a:rPr>
              <a:t> </a:t>
            </a:r>
            <a:r>
              <a:rPr lang="nl-NL" dirty="0">
                <a:sym typeface="Wingdings" panose="05000000000000000000" pitchFamily="2" charset="2"/>
              </a:rPr>
              <a:t>z</a:t>
            </a:r>
            <a:r>
              <a:rPr lang="nl-NL" dirty="0" smtClean="0"/>
              <a:t>out arm dieet</a:t>
            </a:r>
            <a:endParaRPr lang="nl-NL" dirty="0"/>
          </a:p>
        </p:txBody>
      </p:sp>
    </p:spTree>
    <p:extLst>
      <p:ext uri="{BB962C8B-B14F-4D97-AF65-F5344CB8AC3E}">
        <p14:creationId xmlns:p14="http://schemas.microsoft.com/office/powerpoint/2010/main" val="289875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herken je een intoxicatie</a:t>
            </a:r>
            <a:endParaRPr lang="nl-NL" dirty="0"/>
          </a:p>
        </p:txBody>
      </p:sp>
      <p:sp>
        <p:nvSpPr>
          <p:cNvPr id="3" name="Tijdelijke aanduiding voor inhoud 2"/>
          <p:cNvSpPr>
            <a:spLocks noGrp="1"/>
          </p:cNvSpPr>
          <p:nvPr>
            <p:ph sz="half" idx="2"/>
          </p:nvPr>
        </p:nvSpPr>
        <p:spPr/>
        <p:txBody>
          <a:bodyPr/>
          <a:lstStyle/>
          <a:p>
            <a:r>
              <a:rPr lang="nl-NL" dirty="0"/>
              <a:t>Het vaststellen van een lithiumintoxicatie is een diagnostische uitdaging. De eerste symptomen zijn vaak subtiel en daarmee lastig te herkennen. Bovendien kan somatische </a:t>
            </a:r>
            <a:r>
              <a:rPr lang="nl-NL" dirty="0" err="1"/>
              <a:t>comorbiditeit</a:t>
            </a:r>
            <a:r>
              <a:rPr lang="nl-NL" dirty="0"/>
              <a:t>, zoals vaak aanwezig bij ouderen, de intoxicatieverschijnselen maskeren</a:t>
            </a:r>
            <a:r>
              <a:rPr lang="nl-NL" dirty="0" smtClean="0"/>
              <a:t>.</a:t>
            </a:r>
          </a:p>
          <a:p>
            <a:pPr lvl="0">
              <a:buClr>
                <a:prstClr val="white"/>
              </a:buClr>
            </a:pPr>
            <a:r>
              <a:rPr lang="nl-NL" dirty="0"/>
              <a:t>Vroege verschijnselen zijn misselijkheid, braken of diarree, bradycardie, vermoeidheid, spierzwakte, tremor, dysartrie, ataxie en een breed gangspoor (</a:t>
            </a:r>
            <a:r>
              <a:rPr lang="nl-NL" dirty="0" err="1"/>
              <a:t>cave</a:t>
            </a:r>
            <a:r>
              <a:rPr lang="nl-NL" dirty="0"/>
              <a:t>: verwarring met dronkenschap). Late verschijnselen zijn </a:t>
            </a:r>
            <a:r>
              <a:rPr lang="nl-NL" dirty="0" smtClean="0"/>
              <a:t>verwardheid, agitatie (</a:t>
            </a:r>
            <a:r>
              <a:rPr lang="nl-NL" dirty="0" err="1" smtClean="0"/>
              <a:t>cave</a:t>
            </a:r>
            <a:r>
              <a:rPr lang="nl-NL" dirty="0" smtClean="0"/>
              <a:t>: verwarring met manie), hyperreflexie, hypertonie, </a:t>
            </a:r>
            <a:r>
              <a:rPr lang="nl-NL" dirty="0" err="1" smtClean="0"/>
              <a:t>fasciculaties</a:t>
            </a:r>
            <a:r>
              <a:rPr lang="nl-NL" dirty="0" smtClean="0"/>
              <a:t>, nystagmus, insulten, bewustzijnsdaling en oligurie tot anurie. </a:t>
            </a:r>
            <a:r>
              <a:rPr lang="nl-NL" sz="1000" dirty="0">
                <a:solidFill>
                  <a:prstClr val="white"/>
                </a:solidFill>
              </a:rPr>
              <a:t>(1)</a:t>
            </a:r>
          </a:p>
          <a:p>
            <a:pPr marL="0" indent="0">
              <a:buNone/>
            </a:pPr>
            <a:endParaRPr lang="nl-NL" dirty="0"/>
          </a:p>
        </p:txBody>
      </p:sp>
    </p:spTree>
    <p:extLst>
      <p:ext uri="{BB962C8B-B14F-4D97-AF65-F5344CB8AC3E}">
        <p14:creationId xmlns:p14="http://schemas.microsoft.com/office/powerpoint/2010/main" val="365172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Hoe herken je een intoxicatie?</a:t>
            </a:r>
            <a:endParaRPr lang="nl-NL" dirty="0"/>
          </a:p>
        </p:txBody>
      </p:sp>
      <p:sp>
        <p:nvSpPr>
          <p:cNvPr id="3" name="Tijdelijke aanduiding voor inhoud 2"/>
          <p:cNvSpPr>
            <a:spLocks noGrp="1"/>
          </p:cNvSpPr>
          <p:nvPr>
            <p:ph sz="half" idx="2"/>
          </p:nvPr>
        </p:nvSpPr>
        <p:spPr/>
        <p:txBody>
          <a:bodyPr/>
          <a:lstStyle/>
          <a:p>
            <a:r>
              <a:rPr lang="nl-NL" dirty="0"/>
              <a:t>Interacterende medicatie en acute dehydratie veroorzaken meestal een relatief acute lithiumintoxicatie. </a:t>
            </a:r>
            <a:endParaRPr lang="nl-NL" dirty="0" smtClean="0"/>
          </a:p>
          <a:p>
            <a:r>
              <a:rPr lang="nl-NL" dirty="0" smtClean="0"/>
              <a:t>Chronische </a:t>
            </a:r>
            <a:r>
              <a:rPr lang="nl-NL" dirty="0"/>
              <a:t>lithiumintoxicatie kan ontstaan door een geleidelijke, al dan niet fysiologische achteruitgang van de nierfunctie, en verloopt vaak ernstiger. </a:t>
            </a:r>
            <a:endParaRPr lang="nl-NL" dirty="0" smtClean="0"/>
          </a:p>
          <a:p>
            <a:endParaRPr lang="nl-NL" dirty="0"/>
          </a:p>
          <a:p>
            <a:pPr lvl="0">
              <a:buClr>
                <a:prstClr val="white"/>
              </a:buClr>
            </a:pPr>
            <a:r>
              <a:rPr lang="nl-NL" dirty="0"/>
              <a:t>Denk bij iedere lithiumgebruiker met verwardheid of neurologische verschijnselen aan een lithiumintoxicatie. Ouderen zijn het kwetsbaarste voor een intoxicatie ook bij therapeutische spiegels. </a:t>
            </a:r>
            <a:r>
              <a:rPr lang="nl-NL" sz="1000" dirty="0">
                <a:solidFill>
                  <a:prstClr val="white"/>
                </a:solidFill>
              </a:rPr>
              <a:t>(1)</a:t>
            </a:r>
          </a:p>
          <a:p>
            <a:pPr marL="0" indent="0">
              <a:buNone/>
            </a:pPr>
            <a:endParaRPr lang="nl-NL" dirty="0"/>
          </a:p>
          <a:p>
            <a:endParaRPr lang="nl-NL" dirty="0"/>
          </a:p>
        </p:txBody>
      </p:sp>
    </p:spTree>
    <p:extLst>
      <p:ext uri="{BB962C8B-B14F-4D97-AF65-F5344CB8AC3E}">
        <p14:creationId xmlns:p14="http://schemas.microsoft.com/office/powerpoint/2010/main" val="33954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doe je bij een intoxicatie?</a:t>
            </a:r>
            <a:endParaRPr lang="nl-NL" dirty="0"/>
          </a:p>
        </p:txBody>
      </p:sp>
      <p:sp>
        <p:nvSpPr>
          <p:cNvPr id="3" name="Tijdelijke aanduiding voor inhoud 2"/>
          <p:cNvSpPr>
            <a:spLocks noGrp="1"/>
          </p:cNvSpPr>
          <p:nvPr>
            <p:ph sz="half" idx="2"/>
          </p:nvPr>
        </p:nvSpPr>
        <p:spPr/>
        <p:txBody>
          <a:bodyPr/>
          <a:lstStyle/>
          <a:p>
            <a:r>
              <a:rPr lang="nl-NL" dirty="0" smtClean="0"/>
              <a:t>Stop lithium</a:t>
            </a:r>
          </a:p>
          <a:p>
            <a:r>
              <a:rPr lang="nl-NL" dirty="0" smtClean="0"/>
              <a:t>Stop andere medicatie die van invloed is op vocht balans of nierfunctie</a:t>
            </a:r>
          </a:p>
          <a:p>
            <a:r>
              <a:rPr lang="nl-NL" dirty="0" smtClean="0"/>
              <a:t>Zorg voor herstel van vocht balans, vocht, bouillon drinken</a:t>
            </a:r>
          </a:p>
          <a:p>
            <a:r>
              <a:rPr lang="nl-NL" dirty="0" smtClean="0"/>
              <a:t>Bepaal om de paar dagen de lithium spiegel en nierfunctie</a:t>
            </a:r>
          </a:p>
          <a:p>
            <a:r>
              <a:rPr lang="nl-NL" dirty="0" smtClean="0"/>
              <a:t>Overleg met psychiater</a:t>
            </a:r>
          </a:p>
          <a:p>
            <a:r>
              <a:rPr lang="nl-NL" dirty="0" smtClean="0"/>
              <a:t>Stuur in naar het ziekenhuis indien gewenst.</a:t>
            </a:r>
          </a:p>
          <a:p>
            <a:r>
              <a:rPr lang="nl-NL" dirty="0" smtClean="0"/>
              <a:t>Afhankelijk van de ernst van de intoxicatie kan opname op IC of hemodialyse noodzakelijk zijn.</a:t>
            </a:r>
            <a:endParaRPr lang="nl-NL" dirty="0"/>
          </a:p>
        </p:txBody>
      </p:sp>
    </p:spTree>
    <p:extLst>
      <p:ext uri="{BB962C8B-B14F-4D97-AF65-F5344CB8AC3E}">
        <p14:creationId xmlns:p14="http://schemas.microsoft.com/office/powerpoint/2010/main" val="333173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Leerpunten </a:t>
            </a:r>
            <a:endParaRPr lang="nl-NL" dirty="0"/>
          </a:p>
        </p:txBody>
      </p:sp>
      <p:sp>
        <p:nvSpPr>
          <p:cNvPr id="3" name="Tijdelijke aanduiding voor inhoud 2"/>
          <p:cNvSpPr>
            <a:spLocks noGrp="1"/>
          </p:cNvSpPr>
          <p:nvPr>
            <p:ph idx="1"/>
          </p:nvPr>
        </p:nvSpPr>
        <p:spPr/>
        <p:txBody>
          <a:bodyPr/>
          <a:lstStyle/>
          <a:p>
            <a:pPr marL="0" indent="0"/>
            <a:endParaRPr lang="nl-NL" dirty="0"/>
          </a:p>
        </p:txBody>
      </p:sp>
      <p:sp>
        <p:nvSpPr>
          <p:cNvPr id="4" name="Tijdelijke aanduiding voor tekst 3"/>
          <p:cNvSpPr>
            <a:spLocks noGrp="1"/>
          </p:cNvSpPr>
          <p:nvPr>
            <p:ph type="body" sz="quarter" idx="13"/>
          </p:nvPr>
        </p:nvSpPr>
        <p:spPr/>
        <p:txBody>
          <a:bodyPr/>
          <a:lstStyle/>
          <a:p>
            <a:r>
              <a:rPr lang="nl-NL" dirty="0" smtClean="0"/>
              <a:t>Welke leerpunten zijn er?</a:t>
            </a:r>
            <a:endParaRPr lang="nl-NL" dirty="0"/>
          </a:p>
        </p:txBody>
      </p:sp>
      <p:pic>
        <p:nvPicPr>
          <p:cNvPr id="12" name="Tijdelijke aanduiding voor afbeelding 11">
            <a:extLst>
              <a:ext uri="{FF2B5EF4-FFF2-40B4-BE49-F238E27FC236}">
                <a16:creationId xmlns="" xmlns:a16="http://schemas.microsoft.com/office/drawing/2014/main" id="{CC74803A-92E3-4DE5-B39F-D2425C2C56A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4985" b="14985"/>
          <a:stretch>
            <a:fillRect/>
          </a:stretch>
        </p:blipFill>
        <p:spPr/>
      </p:pic>
    </p:spTree>
    <p:extLst>
      <p:ext uri="{BB962C8B-B14F-4D97-AF65-F5344CB8AC3E}">
        <p14:creationId xmlns:p14="http://schemas.microsoft.com/office/powerpoint/2010/main" val="229198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Aanpassingen werkwijze nodig?</a:t>
            </a:r>
            <a:endParaRPr lang="nl-NL" dirty="0"/>
          </a:p>
        </p:txBody>
      </p:sp>
      <p:sp>
        <p:nvSpPr>
          <p:cNvPr id="4" name="Tijdelijke aanduiding voor tekst 3"/>
          <p:cNvSpPr>
            <a:spLocks noGrp="1"/>
          </p:cNvSpPr>
          <p:nvPr>
            <p:ph sz="half" idx="2"/>
          </p:nvPr>
        </p:nvSpPr>
        <p:spPr>
          <a:xfrm>
            <a:off x="1115616" y="1203325"/>
            <a:ext cx="7848872" cy="3168626"/>
          </a:xfrm>
        </p:spPr>
        <p:txBody>
          <a:bodyPr/>
          <a:lstStyle/>
          <a:p>
            <a:r>
              <a:rPr lang="nl-NL" sz="1600" dirty="0" smtClean="0"/>
              <a:t>Formularium? Als aandachtspunt opnemen in formularium? </a:t>
            </a:r>
          </a:p>
          <a:p>
            <a:r>
              <a:rPr lang="nl-NL" sz="1600" dirty="0" smtClean="0"/>
              <a:t>Prik protocollen uniform maken.</a:t>
            </a:r>
          </a:p>
          <a:p>
            <a:r>
              <a:rPr lang="nl-NL" sz="1600" dirty="0" smtClean="0"/>
              <a:t>Aan hitte protocol toegevoegd? </a:t>
            </a:r>
            <a:r>
              <a:rPr lang="nl-NL" sz="1600" dirty="0" smtClean="0">
                <a:sym typeface="Wingdings" panose="05000000000000000000" pitchFamily="2" charset="2"/>
              </a:rPr>
              <a:t> ja!</a:t>
            </a:r>
          </a:p>
          <a:p>
            <a:r>
              <a:rPr lang="nl-NL" sz="1600" dirty="0" smtClean="0">
                <a:sym typeface="Wingdings" panose="05000000000000000000" pitchFamily="2" charset="2"/>
              </a:rPr>
              <a:t>Toevoegen aan </a:t>
            </a:r>
            <a:r>
              <a:rPr lang="nl-NL" sz="1600" dirty="0" err="1" smtClean="0">
                <a:sym typeface="Wingdings" panose="05000000000000000000" pitchFamily="2" charset="2"/>
              </a:rPr>
              <a:t>noro</a:t>
            </a:r>
            <a:r>
              <a:rPr lang="nl-NL" sz="1600" dirty="0" smtClean="0">
                <a:sym typeface="Wingdings" panose="05000000000000000000" pitchFamily="2" charset="2"/>
              </a:rPr>
              <a:t> protocol?</a:t>
            </a:r>
            <a:endParaRPr lang="nl-NL" sz="1600" dirty="0" smtClean="0"/>
          </a:p>
          <a:p>
            <a:r>
              <a:rPr lang="nl-NL" sz="1600" dirty="0" smtClean="0"/>
              <a:t>Medicatie bewaking? Bij wijziging of starten van medicatie die invloed hebben op de nierfunctie.</a:t>
            </a:r>
          </a:p>
          <a:p>
            <a:r>
              <a:rPr lang="nl-NL" sz="1600" dirty="0" smtClean="0"/>
              <a:t>Lithium controle protocol wordt niet goed gecontinueerd, bij verhuizingen! Hoe kunnen we dit voorkomen?</a:t>
            </a:r>
          </a:p>
          <a:p>
            <a:r>
              <a:rPr lang="nl-NL" sz="1600" dirty="0" smtClean="0"/>
              <a:t>Prikken van dal spiegel niet altijd goed betrouwbaar, door wisselende afname momenten.</a:t>
            </a:r>
          </a:p>
          <a:p>
            <a:r>
              <a:rPr lang="nl-NL" sz="1600" dirty="0" smtClean="0"/>
              <a:t>Goede instructies voor verzorgenden, </a:t>
            </a:r>
            <a:r>
              <a:rPr lang="nl-NL" sz="1600" dirty="0" err="1" smtClean="0"/>
              <a:t>mbt</a:t>
            </a:r>
            <a:r>
              <a:rPr lang="nl-NL" sz="1600" dirty="0" smtClean="0"/>
              <a:t> signalering van symptomen</a:t>
            </a:r>
          </a:p>
          <a:p>
            <a:pPr marL="0" indent="0">
              <a:buNone/>
            </a:pPr>
            <a:endParaRPr lang="nl-NL" sz="1600" dirty="0"/>
          </a:p>
        </p:txBody>
      </p:sp>
    </p:spTree>
    <p:extLst>
      <p:ext uri="{BB962C8B-B14F-4D97-AF65-F5344CB8AC3E}">
        <p14:creationId xmlns:p14="http://schemas.microsoft.com/office/powerpoint/2010/main" val="329775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Vragen?</a:t>
            </a:r>
            <a:endParaRPr lang="nl-NL" dirty="0"/>
          </a:p>
        </p:txBody>
      </p:sp>
      <p:sp>
        <p:nvSpPr>
          <p:cNvPr id="3" name="Tijdelijke aanduiding voor inhoud 2"/>
          <p:cNvSpPr>
            <a:spLocks noGrp="1"/>
          </p:cNvSpPr>
          <p:nvPr>
            <p:ph idx="1"/>
          </p:nvPr>
        </p:nvSpPr>
        <p:spPr/>
        <p:txBody>
          <a:bodyPr/>
          <a:lstStyle/>
          <a:p>
            <a:pPr marL="0" indent="0">
              <a:buNone/>
            </a:pPr>
            <a:endParaRPr lang="nl-NL" dirty="0"/>
          </a:p>
          <a:p>
            <a:pPr marL="0" indent="0">
              <a:buNone/>
            </a:pPr>
            <a:endParaRPr lang="nl-NL" dirty="0"/>
          </a:p>
        </p:txBody>
      </p:sp>
      <p:sp>
        <p:nvSpPr>
          <p:cNvPr id="4" name="Tijdelijke aanduiding voor tekst 3"/>
          <p:cNvSpPr>
            <a:spLocks noGrp="1"/>
          </p:cNvSpPr>
          <p:nvPr>
            <p:ph type="body" sz="quarter" idx="13"/>
          </p:nvPr>
        </p:nvSpPr>
        <p:spPr/>
        <p:txBody>
          <a:bodyPr/>
          <a:lstStyle/>
          <a:p>
            <a:r>
              <a:rPr lang="nl-NL" dirty="0" smtClean="0"/>
              <a:t>Vragen of Opmerkingen?</a:t>
            </a:r>
            <a:endParaRPr lang="nl-NL" dirty="0"/>
          </a:p>
        </p:txBody>
      </p:sp>
      <p:pic>
        <p:nvPicPr>
          <p:cNvPr id="8" name="Tijdelijke aanduiding voor afbeelding 7">
            <a:extLst>
              <a:ext uri="{FF2B5EF4-FFF2-40B4-BE49-F238E27FC236}">
                <a16:creationId xmlns="" xmlns:a16="http://schemas.microsoft.com/office/drawing/2014/main" id="{665406BF-DA07-4EFC-8A01-908D5C2EAD2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91" r="2591"/>
          <a:stretch>
            <a:fillRect/>
          </a:stretch>
        </p:blipFill>
        <p:spPr/>
      </p:pic>
    </p:spTree>
    <p:extLst>
      <p:ext uri="{BB962C8B-B14F-4D97-AF65-F5344CB8AC3E}">
        <p14:creationId xmlns:p14="http://schemas.microsoft.com/office/powerpoint/2010/main" val="18406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Bronnen</a:t>
            </a:r>
            <a:endParaRPr lang="nl-NL" dirty="0"/>
          </a:p>
        </p:txBody>
      </p:sp>
      <p:sp>
        <p:nvSpPr>
          <p:cNvPr id="3" name="Tijdelijke aanduiding voor inhoud 2"/>
          <p:cNvSpPr>
            <a:spLocks noGrp="1"/>
          </p:cNvSpPr>
          <p:nvPr>
            <p:ph sz="half" idx="2"/>
          </p:nvPr>
        </p:nvSpPr>
        <p:spPr/>
        <p:txBody>
          <a:bodyPr/>
          <a:lstStyle/>
          <a:p>
            <a:pPr marL="342900" indent="-342900">
              <a:buFont typeface="+mj-lt"/>
              <a:buAutoNum type="arabicPeriod"/>
            </a:pPr>
            <a:endParaRPr lang="nl-NL" sz="1600" b="0" dirty="0" smtClean="0">
              <a:hlinkClick r:id="rId3"/>
            </a:endParaRPr>
          </a:p>
          <a:p>
            <a:pPr marL="342900" indent="-342900">
              <a:buFont typeface="+mj-lt"/>
              <a:buAutoNum type="arabicPeriod"/>
            </a:pPr>
            <a:r>
              <a:rPr lang="nl-NL" sz="1600" b="0" dirty="0" smtClean="0">
                <a:hlinkClick r:id="rId3"/>
              </a:rPr>
              <a:t>https</a:t>
            </a:r>
            <a:r>
              <a:rPr lang="nl-NL" sz="1600" b="0" dirty="0">
                <a:hlinkClick r:id="rId3"/>
              </a:rPr>
              <a:t>://</a:t>
            </a:r>
            <a:r>
              <a:rPr lang="nl-NL" sz="1600" b="0" dirty="0" smtClean="0">
                <a:hlinkClick r:id="rId3"/>
              </a:rPr>
              <a:t>www.henw.org/artikelen/lithium-en-lithiumintoxicatie</a:t>
            </a:r>
            <a:endParaRPr lang="nl-NL" sz="1600" b="0" dirty="0" smtClean="0"/>
          </a:p>
          <a:p>
            <a:pPr marL="342900" indent="-342900">
              <a:buFont typeface="+mj-lt"/>
              <a:buAutoNum type="arabicPeriod"/>
            </a:pPr>
            <a:r>
              <a:rPr lang="nl-NL" sz="1600" b="0" dirty="0"/>
              <a:t>Richtlijnen database medisch </a:t>
            </a:r>
            <a:r>
              <a:rPr lang="nl-NL" sz="1600" b="0" dirty="0" smtClean="0"/>
              <a:t>specialisten</a:t>
            </a:r>
          </a:p>
          <a:p>
            <a:pPr marL="342900" indent="-342900">
              <a:buFont typeface="+mj-lt"/>
              <a:buAutoNum type="arabicPeriod"/>
            </a:pPr>
            <a:r>
              <a:rPr lang="nl-NL" sz="1600" b="0" dirty="0">
                <a:hlinkClick r:id="rId4"/>
              </a:rPr>
              <a:t>https://</a:t>
            </a:r>
            <a:r>
              <a:rPr lang="nl-NL" sz="1600" b="0" dirty="0" smtClean="0">
                <a:hlinkClick r:id="rId4"/>
              </a:rPr>
              <a:t>www.ggzstandaarden.nl/generieke-modules/bijwerkingen/zorg-rondom-bijwerkingen-door-lithium/inleiding</a:t>
            </a:r>
            <a:endParaRPr lang="nl-NL" sz="1600" b="0" dirty="0" smtClean="0"/>
          </a:p>
          <a:p>
            <a:pPr marL="342900" indent="-342900">
              <a:buFont typeface="+mj-lt"/>
              <a:buAutoNum type="arabicPeriod"/>
            </a:pPr>
            <a:r>
              <a:rPr lang="nl-NL" sz="1600" b="0" dirty="0" err="1" smtClean="0"/>
              <a:t>Medimo</a:t>
            </a:r>
            <a:endParaRPr lang="nl-NL" sz="1600" b="0" dirty="0" smtClean="0"/>
          </a:p>
          <a:p>
            <a:pPr marL="342900" indent="-342900">
              <a:buFont typeface="+mj-lt"/>
              <a:buAutoNum type="arabicPeriod"/>
            </a:pPr>
            <a:r>
              <a:rPr lang="nl-NL" sz="1600" b="0" dirty="0" smtClean="0"/>
              <a:t>Farmacotherapeutisch kompas</a:t>
            </a:r>
          </a:p>
          <a:p>
            <a:pPr marL="342900" indent="-342900">
              <a:buFont typeface="+mj-lt"/>
              <a:buAutoNum type="arabicPeriod"/>
            </a:pPr>
            <a:r>
              <a:rPr lang="nl-NL" sz="1600" b="0" dirty="0" smtClean="0"/>
              <a:t>Kenniscentrum bipolaire stoornissen</a:t>
            </a:r>
          </a:p>
          <a:p>
            <a:pPr marL="342900" indent="-342900">
              <a:buFont typeface="+mj-lt"/>
              <a:buAutoNum type="arabicPeriod"/>
            </a:pPr>
            <a:r>
              <a:rPr lang="nl-NL" sz="1600" b="0" dirty="0" smtClean="0"/>
              <a:t>Website: allesoverlithium.nl</a:t>
            </a:r>
          </a:p>
          <a:p>
            <a:pPr marL="342900" indent="-342900">
              <a:buFont typeface="+mj-lt"/>
              <a:buAutoNum type="arabicPeriod"/>
            </a:pPr>
            <a:r>
              <a:rPr lang="nl-NL" sz="1600" b="0" dirty="0" smtClean="0"/>
              <a:t>NTVG 2012;156:A4091</a:t>
            </a:r>
          </a:p>
          <a:p>
            <a:pPr marL="342900" indent="-342900">
              <a:buFont typeface="+mj-lt"/>
              <a:buAutoNum type="arabicPeriod"/>
            </a:pPr>
            <a:endParaRPr lang="nl-NL" b="0" dirty="0"/>
          </a:p>
          <a:p>
            <a:pPr marL="0" indent="0">
              <a:buNone/>
            </a:pPr>
            <a:endParaRPr lang="nl-NL" dirty="0"/>
          </a:p>
          <a:p>
            <a:endParaRPr lang="nl-NL" dirty="0"/>
          </a:p>
        </p:txBody>
      </p:sp>
      <p:pic>
        <p:nvPicPr>
          <p:cNvPr id="11" name="Tijdelijke aanduiding voor afbeelding 10">
            <a:extLst>
              <a:ext uri="{FF2B5EF4-FFF2-40B4-BE49-F238E27FC236}">
                <a16:creationId xmlns="" xmlns:a16="http://schemas.microsoft.com/office/drawing/2014/main" id="{4B7ADF99-0EB9-4B35-A243-569D9337C752}"/>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366037" y="1059582"/>
            <a:ext cx="257175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7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Wat is lithium?</a:t>
            </a:r>
            <a:endParaRPr lang="nl-NL" dirty="0"/>
          </a:p>
        </p:txBody>
      </p:sp>
      <p:sp>
        <p:nvSpPr>
          <p:cNvPr id="4" name="Tijdelijke aanduiding voor inhoud 3"/>
          <p:cNvSpPr>
            <a:spLocks noGrp="1"/>
          </p:cNvSpPr>
          <p:nvPr>
            <p:ph idx="1"/>
          </p:nvPr>
        </p:nvSpPr>
        <p:spPr/>
        <p:txBody>
          <a:bodyPr/>
          <a:lstStyle/>
          <a:p>
            <a:r>
              <a:rPr lang="nl-NL" dirty="0" smtClean="0"/>
              <a:t>Lithiumcarbonaat is een zout dat veel lijkt en zich ook gedraagt zoals andere zouten in ons lichaam, zoals natrium en kalium</a:t>
            </a:r>
            <a:r>
              <a:rPr lang="nl-NL" dirty="0"/>
              <a:t>. </a:t>
            </a:r>
            <a:r>
              <a:rPr lang="nl-NL" sz="1000" dirty="0"/>
              <a:t>(1)</a:t>
            </a:r>
            <a:endParaRPr lang="nl-NL" sz="1000" dirty="0" smtClean="0"/>
          </a:p>
          <a:p>
            <a:r>
              <a:rPr lang="nl-NL" dirty="0" err="1" smtClean="0"/>
              <a:t>Priadel</a:t>
            </a:r>
            <a:r>
              <a:rPr lang="nl-NL" dirty="0" smtClean="0"/>
              <a:t> en </a:t>
            </a:r>
            <a:r>
              <a:rPr lang="nl-NL" dirty="0" err="1" smtClean="0"/>
              <a:t>Camcolit</a:t>
            </a:r>
            <a:r>
              <a:rPr lang="nl-NL" dirty="0" smtClean="0"/>
              <a:t> zijn </a:t>
            </a:r>
            <a:r>
              <a:rPr lang="nl-NL" dirty="0" err="1" smtClean="0"/>
              <a:t>tabl</a:t>
            </a:r>
            <a:r>
              <a:rPr lang="nl-NL" dirty="0" smtClean="0"/>
              <a:t> met gereguleerde afgifte. </a:t>
            </a:r>
            <a:r>
              <a:rPr lang="nl-NL" sz="800" dirty="0" smtClean="0"/>
              <a:t>(</a:t>
            </a:r>
          </a:p>
          <a:p>
            <a:r>
              <a:rPr lang="nl-NL" dirty="0" smtClean="0"/>
              <a:t>Lithiumcarbonaat smaakt vies </a:t>
            </a:r>
            <a:r>
              <a:rPr lang="nl-NL" dirty="0" smtClean="0">
                <a:sym typeface="Wingdings" panose="05000000000000000000" pitchFamily="2" charset="2"/>
              </a:rPr>
              <a:t> zout!</a:t>
            </a:r>
            <a:endParaRPr lang="nl-NL" dirty="0" smtClean="0"/>
          </a:p>
          <a:p>
            <a:r>
              <a:rPr lang="nl-NL" dirty="0" smtClean="0"/>
              <a:t>Lithium heeft een smalle therapeutische breedte en er is slechts een klein verschil tussen therapeutische en toxische concentraties. </a:t>
            </a:r>
            <a:r>
              <a:rPr lang="nl-NL" sz="1000" dirty="0" smtClean="0"/>
              <a:t>(1)</a:t>
            </a:r>
          </a:p>
          <a:p>
            <a:pPr lvl="0">
              <a:buClr>
                <a:prstClr val="white"/>
              </a:buClr>
            </a:pPr>
            <a:r>
              <a:rPr lang="nl-NL" dirty="0" smtClean="0"/>
              <a:t>Lithiumintoxicatie is een ernstig beeld: de kans op overlijden is 4,5%. </a:t>
            </a:r>
            <a:r>
              <a:rPr lang="nl-NL" sz="1000" dirty="0">
                <a:solidFill>
                  <a:prstClr val="white"/>
                </a:solidFill>
              </a:rPr>
              <a:t>(1)</a:t>
            </a:r>
          </a:p>
          <a:p>
            <a:endParaRPr lang="nl-NL" dirty="0"/>
          </a:p>
        </p:txBody>
      </p:sp>
      <p:sp>
        <p:nvSpPr>
          <p:cNvPr id="5" name="Tijdelijke aanduiding voor tekst 4"/>
          <p:cNvSpPr>
            <a:spLocks noGrp="1"/>
          </p:cNvSpPr>
          <p:nvPr>
            <p:ph type="body" sz="quarter" idx="13"/>
          </p:nvPr>
        </p:nvSpPr>
        <p:spPr/>
        <p:txBody>
          <a:bodyPr/>
          <a:lstStyle/>
          <a:p>
            <a:r>
              <a:rPr lang="nl-NL" sz="2400" dirty="0" smtClean="0"/>
              <a:t>Lithiumcarbonaat, </a:t>
            </a:r>
            <a:r>
              <a:rPr lang="nl-NL" sz="2400" dirty="0" err="1" smtClean="0"/>
              <a:t>Priadel</a:t>
            </a:r>
            <a:r>
              <a:rPr lang="nl-NL" sz="2400" dirty="0" smtClean="0"/>
              <a:t>®, </a:t>
            </a:r>
            <a:r>
              <a:rPr lang="nl-NL" sz="2400" dirty="0" err="1" smtClean="0"/>
              <a:t>Camcolit</a:t>
            </a:r>
            <a:r>
              <a:rPr lang="nl-NL" sz="2400" dirty="0" smtClean="0"/>
              <a:t>®</a:t>
            </a:r>
            <a:endParaRPr lang="nl-NL" sz="2400" dirty="0"/>
          </a:p>
        </p:txBody>
      </p:sp>
      <p:pic>
        <p:nvPicPr>
          <p:cNvPr id="8" name="Tijdelijke aanduiding voor afbeelding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670" r="11670"/>
          <a:stretch>
            <a:fillRect/>
          </a:stretch>
        </p:blipFill>
        <p:spPr>
          <a:xfrm>
            <a:off x="35496" y="987574"/>
            <a:ext cx="3456384" cy="3644524"/>
          </a:xfrm>
        </p:spPr>
      </p:pic>
    </p:spTree>
    <p:extLst>
      <p:ext uri="{BB962C8B-B14F-4D97-AF65-F5344CB8AC3E}">
        <p14:creationId xmlns:p14="http://schemas.microsoft.com/office/powerpoint/2010/main" val="307287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 2</a:t>
            </a:r>
            <a:endParaRPr lang="nl-NL" dirty="0"/>
          </a:p>
        </p:txBody>
      </p:sp>
      <p:sp>
        <p:nvSpPr>
          <p:cNvPr id="3" name="Tijdelijke aanduiding voor inhoud 2"/>
          <p:cNvSpPr>
            <a:spLocks noGrp="1"/>
          </p:cNvSpPr>
          <p:nvPr>
            <p:ph idx="1"/>
          </p:nvPr>
        </p:nvSpPr>
        <p:spPr/>
        <p:txBody>
          <a:bodyPr/>
          <a:lstStyle/>
          <a:p>
            <a:r>
              <a:rPr lang="nl-NL" dirty="0"/>
              <a:t>zwakbegaafdheid</a:t>
            </a:r>
          </a:p>
          <a:p>
            <a:r>
              <a:rPr lang="nl-NL" dirty="0"/>
              <a:t>1996	depressie met angst en psychotische </a:t>
            </a:r>
            <a:r>
              <a:rPr lang="nl-NL" dirty="0" smtClean="0"/>
              <a:t>	 	kenmerken </a:t>
            </a:r>
            <a:endParaRPr lang="nl-NL" dirty="0"/>
          </a:p>
          <a:p>
            <a:r>
              <a:rPr lang="nl-NL" dirty="0"/>
              <a:t>2002 	as-II afhankelijke </a:t>
            </a:r>
            <a:r>
              <a:rPr lang="nl-NL" dirty="0" err="1"/>
              <a:t>persoonlijkheidsstrucutuur</a:t>
            </a:r>
            <a:endParaRPr lang="nl-NL" dirty="0"/>
          </a:p>
          <a:p>
            <a:r>
              <a:rPr lang="nl-NL" dirty="0"/>
              <a:t>2002 	bipolaire stoornis</a:t>
            </a:r>
          </a:p>
          <a:p>
            <a:pPr marL="0" indent="0">
              <a:buNone/>
            </a:pPr>
            <a:r>
              <a:rPr lang="nl-NL" dirty="0" smtClean="0"/>
              <a:t>Vrouw </a:t>
            </a:r>
            <a:r>
              <a:rPr lang="nl-NL" dirty="0"/>
              <a:t>met een bipolaire stoornis en sterk parkinsonisme. Snel wisselend beeld van depressieve en hypomane fases. In de loop van jaren progressieve achteruitgang van functionaliteit en zelfredzaamheid.</a:t>
            </a:r>
          </a:p>
          <a:p>
            <a:pPr marL="0" indent="0">
              <a:buNone/>
            </a:pPr>
            <a:r>
              <a:rPr lang="nl-NL" dirty="0" smtClean="0"/>
              <a:t>Er waren meerdere </a:t>
            </a:r>
            <a:r>
              <a:rPr lang="nl-NL" dirty="0"/>
              <a:t>opnames PAAZ/</a:t>
            </a:r>
            <a:r>
              <a:rPr lang="nl-NL" dirty="0" err="1"/>
              <a:t>GGZe</a:t>
            </a:r>
            <a:r>
              <a:rPr lang="nl-NL" dirty="0"/>
              <a:t> in verleden</a:t>
            </a:r>
          </a:p>
          <a:p>
            <a:endParaRPr lang="nl-NL" dirty="0"/>
          </a:p>
        </p:txBody>
      </p:sp>
      <p:sp>
        <p:nvSpPr>
          <p:cNvPr id="4" name="Tijdelijke aanduiding voor tekst 3"/>
          <p:cNvSpPr>
            <a:spLocks noGrp="1"/>
          </p:cNvSpPr>
          <p:nvPr>
            <p:ph type="body" sz="quarter" idx="13"/>
          </p:nvPr>
        </p:nvSpPr>
        <p:spPr/>
        <p:txBody>
          <a:bodyPr/>
          <a:lstStyle/>
          <a:p>
            <a:r>
              <a:rPr lang="nl-NL" dirty="0" err="1" smtClean="0"/>
              <a:t>Mw</a:t>
            </a:r>
            <a:r>
              <a:rPr lang="nl-NL" dirty="0" smtClean="0"/>
              <a:t> Wissel, 81 jaar</a:t>
            </a:r>
            <a:endParaRPr lang="nl-NL" dirty="0"/>
          </a:p>
        </p:txBody>
      </p:sp>
    </p:spTree>
    <p:extLst>
      <p:ext uri="{BB962C8B-B14F-4D97-AF65-F5344CB8AC3E}">
        <p14:creationId xmlns:p14="http://schemas.microsoft.com/office/powerpoint/2010/main" val="263350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Vervolg casus</a:t>
            </a:r>
            <a:endParaRPr lang="nl-NL" dirty="0"/>
          </a:p>
        </p:txBody>
      </p:sp>
      <p:sp>
        <p:nvSpPr>
          <p:cNvPr id="3" name="Tijdelijke aanduiding voor inhoud 2"/>
          <p:cNvSpPr>
            <a:spLocks noGrp="1"/>
          </p:cNvSpPr>
          <p:nvPr>
            <p:ph sz="half" idx="2"/>
          </p:nvPr>
        </p:nvSpPr>
        <p:spPr/>
        <p:txBody>
          <a:bodyPr/>
          <a:lstStyle/>
          <a:p>
            <a:r>
              <a:rPr lang="nl-NL" dirty="0" smtClean="0"/>
              <a:t>depressieve </a:t>
            </a:r>
            <a:r>
              <a:rPr lang="nl-NL" dirty="0"/>
              <a:t>episodes </a:t>
            </a:r>
            <a:endParaRPr lang="nl-NL" dirty="0" smtClean="0"/>
          </a:p>
          <a:p>
            <a:pPr lvl="1"/>
            <a:r>
              <a:rPr lang="nl-NL" dirty="0" smtClean="0"/>
              <a:t>bedlegerig </a:t>
            </a:r>
          </a:p>
          <a:p>
            <a:pPr lvl="1"/>
            <a:r>
              <a:rPr lang="nl-NL" dirty="0" smtClean="0"/>
              <a:t>somatische klachten</a:t>
            </a:r>
          </a:p>
          <a:p>
            <a:endParaRPr lang="nl-NL" dirty="0" smtClean="0"/>
          </a:p>
          <a:p>
            <a:r>
              <a:rPr lang="nl-NL" dirty="0" smtClean="0"/>
              <a:t>Sinds </a:t>
            </a:r>
            <a:r>
              <a:rPr lang="nl-NL" dirty="0"/>
              <a:t>2002 Opname verzorgingsafdeling </a:t>
            </a:r>
            <a:r>
              <a:rPr lang="nl-NL" dirty="0" smtClean="0"/>
              <a:t>‘t Tij GGZE/Eerdbrand</a:t>
            </a:r>
            <a:endParaRPr lang="nl-NL" dirty="0"/>
          </a:p>
          <a:p>
            <a:endParaRPr lang="nl-NL" dirty="0" smtClean="0"/>
          </a:p>
          <a:p>
            <a:r>
              <a:rPr lang="nl-NL" dirty="0" smtClean="0"/>
              <a:t>2019-04 </a:t>
            </a:r>
            <a:r>
              <a:rPr lang="nl-NL" dirty="0"/>
              <a:t>zzp6 E</a:t>
            </a:r>
            <a:r>
              <a:rPr lang="nl-NL" dirty="0" smtClean="0"/>
              <a:t>erdbrand</a:t>
            </a:r>
            <a:endParaRPr lang="nl-NL" dirty="0"/>
          </a:p>
          <a:p>
            <a:endParaRPr lang="nl-NL" dirty="0"/>
          </a:p>
          <a:p>
            <a:endParaRPr lang="nl-NL" dirty="0"/>
          </a:p>
        </p:txBody>
      </p:sp>
      <p:pic>
        <p:nvPicPr>
          <p:cNvPr id="1026" name="Picture 2" descr="Archipel Eerdbrand Eindho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3435846"/>
            <a:ext cx="2534389" cy="144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Medicatie</a:t>
            </a:r>
            <a:endParaRPr lang="nl-NL" dirty="0"/>
          </a:p>
        </p:txBody>
      </p:sp>
      <p:sp>
        <p:nvSpPr>
          <p:cNvPr id="3" name="Tijdelijke aanduiding voor inhoud 2"/>
          <p:cNvSpPr>
            <a:spLocks noGrp="1"/>
          </p:cNvSpPr>
          <p:nvPr>
            <p:ph sz="half" idx="2"/>
          </p:nvPr>
        </p:nvSpPr>
        <p:spPr/>
        <p:txBody>
          <a:bodyPr/>
          <a:lstStyle/>
          <a:p>
            <a:r>
              <a:rPr lang="nl-NL" dirty="0"/>
              <a:t>L</a:t>
            </a:r>
            <a:r>
              <a:rPr lang="nl-NL" dirty="0" smtClean="0"/>
              <a:t>ithiumcarbonaat 1 </a:t>
            </a:r>
            <a:r>
              <a:rPr lang="nl-NL" dirty="0" err="1" smtClean="0"/>
              <a:t>dd</a:t>
            </a:r>
            <a:r>
              <a:rPr lang="nl-NL" dirty="0" smtClean="0"/>
              <a:t> 250mg AN</a:t>
            </a:r>
            <a:endParaRPr lang="nl-NL" dirty="0"/>
          </a:p>
          <a:p>
            <a:r>
              <a:rPr lang="nl-NL" dirty="0" err="1" smtClean="0"/>
              <a:t>Depakine</a:t>
            </a:r>
            <a:r>
              <a:rPr lang="nl-NL" dirty="0" smtClean="0"/>
              <a:t> 4 </a:t>
            </a:r>
            <a:r>
              <a:rPr lang="nl-NL" dirty="0" err="1" smtClean="0"/>
              <a:t>dd</a:t>
            </a:r>
            <a:r>
              <a:rPr lang="nl-NL" dirty="0" smtClean="0"/>
              <a:t> 300 mg *</a:t>
            </a:r>
            <a:r>
              <a:rPr lang="nl-NL" dirty="0"/>
              <a:t>	</a:t>
            </a:r>
            <a:endParaRPr lang="nl-NL" dirty="0" smtClean="0"/>
          </a:p>
          <a:p>
            <a:r>
              <a:rPr lang="nl-NL" dirty="0" smtClean="0"/>
              <a:t>Oxazepam 1 </a:t>
            </a:r>
            <a:r>
              <a:rPr lang="nl-NL" dirty="0" err="1" smtClean="0"/>
              <a:t>dd</a:t>
            </a:r>
            <a:r>
              <a:rPr lang="nl-NL" dirty="0" smtClean="0"/>
              <a:t> 20 mg AN</a:t>
            </a:r>
            <a:endParaRPr lang="nl-NL" dirty="0"/>
          </a:p>
          <a:p>
            <a:r>
              <a:rPr lang="nl-NL" dirty="0" err="1"/>
              <a:t>Pregabaline</a:t>
            </a:r>
            <a:r>
              <a:rPr lang="nl-NL" dirty="0"/>
              <a:t> </a:t>
            </a:r>
            <a:r>
              <a:rPr lang="nl-NL" dirty="0" smtClean="0"/>
              <a:t>2 </a:t>
            </a:r>
            <a:r>
              <a:rPr lang="nl-NL" dirty="0" err="1" smtClean="0"/>
              <a:t>dd</a:t>
            </a:r>
            <a:r>
              <a:rPr lang="nl-NL" dirty="0" smtClean="0"/>
              <a:t> 75 mg</a:t>
            </a:r>
            <a:endParaRPr lang="nl-NL" dirty="0"/>
          </a:p>
          <a:p>
            <a:r>
              <a:rPr lang="nl-NL" dirty="0" err="1"/>
              <a:t>Quetiapine</a:t>
            </a:r>
            <a:r>
              <a:rPr lang="nl-NL" dirty="0"/>
              <a:t> </a:t>
            </a:r>
            <a:r>
              <a:rPr lang="nl-NL" dirty="0" smtClean="0"/>
              <a:t>1 </a:t>
            </a:r>
            <a:r>
              <a:rPr lang="nl-NL" dirty="0" err="1" smtClean="0"/>
              <a:t>dd</a:t>
            </a:r>
            <a:r>
              <a:rPr lang="nl-NL" dirty="0" smtClean="0"/>
              <a:t> 50 mg</a:t>
            </a:r>
            <a:endParaRPr lang="nl-NL" dirty="0"/>
          </a:p>
          <a:p>
            <a:r>
              <a:rPr lang="nl-NL" dirty="0" err="1" smtClean="0"/>
              <a:t>Temazepam</a:t>
            </a:r>
            <a:r>
              <a:rPr lang="nl-NL" dirty="0" smtClean="0"/>
              <a:t> 1 </a:t>
            </a:r>
            <a:r>
              <a:rPr lang="nl-NL" dirty="0" err="1" smtClean="0"/>
              <a:t>dd</a:t>
            </a:r>
            <a:r>
              <a:rPr lang="nl-NL" dirty="0" smtClean="0"/>
              <a:t> 10 mg AN</a:t>
            </a:r>
            <a:endParaRPr lang="nl-NL" dirty="0"/>
          </a:p>
          <a:p>
            <a:endParaRPr lang="nl-NL" dirty="0"/>
          </a:p>
        </p:txBody>
      </p:sp>
      <p:sp>
        <p:nvSpPr>
          <p:cNvPr id="4" name="Tijdelijke aanduiding voor inhoud 3"/>
          <p:cNvSpPr>
            <a:spLocks noGrp="1"/>
          </p:cNvSpPr>
          <p:nvPr>
            <p:ph sz="quarter" idx="4"/>
          </p:nvPr>
        </p:nvSpPr>
        <p:spPr/>
        <p:txBody>
          <a:bodyPr/>
          <a:lstStyle/>
          <a:p>
            <a:r>
              <a:rPr lang="nl-NL" dirty="0"/>
              <a:t>Furosemide </a:t>
            </a:r>
            <a:r>
              <a:rPr lang="nl-NL" dirty="0" smtClean="0"/>
              <a:t>1 </a:t>
            </a:r>
            <a:r>
              <a:rPr lang="nl-NL" dirty="0" err="1" smtClean="0"/>
              <a:t>dd</a:t>
            </a:r>
            <a:r>
              <a:rPr lang="nl-NL" dirty="0" smtClean="0"/>
              <a:t> 40 mg</a:t>
            </a:r>
            <a:endParaRPr lang="nl-NL" dirty="0"/>
          </a:p>
          <a:p>
            <a:r>
              <a:rPr lang="nl-NL" dirty="0" smtClean="0"/>
              <a:t>paracetamol 2 </a:t>
            </a:r>
            <a:r>
              <a:rPr lang="nl-NL" dirty="0" err="1" smtClean="0"/>
              <a:t>dd</a:t>
            </a:r>
            <a:r>
              <a:rPr lang="nl-NL" dirty="0" smtClean="0"/>
              <a:t> 1000 mg</a:t>
            </a:r>
            <a:endParaRPr lang="nl-NL" dirty="0"/>
          </a:p>
          <a:p>
            <a:r>
              <a:rPr lang="nl-NL" dirty="0"/>
              <a:t>D </a:t>
            </a:r>
            <a:r>
              <a:rPr lang="nl-NL" dirty="0" err="1" smtClean="0"/>
              <a:t>cura</a:t>
            </a:r>
            <a:r>
              <a:rPr lang="nl-NL" dirty="0" smtClean="0"/>
              <a:t> </a:t>
            </a:r>
            <a:r>
              <a:rPr lang="nl-NL" dirty="0" err="1" smtClean="0"/>
              <a:t>vlgs</a:t>
            </a:r>
            <a:r>
              <a:rPr lang="nl-NL" dirty="0" smtClean="0"/>
              <a:t> protocol</a:t>
            </a:r>
          </a:p>
          <a:p>
            <a:r>
              <a:rPr lang="nl-NL" dirty="0" err="1"/>
              <a:t>Euthyrax</a:t>
            </a:r>
            <a:r>
              <a:rPr lang="nl-NL" dirty="0"/>
              <a:t> </a:t>
            </a:r>
            <a:r>
              <a:rPr lang="nl-NL" dirty="0" smtClean="0"/>
              <a:t>1 </a:t>
            </a:r>
            <a:r>
              <a:rPr lang="nl-NL" dirty="0" err="1" smtClean="0"/>
              <a:t>dd</a:t>
            </a:r>
            <a:r>
              <a:rPr lang="nl-NL" dirty="0" smtClean="0"/>
              <a:t> 125 </a:t>
            </a:r>
            <a:r>
              <a:rPr lang="nl-NL" dirty="0" err="1" smtClean="0"/>
              <a:t>mcg</a:t>
            </a:r>
            <a:endParaRPr lang="nl-NL" dirty="0" smtClean="0"/>
          </a:p>
          <a:p>
            <a:r>
              <a:rPr lang="nl-NL" dirty="0" err="1"/>
              <a:t>movicolon</a:t>
            </a:r>
            <a:r>
              <a:rPr lang="nl-NL" dirty="0"/>
              <a:t> </a:t>
            </a:r>
            <a:r>
              <a:rPr lang="nl-NL" dirty="0" smtClean="0"/>
              <a:t>1 </a:t>
            </a:r>
            <a:r>
              <a:rPr lang="nl-NL" dirty="0" err="1" smtClean="0"/>
              <a:t>dd</a:t>
            </a:r>
            <a:r>
              <a:rPr lang="nl-NL" dirty="0" smtClean="0"/>
              <a:t> 1 zakje</a:t>
            </a:r>
            <a:endParaRPr lang="nl-NL" dirty="0"/>
          </a:p>
          <a:p>
            <a:r>
              <a:rPr lang="nl-NL" dirty="0"/>
              <a:t>Voltaren </a:t>
            </a:r>
            <a:r>
              <a:rPr lang="nl-NL" dirty="0" err="1"/>
              <a:t>emulgel</a:t>
            </a:r>
            <a:endParaRPr lang="nl-NL" dirty="0"/>
          </a:p>
          <a:p>
            <a:endParaRPr lang="nl-NL" dirty="0"/>
          </a:p>
          <a:p>
            <a:endParaRPr lang="nl-NL" dirty="0"/>
          </a:p>
        </p:txBody>
      </p:sp>
      <p:sp>
        <p:nvSpPr>
          <p:cNvPr id="5" name="AutoShape 2" descr="Soms kun je met pillen levens redden' - New Scienti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9838" y="3219822"/>
            <a:ext cx="2174162" cy="162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03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Beloop casus</a:t>
            </a:r>
            <a:endParaRPr lang="nl-NL" dirty="0"/>
          </a:p>
        </p:txBody>
      </p:sp>
      <p:sp>
        <p:nvSpPr>
          <p:cNvPr id="3" name="Tijdelijke aanduiding voor inhoud 2"/>
          <p:cNvSpPr>
            <a:spLocks noGrp="1"/>
          </p:cNvSpPr>
          <p:nvPr>
            <p:ph sz="half" idx="2"/>
          </p:nvPr>
        </p:nvSpPr>
        <p:spPr/>
        <p:txBody>
          <a:bodyPr/>
          <a:lstStyle/>
          <a:p>
            <a:r>
              <a:rPr lang="nl-NL" dirty="0" smtClean="0"/>
              <a:t>2019-06 	Tijdelijk furosemide </a:t>
            </a:r>
            <a:r>
              <a:rPr lang="nl-NL" dirty="0" err="1"/>
              <a:t>ivm</a:t>
            </a:r>
            <a:r>
              <a:rPr lang="nl-NL" dirty="0"/>
              <a:t> oedeem benen</a:t>
            </a:r>
          </a:p>
          <a:p>
            <a:r>
              <a:rPr lang="nl-NL" dirty="0" smtClean="0"/>
              <a:t>2019-08 	pneumonie</a:t>
            </a:r>
            <a:endParaRPr lang="nl-NL" dirty="0"/>
          </a:p>
          <a:p>
            <a:r>
              <a:rPr lang="nl-NL" dirty="0" smtClean="0"/>
              <a:t>2019-09 	gewichtstoename </a:t>
            </a:r>
            <a:r>
              <a:rPr lang="nl-NL" dirty="0"/>
              <a:t>2 kg (96 </a:t>
            </a:r>
            <a:r>
              <a:rPr lang="nl-NL" dirty="0" smtClean="0"/>
              <a:t>kg) </a:t>
            </a:r>
            <a:r>
              <a:rPr lang="nl-NL" dirty="0" smtClean="0">
                <a:sym typeface="Wingdings" panose="05000000000000000000" pitchFamily="2" charset="2"/>
              </a:rPr>
              <a:t> </a:t>
            </a:r>
            <a:r>
              <a:rPr lang="nl-NL" dirty="0">
                <a:sym typeface="Wingdings" panose="05000000000000000000" pitchFamily="2" charset="2"/>
              </a:rPr>
              <a:t>h</a:t>
            </a:r>
            <a:r>
              <a:rPr lang="nl-NL" dirty="0" smtClean="0"/>
              <a:t>erstart </a:t>
            </a:r>
            <a:r>
              <a:rPr lang="nl-NL" dirty="0"/>
              <a:t>furosemide</a:t>
            </a:r>
          </a:p>
          <a:p>
            <a:pPr lvl="1"/>
            <a:r>
              <a:rPr lang="nl-NL" dirty="0" smtClean="0"/>
              <a:t>K2.6 </a:t>
            </a:r>
            <a:r>
              <a:rPr lang="nl-NL" dirty="0" smtClean="0">
                <a:sym typeface="Wingdings" panose="05000000000000000000" pitchFamily="2" charset="2"/>
              </a:rPr>
              <a:t> </a:t>
            </a:r>
            <a:r>
              <a:rPr lang="nl-NL" dirty="0" smtClean="0"/>
              <a:t>Stop furosemide, HCT</a:t>
            </a:r>
            <a:endParaRPr lang="nl-NL" dirty="0"/>
          </a:p>
          <a:p>
            <a:r>
              <a:rPr lang="nl-NL" dirty="0" smtClean="0"/>
              <a:t>2019-10 	GP </a:t>
            </a:r>
            <a:r>
              <a:rPr lang="nl-NL" dirty="0"/>
              <a:t>L</a:t>
            </a:r>
            <a:r>
              <a:rPr lang="nl-NL" dirty="0" smtClean="0"/>
              <a:t>andrijt, obstipatie, UWI</a:t>
            </a:r>
          </a:p>
          <a:p>
            <a:r>
              <a:rPr lang="nl-NL" dirty="0" smtClean="0"/>
              <a:t>2019-12 	Lithiumspiegel</a:t>
            </a:r>
            <a:r>
              <a:rPr lang="nl-NL" dirty="0"/>
              <a:t>? </a:t>
            </a:r>
            <a:r>
              <a:rPr lang="nl-NL" dirty="0">
                <a:solidFill>
                  <a:srgbClr val="FF0000"/>
                </a:solidFill>
              </a:rPr>
              <a:t>Protocol is gestopt bij </a:t>
            </a:r>
            <a:r>
              <a:rPr lang="nl-NL" dirty="0" smtClean="0">
                <a:solidFill>
                  <a:srgbClr val="FF0000"/>
                </a:solidFill>
              </a:rPr>
              <a:t>overplaatsing!</a:t>
            </a:r>
            <a:endParaRPr lang="nl-NL" dirty="0">
              <a:solidFill>
                <a:srgbClr val="FF0000"/>
              </a:solidFill>
            </a:endParaRPr>
          </a:p>
          <a:p>
            <a:endParaRPr lang="nl-NL" dirty="0" smtClean="0"/>
          </a:p>
          <a:p>
            <a:r>
              <a:rPr lang="nl-NL" dirty="0" smtClean="0"/>
              <a:t>Lithium spiegel 0,35: om 12:00 </a:t>
            </a:r>
            <a:r>
              <a:rPr lang="nl-NL" dirty="0"/>
              <a:t>uur geprikt</a:t>
            </a:r>
          </a:p>
          <a:p>
            <a:endParaRPr lang="nl-NL" dirty="0"/>
          </a:p>
          <a:p>
            <a:endParaRPr lang="nl-NL" dirty="0"/>
          </a:p>
        </p:txBody>
      </p:sp>
    </p:spTree>
    <p:extLst>
      <p:ext uri="{BB962C8B-B14F-4D97-AF65-F5344CB8AC3E}">
        <p14:creationId xmlns:p14="http://schemas.microsoft.com/office/powerpoint/2010/main" val="341316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Vervolg</a:t>
            </a:r>
            <a:endParaRPr lang="nl-NL" dirty="0"/>
          </a:p>
        </p:txBody>
      </p:sp>
      <p:sp>
        <p:nvSpPr>
          <p:cNvPr id="3" name="Tijdelijke aanduiding voor inhoud 2"/>
          <p:cNvSpPr>
            <a:spLocks noGrp="1"/>
          </p:cNvSpPr>
          <p:nvPr>
            <p:ph sz="half" idx="2"/>
          </p:nvPr>
        </p:nvSpPr>
        <p:spPr/>
        <p:txBody>
          <a:bodyPr/>
          <a:lstStyle/>
          <a:p>
            <a:r>
              <a:rPr lang="nl-NL" dirty="0" smtClean="0"/>
              <a:t>2020-01	Overleg </a:t>
            </a:r>
            <a:r>
              <a:rPr lang="nl-NL" dirty="0"/>
              <a:t>psychiater </a:t>
            </a:r>
          </a:p>
          <a:p>
            <a:r>
              <a:rPr lang="nl-NL" dirty="0"/>
              <a:t>Advies nogmaals lithium te spiegel in de ochtend (12uur na inname). Indien nog steeds laag, dan ophogen.</a:t>
            </a:r>
          </a:p>
          <a:p>
            <a:r>
              <a:rPr lang="nl-NL" dirty="0" smtClean="0"/>
              <a:t>Spiegel </a:t>
            </a:r>
            <a:r>
              <a:rPr lang="nl-NL" dirty="0"/>
              <a:t>0.41</a:t>
            </a:r>
          </a:p>
          <a:p>
            <a:endParaRPr lang="nl-NL" dirty="0" smtClean="0"/>
          </a:p>
          <a:p>
            <a:r>
              <a:rPr lang="nl-NL" dirty="0" smtClean="0"/>
              <a:t>Bloed </a:t>
            </a:r>
            <a:r>
              <a:rPr lang="nl-NL" dirty="0"/>
              <a:t>geprikt om 8.40u (inname lithium om 21.00u -&gt; dus 12uur na inname afgenomen = </a:t>
            </a:r>
            <a:r>
              <a:rPr lang="nl-NL" sz="3200" dirty="0" err="1">
                <a:solidFill>
                  <a:srgbClr val="FF0000"/>
                </a:solidFill>
              </a:rPr>
              <a:t>dalspiegel</a:t>
            </a:r>
            <a:r>
              <a:rPr lang="nl-NL" dirty="0"/>
              <a:t>)</a:t>
            </a:r>
          </a:p>
          <a:p>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489" y="3495675"/>
            <a:ext cx="2078880" cy="155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291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Dutch"/>
</p:tagLst>
</file>

<file path=ppt/theme/theme1.xml><?xml version="1.0" encoding="utf-8"?>
<a:theme xmlns:a="http://schemas.openxmlformats.org/drawingml/2006/main" name="Archipel Kenniscentrum PPT 16x9">
  <a:themeElements>
    <a:clrScheme name="Archipel">
      <a:dk1>
        <a:sysClr val="windowText" lastClr="000000"/>
      </a:dk1>
      <a:lt1>
        <a:sysClr val="window" lastClr="FFFFFF"/>
      </a:lt1>
      <a:dk2>
        <a:srgbClr val="521C78"/>
      </a:dk2>
      <a:lt2>
        <a:srgbClr val="FFFFFF"/>
      </a:lt2>
      <a:accent1>
        <a:srgbClr val="521C78"/>
      </a:accent1>
      <a:accent2>
        <a:srgbClr val="DE8703"/>
      </a:accent2>
      <a:accent3>
        <a:srgbClr val="BAD405"/>
      </a:accent3>
      <a:accent4>
        <a:srgbClr val="E3BA12"/>
      </a:accent4>
      <a:accent5>
        <a:srgbClr val="521C78"/>
      </a:accent5>
      <a:accent6>
        <a:srgbClr val="DE8703"/>
      </a:accent6>
      <a:hlink>
        <a:srgbClr val="FFFFFF"/>
      </a:hlink>
      <a:folHlink>
        <a:srgbClr val="FFFFF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600" dirty="0" err="1" smtClean="0"/>
        </a:defPPr>
      </a:lstStyle>
    </a:txDef>
  </a:objectDefaults>
  <a:extraClrSchemeLst/>
  <a:extLst>
    <a:ext uri="{05A4C25C-085E-4340-85A3-A5531E510DB2}">
      <thm15:themeFamily xmlns="" xmlns:thm15="http://schemas.microsoft.com/office/thememl/2012/main" name="Archipel Kenniscentrum PPT 16x9.potx" id="{2A828F62-EF03-48A1-8068-2B419043869B}" vid="{BF3A87E5-B54F-4AD0-B8E8-143D7A049128}"/>
    </a:ext>
  </a:extLst>
</a:theme>
</file>

<file path=ppt/theme/theme2.xml><?xml version="1.0" encoding="utf-8"?>
<a:theme xmlns:a="http://schemas.openxmlformats.org/drawingml/2006/main" name="Kantoorthema">
  <a:themeElements>
    <a:clrScheme name="Archipel">
      <a:dk1>
        <a:sysClr val="windowText" lastClr="000000"/>
      </a:dk1>
      <a:lt1>
        <a:sysClr val="window" lastClr="FFFFFF"/>
      </a:lt1>
      <a:dk2>
        <a:srgbClr val="521C78"/>
      </a:dk2>
      <a:lt2>
        <a:srgbClr val="FFFFFF"/>
      </a:lt2>
      <a:accent1>
        <a:srgbClr val="521C78"/>
      </a:accent1>
      <a:accent2>
        <a:srgbClr val="DE8703"/>
      </a:accent2>
      <a:accent3>
        <a:srgbClr val="BAD405"/>
      </a:accent3>
      <a:accent4>
        <a:srgbClr val="E3BA12"/>
      </a:accent4>
      <a:accent5>
        <a:srgbClr val="521C78"/>
      </a:accent5>
      <a:accent6>
        <a:srgbClr val="DE8703"/>
      </a:accent6>
      <a:hlink>
        <a:srgbClr val="FFFFFF"/>
      </a:hlink>
      <a:folHlink>
        <a:srgbClr val="FFFFF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Archipel">
      <a:dk1>
        <a:sysClr val="windowText" lastClr="000000"/>
      </a:dk1>
      <a:lt1>
        <a:sysClr val="window" lastClr="FFFFFF"/>
      </a:lt1>
      <a:dk2>
        <a:srgbClr val="521C78"/>
      </a:dk2>
      <a:lt2>
        <a:srgbClr val="FFFFFF"/>
      </a:lt2>
      <a:accent1>
        <a:srgbClr val="521C78"/>
      </a:accent1>
      <a:accent2>
        <a:srgbClr val="DE8703"/>
      </a:accent2>
      <a:accent3>
        <a:srgbClr val="BAD405"/>
      </a:accent3>
      <a:accent4>
        <a:srgbClr val="E3BA12"/>
      </a:accent4>
      <a:accent5>
        <a:srgbClr val="521C78"/>
      </a:accent5>
      <a:accent6>
        <a:srgbClr val="DE8703"/>
      </a:accent6>
      <a:hlink>
        <a:srgbClr val="FFFFFF"/>
      </a:hlink>
      <a:folHlink>
        <a:srgbClr val="FFFFFF"/>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Archipel Kenniscentrum PPT 16x9</Template>
  <TotalTime>1218</TotalTime>
  <Words>2274</Words>
  <Application>Microsoft Office PowerPoint</Application>
  <PresentationFormat>Diavoorstelling (16:9)</PresentationFormat>
  <Paragraphs>292</Paragraphs>
  <Slides>39</Slides>
  <Notes>38</Notes>
  <HiddenSlides>0</HiddenSlides>
  <MMClips>0</MMClips>
  <ScaleCrop>false</ScaleCrop>
  <HeadingPairs>
    <vt:vector size="4" baseType="variant">
      <vt:variant>
        <vt:lpstr>Thema</vt:lpstr>
      </vt:variant>
      <vt:variant>
        <vt:i4>1</vt:i4>
      </vt:variant>
      <vt:variant>
        <vt:lpstr>Diatitels</vt:lpstr>
      </vt:variant>
      <vt:variant>
        <vt:i4>39</vt:i4>
      </vt:variant>
    </vt:vector>
  </HeadingPairs>
  <TitlesOfParts>
    <vt:vector size="40" baseType="lpstr">
      <vt:lpstr>Archipel Kenniscentrum PPT 16x9</vt:lpstr>
      <vt:lpstr>FTO 21-09-2020 Lithium gebruik bij ouderen,  waar moet je op letten….</vt:lpstr>
      <vt:lpstr>Inleiding</vt:lpstr>
      <vt:lpstr>Waarom wil je er meer over weten?</vt:lpstr>
      <vt:lpstr>Wat is lithium?</vt:lpstr>
      <vt:lpstr>Casus 2</vt:lpstr>
      <vt:lpstr>Vervolg casus</vt:lpstr>
      <vt:lpstr>Medicatie</vt:lpstr>
      <vt:lpstr>Beloop casus</vt:lpstr>
      <vt:lpstr>Vervolg</vt:lpstr>
      <vt:lpstr>Vervolg casus</vt:lpstr>
      <vt:lpstr>Vervolg</vt:lpstr>
      <vt:lpstr>Vervolg casus</vt:lpstr>
      <vt:lpstr>Vervolg</vt:lpstr>
      <vt:lpstr>Verloop lithium spiegel</vt:lpstr>
      <vt:lpstr>Casus 1</vt:lpstr>
      <vt:lpstr>Casus</vt:lpstr>
      <vt:lpstr>Vervolg</vt:lpstr>
      <vt:lpstr>Medicatie overzicht Mw Spiegel</vt:lpstr>
      <vt:lpstr>Vervolg</vt:lpstr>
      <vt:lpstr>Dit was het weer</vt:lpstr>
      <vt:lpstr>PowerPoint-presentatie</vt:lpstr>
      <vt:lpstr>Casus</vt:lpstr>
      <vt:lpstr>Spiegel verloop lithium</vt:lpstr>
      <vt:lpstr>Plan</vt:lpstr>
      <vt:lpstr>Wat moet je weten over lithium</vt:lpstr>
      <vt:lpstr>Wat moet je weten over lithium</vt:lpstr>
      <vt:lpstr>Wat moet je weten over lithium</vt:lpstr>
      <vt:lpstr>Laboratorium afspraken</vt:lpstr>
      <vt:lpstr>PowerPoint-presentatie</vt:lpstr>
      <vt:lpstr>Bijwerkingen bij therapeutische spiegel</vt:lpstr>
      <vt:lpstr>Interacties</vt:lpstr>
      <vt:lpstr>Uitlokkende factoren voor een intoxicatie</vt:lpstr>
      <vt:lpstr>Hoe herken je een intoxicatie</vt:lpstr>
      <vt:lpstr>Hoe herken je een intoxicatie?</vt:lpstr>
      <vt:lpstr>Wat doe je bij een intoxicatie?</vt:lpstr>
      <vt:lpstr>Leerpunten </vt:lpstr>
      <vt:lpstr>Aanpassingen werkwijze nodig?</vt:lpstr>
      <vt:lpstr>Vragen?</vt:lpstr>
      <vt:lpstr>Bronnen</vt:lpstr>
    </vt:vector>
  </TitlesOfParts>
  <Company>Archipel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Persoonlijkheid</dc:title>
  <dc:creator>Anouk Matser</dc:creator>
  <cp:lastModifiedBy>Léontine Bollen</cp:lastModifiedBy>
  <cp:revision>84</cp:revision>
  <dcterms:created xsi:type="dcterms:W3CDTF">2017-08-15T08:27:41Z</dcterms:created>
  <dcterms:modified xsi:type="dcterms:W3CDTF">2020-09-23T11:44:59Z</dcterms:modified>
</cp:coreProperties>
</file>