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2" r:id="rId3"/>
    <p:sldId id="267" r:id="rId4"/>
    <p:sldId id="265" r:id="rId5"/>
    <p:sldId id="268" r:id="rId6"/>
    <p:sldId id="273" r:id="rId7"/>
    <p:sldId id="277" r:id="rId8"/>
    <p:sldId id="270" r:id="rId9"/>
    <p:sldId id="274" r:id="rId10"/>
    <p:sldId id="271" r:id="rId11"/>
    <p:sldId id="275" r:id="rId12"/>
    <p:sldId id="266" r:id="rId13"/>
    <p:sldId id="269" r:id="rId14"/>
    <p:sldId id="259" r:id="rId15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119" autoAdjust="0"/>
  </p:normalViewPr>
  <p:slideViewPr>
    <p:cSldViewPr>
      <p:cViewPr>
        <p:scale>
          <a:sx n="50" d="100"/>
          <a:sy n="50" d="100"/>
        </p:scale>
        <p:origin x="-2730" y="-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5FAE8B-CE7C-40C2-9A10-08B24E677B4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E156DB5E-E8DF-4C64-AA86-20E9D5CE93A1}">
      <dgm:prSet phldrT="[Tekst]"/>
      <dgm:spPr/>
      <dgm:t>
        <a:bodyPr/>
        <a:lstStyle/>
        <a:p>
          <a:r>
            <a:rPr lang="nl-NL" dirty="0" smtClean="0"/>
            <a:t>LUTS</a:t>
          </a:r>
          <a:endParaRPr lang="nl-NL" dirty="0"/>
        </a:p>
      </dgm:t>
    </dgm:pt>
    <dgm:pt modelId="{FEDD99F2-7FE1-44F7-95CA-DC0239BD4682}" type="parTrans" cxnId="{A7DC13E8-AF4A-435E-B758-DFFAAA0AC7D4}">
      <dgm:prSet/>
      <dgm:spPr/>
      <dgm:t>
        <a:bodyPr/>
        <a:lstStyle/>
        <a:p>
          <a:endParaRPr lang="nl-NL"/>
        </a:p>
      </dgm:t>
    </dgm:pt>
    <dgm:pt modelId="{C38DF6FF-3B19-4A12-B640-34D545473422}" type="sibTrans" cxnId="{A7DC13E8-AF4A-435E-B758-DFFAAA0AC7D4}">
      <dgm:prSet/>
      <dgm:spPr/>
      <dgm:t>
        <a:bodyPr/>
        <a:lstStyle/>
        <a:p>
          <a:endParaRPr lang="nl-NL"/>
        </a:p>
      </dgm:t>
    </dgm:pt>
    <dgm:pt modelId="{4FA503B4-0B89-420E-ABFF-1DF1B56D089E}">
      <dgm:prSet phldrT="[Tekst]" custT="1"/>
      <dgm:spPr/>
      <dgm:t>
        <a:bodyPr/>
        <a:lstStyle/>
        <a:p>
          <a:r>
            <a:rPr lang="nl-NL" sz="1800" dirty="0" smtClean="0"/>
            <a:t>Bekkenbodem</a:t>
          </a:r>
          <a:endParaRPr lang="nl-NL" sz="1800" dirty="0"/>
        </a:p>
      </dgm:t>
    </dgm:pt>
    <dgm:pt modelId="{0E3F5160-7D31-4531-B0E9-D06CAC376F07}" type="parTrans" cxnId="{D5ABEB97-8EFB-432A-B7BD-05D9120AE7B6}">
      <dgm:prSet/>
      <dgm:spPr/>
      <dgm:t>
        <a:bodyPr/>
        <a:lstStyle/>
        <a:p>
          <a:endParaRPr lang="nl-NL"/>
        </a:p>
      </dgm:t>
    </dgm:pt>
    <dgm:pt modelId="{8B19D464-5AD5-4965-A676-8C556B1A3684}" type="sibTrans" cxnId="{D5ABEB97-8EFB-432A-B7BD-05D9120AE7B6}">
      <dgm:prSet/>
      <dgm:spPr/>
      <dgm:t>
        <a:bodyPr/>
        <a:lstStyle/>
        <a:p>
          <a:endParaRPr lang="nl-NL"/>
        </a:p>
      </dgm:t>
    </dgm:pt>
    <dgm:pt modelId="{56C691A7-379D-47F9-93AB-539273B12AA5}">
      <dgm:prSet phldrT="[Tekst]" custT="1"/>
      <dgm:spPr/>
      <dgm:t>
        <a:bodyPr/>
        <a:lstStyle/>
        <a:p>
          <a:r>
            <a:rPr lang="nl-NL" sz="1800" dirty="0" smtClean="0"/>
            <a:t>Leeftijd</a:t>
          </a:r>
          <a:endParaRPr lang="nl-NL" sz="1400" dirty="0"/>
        </a:p>
      </dgm:t>
    </dgm:pt>
    <dgm:pt modelId="{CEB9E51A-7606-4853-A98F-2543857D3FE8}" type="parTrans" cxnId="{48D9A630-546E-48FE-81D3-F84F41D562AD}">
      <dgm:prSet/>
      <dgm:spPr/>
      <dgm:t>
        <a:bodyPr/>
        <a:lstStyle/>
        <a:p>
          <a:endParaRPr lang="nl-NL"/>
        </a:p>
      </dgm:t>
    </dgm:pt>
    <dgm:pt modelId="{CF59AA53-C0B5-4C79-BC14-53935D7B5069}" type="sibTrans" cxnId="{48D9A630-546E-48FE-81D3-F84F41D562AD}">
      <dgm:prSet/>
      <dgm:spPr/>
      <dgm:t>
        <a:bodyPr/>
        <a:lstStyle/>
        <a:p>
          <a:endParaRPr lang="nl-NL"/>
        </a:p>
      </dgm:t>
    </dgm:pt>
    <dgm:pt modelId="{38D04D61-5CD1-4140-B584-A5B897B11B7D}">
      <dgm:prSet phldrT="[Tekst]" custT="1"/>
      <dgm:spPr/>
      <dgm:t>
        <a:bodyPr/>
        <a:lstStyle/>
        <a:p>
          <a:r>
            <a:rPr lang="nl-NL" sz="1800" dirty="0" err="1" smtClean="0"/>
            <a:t>Neurogene</a:t>
          </a:r>
          <a:r>
            <a:rPr lang="nl-NL" sz="1800" dirty="0" smtClean="0"/>
            <a:t> regulatie</a:t>
          </a:r>
          <a:endParaRPr lang="nl-NL" sz="1800" dirty="0"/>
        </a:p>
      </dgm:t>
    </dgm:pt>
    <dgm:pt modelId="{CAF15168-99EF-449A-A9DD-C70A7C6B46F5}" type="parTrans" cxnId="{6D522A6E-DF68-4500-ADB8-6CFE3CE8A2C4}">
      <dgm:prSet/>
      <dgm:spPr/>
      <dgm:t>
        <a:bodyPr/>
        <a:lstStyle/>
        <a:p>
          <a:endParaRPr lang="nl-NL"/>
        </a:p>
      </dgm:t>
    </dgm:pt>
    <dgm:pt modelId="{78FCBA6C-8678-4963-8955-F8B93B5AF7CE}" type="sibTrans" cxnId="{6D522A6E-DF68-4500-ADB8-6CFE3CE8A2C4}">
      <dgm:prSet/>
      <dgm:spPr/>
      <dgm:t>
        <a:bodyPr/>
        <a:lstStyle/>
        <a:p>
          <a:endParaRPr lang="nl-NL"/>
        </a:p>
      </dgm:t>
    </dgm:pt>
    <dgm:pt modelId="{46CE181B-8F14-49F9-8847-92FB0BA45602}">
      <dgm:prSet phldrT="[Tekst]" custT="1"/>
      <dgm:spPr/>
      <dgm:t>
        <a:bodyPr/>
        <a:lstStyle/>
        <a:p>
          <a:r>
            <a:rPr lang="nl-NL" sz="1800" dirty="0" smtClean="0"/>
            <a:t>Elasticiteit blaas</a:t>
          </a:r>
          <a:endParaRPr lang="nl-NL" sz="1800" dirty="0"/>
        </a:p>
      </dgm:t>
    </dgm:pt>
    <dgm:pt modelId="{A667D17B-6BD5-4946-B3B6-96A718578452}" type="parTrans" cxnId="{93F0F0A6-80B7-43C6-921E-A5EF6C7DB63E}">
      <dgm:prSet/>
      <dgm:spPr/>
      <dgm:t>
        <a:bodyPr/>
        <a:lstStyle/>
        <a:p>
          <a:endParaRPr lang="nl-NL"/>
        </a:p>
      </dgm:t>
    </dgm:pt>
    <dgm:pt modelId="{18D216F4-85FA-4B6E-B28C-5CDCBECF1BFB}" type="sibTrans" cxnId="{93F0F0A6-80B7-43C6-921E-A5EF6C7DB63E}">
      <dgm:prSet/>
      <dgm:spPr/>
      <dgm:t>
        <a:bodyPr/>
        <a:lstStyle/>
        <a:p>
          <a:endParaRPr lang="nl-NL"/>
        </a:p>
      </dgm:t>
    </dgm:pt>
    <dgm:pt modelId="{D81263FC-4003-4CD1-82C0-7DAED9FCF6A4}">
      <dgm:prSet phldrT="[Tekst]" custT="1"/>
      <dgm:spPr/>
      <dgm:t>
        <a:bodyPr/>
        <a:lstStyle/>
        <a:p>
          <a:r>
            <a:rPr lang="nl-NL" sz="1800" dirty="0" smtClean="0"/>
            <a:t>Prostaat</a:t>
          </a:r>
          <a:endParaRPr lang="nl-NL" sz="1800" dirty="0"/>
        </a:p>
      </dgm:t>
    </dgm:pt>
    <dgm:pt modelId="{4F6C3845-B6EC-41CE-98A3-28BFA2221D77}" type="parTrans" cxnId="{E3F42657-DEE6-4723-9142-845D93B474D2}">
      <dgm:prSet/>
      <dgm:spPr/>
      <dgm:t>
        <a:bodyPr/>
        <a:lstStyle/>
        <a:p>
          <a:endParaRPr lang="nl-NL"/>
        </a:p>
      </dgm:t>
    </dgm:pt>
    <dgm:pt modelId="{25596CBB-8C5B-4D7D-946C-7F18267090A6}" type="sibTrans" cxnId="{E3F42657-DEE6-4723-9142-845D93B474D2}">
      <dgm:prSet/>
      <dgm:spPr/>
      <dgm:t>
        <a:bodyPr/>
        <a:lstStyle/>
        <a:p>
          <a:endParaRPr lang="nl-NL"/>
        </a:p>
      </dgm:t>
    </dgm:pt>
    <dgm:pt modelId="{7C6ADAD6-E459-4F3D-9F60-F323D567B966}">
      <dgm:prSet phldrT="[Tekst]" custT="1"/>
      <dgm:spPr/>
      <dgm:t>
        <a:bodyPr/>
        <a:lstStyle/>
        <a:p>
          <a:r>
            <a:rPr lang="nl-NL" sz="1800" dirty="0" smtClean="0"/>
            <a:t>Medicatie</a:t>
          </a:r>
          <a:endParaRPr lang="nl-NL" sz="1400" dirty="0"/>
        </a:p>
      </dgm:t>
    </dgm:pt>
    <dgm:pt modelId="{4504564E-4B99-4F24-95C2-D2BEF5887762}" type="parTrans" cxnId="{17768C67-E5B4-4C5B-985F-D6A89476D408}">
      <dgm:prSet/>
      <dgm:spPr/>
      <dgm:t>
        <a:bodyPr/>
        <a:lstStyle/>
        <a:p>
          <a:endParaRPr lang="nl-NL"/>
        </a:p>
      </dgm:t>
    </dgm:pt>
    <dgm:pt modelId="{97458798-A4E1-4524-B4B9-8E1314BC8E08}" type="sibTrans" cxnId="{17768C67-E5B4-4C5B-985F-D6A89476D408}">
      <dgm:prSet/>
      <dgm:spPr/>
      <dgm:t>
        <a:bodyPr/>
        <a:lstStyle/>
        <a:p>
          <a:endParaRPr lang="nl-NL"/>
        </a:p>
      </dgm:t>
    </dgm:pt>
    <dgm:pt modelId="{CC172E34-BC54-4CC3-ABB6-950BDE62C274}">
      <dgm:prSet phldrT="[Tekst]" custT="1"/>
      <dgm:spPr/>
      <dgm:t>
        <a:bodyPr/>
        <a:lstStyle/>
        <a:p>
          <a:r>
            <a:rPr lang="nl-NL" sz="1800" dirty="0" smtClean="0"/>
            <a:t>Overgewicht</a:t>
          </a:r>
          <a:endParaRPr lang="nl-NL" sz="1800" dirty="0"/>
        </a:p>
      </dgm:t>
    </dgm:pt>
    <dgm:pt modelId="{1F7EE714-942F-4031-A8B4-B72EC9D626D2}" type="parTrans" cxnId="{982A188D-8A93-48CA-9EDA-757794A71CAE}">
      <dgm:prSet/>
      <dgm:spPr/>
      <dgm:t>
        <a:bodyPr/>
        <a:lstStyle/>
        <a:p>
          <a:endParaRPr lang="nl-NL"/>
        </a:p>
      </dgm:t>
    </dgm:pt>
    <dgm:pt modelId="{220FA85F-6A9B-4795-AB10-00128FB9D4A5}" type="sibTrans" cxnId="{982A188D-8A93-48CA-9EDA-757794A71CAE}">
      <dgm:prSet/>
      <dgm:spPr/>
      <dgm:t>
        <a:bodyPr/>
        <a:lstStyle/>
        <a:p>
          <a:endParaRPr lang="nl-NL"/>
        </a:p>
      </dgm:t>
    </dgm:pt>
    <dgm:pt modelId="{D760A163-36E1-4546-B652-AAA1A3C85266}">
      <dgm:prSet phldrT="[Tekst]" custT="1"/>
      <dgm:spPr/>
      <dgm:t>
        <a:bodyPr/>
        <a:lstStyle/>
        <a:p>
          <a:r>
            <a:rPr lang="nl-NL" sz="1800" dirty="0" smtClean="0"/>
            <a:t>Iatrogeen</a:t>
          </a:r>
          <a:endParaRPr lang="nl-NL" sz="1800" dirty="0"/>
        </a:p>
      </dgm:t>
    </dgm:pt>
    <dgm:pt modelId="{BEA6EC2C-9B8A-43CA-9291-539653D74CF3}" type="parTrans" cxnId="{DEC81418-E2F4-40C3-A14D-F31A27EC3E4D}">
      <dgm:prSet/>
      <dgm:spPr/>
      <dgm:t>
        <a:bodyPr/>
        <a:lstStyle/>
        <a:p>
          <a:endParaRPr lang="nl-NL"/>
        </a:p>
      </dgm:t>
    </dgm:pt>
    <dgm:pt modelId="{C1F835D1-BD35-4024-8845-08515D968575}" type="sibTrans" cxnId="{DEC81418-E2F4-40C3-A14D-F31A27EC3E4D}">
      <dgm:prSet/>
      <dgm:spPr/>
      <dgm:t>
        <a:bodyPr/>
        <a:lstStyle/>
        <a:p>
          <a:endParaRPr lang="nl-NL"/>
        </a:p>
      </dgm:t>
    </dgm:pt>
    <dgm:pt modelId="{94E65336-851B-4704-B41C-7A6E5ED4A16E}" type="pres">
      <dgm:prSet presAssocID="{1C5FAE8B-CE7C-40C2-9A10-08B24E677B4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CD164FCC-6100-4811-81E8-F795CCC017F3}" type="pres">
      <dgm:prSet presAssocID="{E156DB5E-E8DF-4C64-AA86-20E9D5CE93A1}" presName="centerShape" presStyleLbl="node0" presStyleIdx="0" presStyleCnt="1"/>
      <dgm:spPr/>
      <dgm:t>
        <a:bodyPr/>
        <a:lstStyle/>
        <a:p>
          <a:endParaRPr lang="nl-NL"/>
        </a:p>
      </dgm:t>
    </dgm:pt>
    <dgm:pt modelId="{FBB9048E-0DD5-432D-9A64-63F491F05995}" type="pres">
      <dgm:prSet presAssocID="{0E3F5160-7D31-4531-B0E9-D06CAC376F07}" presName="parTrans" presStyleLbl="bgSibTrans2D1" presStyleIdx="0" presStyleCnt="8"/>
      <dgm:spPr/>
      <dgm:t>
        <a:bodyPr/>
        <a:lstStyle/>
        <a:p>
          <a:endParaRPr lang="nl-NL"/>
        </a:p>
      </dgm:t>
    </dgm:pt>
    <dgm:pt modelId="{B99F802E-4149-4115-B9C3-3544C362C43B}" type="pres">
      <dgm:prSet presAssocID="{4FA503B4-0B89-420E-ABFF-1DF1B56D089E}" presName="node" presStyleLbl="node1" presStyleIdx="0" presStyleCnt="8" custScaleX="12556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60375E6-1F27-4CB7-89DD-F1166F8FC560}" type="pres">
      <dgm:prSet presAssocID="{A667D17B-6BD5-4946-B3B6-96A718578452}" presName="parTrans" presStyleLbl="bgSibTrans2D1" presStyleIdx="1" presStyleCnt="8"/>
      <dgm:spPr/>
      <dgm:t>
        <a:bodyPr/>
        <a:lstStyle/>
        <a:p>
          <a:endParaRPr lang="nl-NL"/>
        </a:p>
      </dgm:t>
    </dgm:pt>
    <dgm:pt modelId="{81BA2617-145D-4C37-A34D-45A2C9E32767}" type="pres">
      <dgm:prSet presAssocID="{46CE181B-8F14-49F9-8847-92FB0BA45602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D4C8C13-B37C-4C2C-AC84-C50247D5A721}" type="pres">
      <dgm:prSet presAssocID="{4F6C3845-B6EC-41CE-98A3-28BFA2221D77}" presName="parTrans" presStyleLbl="bgSibTrans2D1" presStyleIdx="2" presStyleCnt="8"/>
      <dgm:spPr/>
      <dgm:t>
        <a:bodyPr/>
        <a:lstStyle/>
        <a:p>
          <a:endParaRPr lang="nl-NL"/>
        </a:p>
      </dgm:t>
    </dgm:pt>
    <dgm:pt modelId="{C1766ACA-2B12-468A-99AF-C1C5D2E318A9}" type="pres">
      <dgm:prSet presAssocID="{D81263FC-4003-4CD1-82C0-7DAED9FCF6A4}" presName="node" presStyleLbl="node1" presStyleIdx="2" presStyleCnt="8" custScaleX="9348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750D9D0-7A3E-42F4-ABA0-DE2E31BD554B}" type="pres">
      <dgm:prSet presAssocID="{4504564E-4B99-4F24-95C2-D2BEF5887762}" presName="parTrans" presStyleLbl="bgSibTrans2D1" presStyleIdx="3" presStyleCnt="8"/>
      <dgm:spPr/>
      <dgm:t>
        <a:bodyPr/>
        <a:lstStyle/>
        <a:p>
          <a:endParaRPr lang="nl-NL"/>
        </a:p>
      </dgm:t>
    </dgm:pt>
    <dgm:pt modelId="{FB0A311F-F324-4844-B45F-D22D0C472ABC}" type="pres">
      <dgm:prSet presAssocID="{7C6ADAD6-E459-4F3D-9F60-F323D567B966}" presName="node" presStyleLbl="node1" presStyleIdx="3" presStyleCnt="8" custScaleX="10140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2C60F30-856A-4B8B-908C-2637290E5C3B}" type="pres">
      <dgm:prSet presAssocID="{CEB9E51A-7606-4853-A98F-2543857D3FE8}" presName="parTrans" presStyleLbl="bgSibTrans2D1" presStyleIdx="4" presStyleCnt="8"/>
      <dgm:spPr/>
      <dgm:t>
        <a:bodyPr/>
        <a:lstStyle/>
        <a:p>
          <a:endParaRPr lang="nl-NL"/>
        </a:p>
      </dgm:t>
    </dgm:pt>
    <dgm:pt modelId="{0511E179-4793-4E1D-ABB9-E6895780D610}" type="pres">
      <dgm:prSet presAssocID="{56C691A7-379D-47F9-93AB-539273B12AA5}" presName="node" presStyleLbl="node1" presStyleIdx="4" presStyleCnt="8" custScaleX="106731" custRadScaleRad="101241" custRadScaleInc="912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9F755EB-8BD4-4E47-B16D-0DA8C86C99D9}" type="pres">
      <dgm:prSet presAssocID="{CAF15168-99EF-449A-A9DD-C70A7C6B46F5}" presName="parTrans" presStyleLbl="bgSibTrans2D1" presStyleIdx="5" presStyleCnt="8"/>
      <dgm:spPr/>
      <dgm:t>
        <a:bodyPr/>
        <a:lstStyle/>
        <a:p>
          <a:endParaRPr lang="nl-NL"/>
        </a:p>
      </dgm:t>
    </dgm:pt>
    <dgm:pt modelId="{16C583B2-D223-48FF-AC01-F43661CEA2E2}" type="pres">
      <dgm:prSet presAssocID="{38D04D61-5CD1-4140-B584-A5B897B11B7D}" presName="node" presStyleLbl="node1" presStyleIdx="5" presStyleCnt="8" custScaleX="126592" custRadScaleRad="105535" custRadScaleInc="1507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D4DDD4F-24F8-4A6B-B95D-86F69EC9DD6D}" type="pres">
      <dgm:prSet presAssocID="{1F7EE714-942F-4031-A8B4-B72EC9D626D2}" presName="parTrans" presStyleLbl="bgSibTrans2D1" presStyleIdx="6" presStyleCnt="8"/>
      <dgm:spPr/>
      <dgm:t>
        <a:bodyPr/>
        <a:lstStyle/>
        <a:p>
          <a:endParaRPr lang="nl-NL"/>
        </a:p>
      </dgm:t>
    </dgm:pt>
    <dgm:pt modelId="{A2BEBE6F-0EED-4A9A-8F66-5C89926DE74C}" type="pres">
      <dgm:prSet presAssocID="{CC172E34-BC54-4CC3-ABB6-950BDE62C274}" presName="node" presStyleLbl="node1" presStyleIdx="6" presStyleCnt="8" custScaleX="12752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9D151D7-A318-42EB-BF0A-61FB5640B636}" type="pres">
      <dgm:prSet presAssocID="{BEA6EC2C-9B8A-43CA-9291-539653D74CF3}" presName="parTrans" presStyleLbl="bgSibTrans2D1" presStyleIdx="7" presStyleCnt="8"/>
      <dgm:spPr/>
      <dgm:t>
        <a:bodyPr/>
        <a:lstStyle/>
        <a:p>
          <a:endParaRPr lang="nl-NL"/>
        </a:p>
      </dgm:t>
    </dgm:pt>
    <dgm:pt modelId="{348B0600-9B4F-47B5-A9A3-F6C996DF8666}" type="pres">
      <dgm:prSet presAssocID="{D760A163-36E1-4546-B652-AAA1A3C85266}" presName="node" presStyleLbl="node1" presStyleIdx="7" presStyleCnt="8" custScaleX="12717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92C0261-8936-4557-AF32-2491A89D0CBB}" type="presOf" srcId="{D81263FC-4003-4CD1-82C0-7DAED9FCF6A4}" destId="{C1766ACA-2B12-468A-99AF-C1C5D2E318A9}" srcOrd="0" destOrd="0" presId="urn:microsoft.com/office/officeart/2005/8/layout/radial4"/>
    <dgm:cxn modelId="{E3F42657-DEE6-4723-9142-845D93B474D2}" srcId="{E156DB5E-E8DF-4C64-AA86-20E9D5CE93A1}" destId="{D81263FC-4003-4CD1-82C0-7DAED9FCF6A4}" srcOrd="2" destOrd="0" parTransId="{4F6C3845-B6EC-41CE-98A3-28BFA2221D77}" sibTransId="{25596CBB-8C5B-4D7D-946C-7F18267090A6}"/>
    <dgm:cxn modelId="{38270619-2690-4F5B-8107-3A1CA0F07DC7}" type="presOf" srcId="{CEB9E51A-7606-4853-A98F-2543857D3FE8}" destId="{42C60F30-856A-4B8B-908C-2637290E5C3B}" srcOrd="0" destOrd="0" presId="urn:microsoft.com/office/officeart/2005/8/layout/radial4"/>
    <dgm:cxn modelId="{D5ABEB97-8EFB-432A-B7BD-05D9120AE7B6}" srcId="{E156DB5E-E8DF-4C64-AA86-20E9D5CE93A1}" destId="{4FA503B4-0B89-420E-ABFF-1DF1B56D089E}" srcOrd="0" destOrd="0" parTransId="{0E3F5160-7D31-4531-B0E9-D06CAC376F07}" sibTransId="{8B19D464-5AD5-4965-A676-8C556B1A3684}"/>
    <dgm:cxn modelId="{17768C67-E5B4-4C5B-985F-D6A89476D408}" srcId="{E156DB5E-E8DF-4C64-AA86-20E9D5CE93A1}" destId="{7C6ADAD6-E459-4F3D-9F60-F323D567B966}" srcOrd="3" destOrd="0" parTransId="{4504564E-4B99-4F24-95C2-D2BEF5887762}" sibTransId="{97458798-A4E1-4524-B4B9-8E1314BC8E08}"/>
    <dgm:cxn modelId="{A7DC13E8-AF4A-435E-B758-DFFAAA0AC7D4}" srcId="{1C5FAE8B-CE7C-40C2-9A10-08B24E677B46}" destId="{E156DB5E-E8DF-4C64-AA86-20E9D5CE93A1}" srcOrd="0" destOrd="0" parTransId="{FEDD99F2-7FE1-44F7-95CA-DC0239BD4682}" sibTransId="{C38DF6FF-3B19-4A12-B640-34D545473422}"/>
    <dgm:cxn modelId="{4ADFCDA2-4FAB-43E8-9178-8A672B72C9F7}" type="presOf" srcId="{4F6C3845-B6EC-41CE-98A3-28BFA2221D77}" destId="{5D4C8C13-B37C-4C2C-AC84-C50247D5A721}" srcOrd="0" destOrd="0" presId="urn:microsoft.com/office/officeart/2005/8/layout/radial4"/>
    <dgm:cxn modelId="{4C2497EB-8D74-42FF-B674-BCB13BAB5251}" type="presOf" srcId="{D760A163-36E1-4546-B652-AAA1A3C85266}" destId="{348B0600-9B4F-47B5-A9A3-F6C996DF8666}" srcOrd="0" destOrd="0" presId="urn:microsoft.com/office/officeart/2005/8/layout/radial4"/>
    <dgm:cxn modelId="{48D9A630-546E-48FE-81D3-F84F41D562AD}" srcId="{E156DB5E-E8DF-4C64-AA86-20E9D5CE93A1}" destId="{56C691A7-379D-47F9-93AB-539273B12AA5}" srcOrd="4" destOrd="0" parTransId="{CEB9E51A-7606-4853-A98F-2543857D3FE8}" sibTransId="{CF59AA53-C0B5-4C79-BC14-53935D7B5069}"/>
    <dgm:cxn modelId="{93F0F0A6-80B7-43C6-921E-A5EF6C7DB63E}" srcId="{E156DB5E-E8DF-4C64-AA86-20E9D5CE93A1}" destId="{46CE181B-8F14-49F9-8847-92FB0BA45602}" srcOrd="1" destOrd="0" parTransId="{A667D17B-6BD5-4946-B3B6-96A718578452}" sibTransId="{18D216F4-85FA-4B6E-B28C-5CDCBECF1BFB}"/>
    <dgm:cxn modelId="{F8DEEC60-1ACC-4CE9-9CC0-A95EDAE4ED97}" type="presOf" srcId="{1C5FAE8B-CE7C-40C2-9A10-08B24E677B46}" destId="{94E65336-851B-4704-B41C-7A6E5ED4A16E}" srcOrd="0" destOrd="0" presId="urn:microsoft.com/office/officeart/2005/8/layout/radial4"/>
    <dgm:cxn modelId="{3BD8BA0D-EBD3-4BC5-A8D5-8E310F4F467F}" type="presOf" srcId="{4FA503B4-0B89-420E-ABFF-1DF1B56D089E}" destId="{B99F802E-4149-4115-B9C3-3544C362C43B}" srcOrd="0" destOrd="0" presId="urn:microsoft.com/office/officeart/2005/8/layout/radial4"/>
    <dgm:cxn modelId="{B1D04CA6-ED6B-4C1D-BA3B-2D26C174A934}" type="presOf" srcId="{1F7EE714-942F-4031-A8B4-B72EC9D626D2}" destId="{ED4DDD4F-24F8-4A6B-B95D-86F69EC9DD6D}" srcOrd="0" destOrd="0" presId="urn:microsoft.com/office/officeart/2005/8/layout/radial4"/>
    <dgm:cxn modelId="{2CA90FC1-791E-460C-A0DE-57F11E897C2C}" type="presOf" srcId="{E156DB5E-E8DF-4C64-AA86-20E9D5CE93A1}" destId="{CD164FCC-6100-4811-81E8-F795CCC017F3}" srcOrd="0" destOrd="0" presId="urn:microsoft.com/office/officeart/2005/8/layout/radial4"/>
    <dgm:cxn modelId="{982A188D-8A93-48CA-9EDA-757794A71CAE}" srcId="{E156DB5E-E8DF-4C64-AA86-20E9D5CE93A1}" destId="{CC172E34-BC54-4CC3-ABB6-950BDE62C274}" srcOrd="6" destOrd="0" parTransId="{1F7EE714-942F-4031-A8B4-B72EC9D626D2}" sibTransId="{220FA85F-6A9B-4795-AB10-00128FB9D4A5}"/>
    <dgm:cxn modelId="{02101409-4371-4329-AD90-B7C7D7582CDB}" type="presOf" srcId="{56C691A7-379D-47F9-93AB-539273B12AA5}" destId="{0511E179-4793-4E1D-ABB9-E6895780D610}" srcOrd="0" destOrd="0" presId="urn:microsoft.com/office/officeart/2005/8/layout/radial4"/>
    <dgm:cxn modelId="{DEC81418-E2F4-40C3-A14D-F31A27EC3E4D}" srcId="{E156DB5E-E8DF-4C64-AA86-20E9D5CE93A1}" destId="{D760A163-36E1-4546-B652-AAA1A3C85266}" srcOrd="7" destOrd="0" parTransId="{BEA6EC2C-9B8A-43CA-9291-539653D74CF3}" sibTransId="{C1F835D1-BD35-4024-8845-08515D968575}"/>
    <dgm:cxn modelId="{E0FA4922-13E6-4A1F-90C2-CAF14462FDF6}" type="presOf" srcId="{7C6ADAD6-E459-4F3D-9F60-F323D567B966}" destId="{FB0A311F-F324-4844-B45F-D22D0C472ABC}" srcOrd="0" destOrd="0" presId="urn:microsoft.com/office/officeart/2005/8/layout/radial4"/>
    <dgm:cxn modelId="{54D8DE0F-3205-42A3-9821-A8657494F2B4}" type="presOf" srcId="{4504564E-4B99-4F24-95C2-D2BEF5887762}" destId="{1750D9D0-7A3E-42F4-ABA0-DE2E31BD554B}" srcOrd="0" destOrd="0" presId="urn:microsoft.com/office/officeart/2005/8/layout/radial4"/>
    <dgm:cxn modelId="{885A3CF8-D112-4DB5-8040-85FF89709587}" type="presOf" srcId="{BEA6EC2C-9B8A-43CA-9291-539653D74CF3}" destId="{69D151D7-A318-42EB-BF0A-61FB5640B636}" srcOrd="0" destOrd="0" presId="urn:microsoft.com/office/officeart/2005/8/layout/radial4"/>
    <dgm:cxn modelId="{FB8C1838-7969-4843-B4DD-4978482454A4}" type="presOf" srcId="{A667D17B-6BD5-4946-B3B6-96A718578452}" destId="{960375E6-1F27-4CB7-89DD-F1166F8FC560}" srcOrd="0" destOrd="0" presId="urn:microsoft.com/office/officeart/2005/8/layout/radial4"/>
    <dgm:cxn modelId="{5FE30A9B-EBB9-46A0-8BD0-922398000C18}" type="presOf" srcId="{CAF15168-99EF-449A-A9DD-C70A7C6B46F5}" destId="{B9F755EB-8BD4-4E47-B16D-0DA8C86C99D9}" srcOrd="0" destOrd="0" presId="urn:microsoft.com/office/officeart/2005/8/layout/radial4"/>
    <dgm:cxn modelId="{AE135AAF-8ADF-47C7-96A0-AFC099F97DE8}" type="presOf" srcId="{38D04D61-5CD1-4140-B584-A5B897B11B7D}" destId="{16C583B2-D223-48FF-AC01-F43661CEA2E2}" srcOrd="0" destOrd="0" presId="urn:microsoft.com/office/officeart/2005/8/layout/radial4"/>
    <dgm:cxn modelId="{6D522A6E-DF68-4500-ADB8-6CFE3CE8A2C4}" srcId="{E156DB5E-E8DF-4C64-AA86-20E9D5CE93A1}" destId="{38D04D61-5CD1-4140-B584-A5B897B11B7D}" srcOrd="5" destOrd="0" parTransId="{CAF15168-99EF-449A-A9DD-C70A7C6B46F5}" sibTransId="{78FCBA6C-8678-4963-8955-F8B93B5AF7CE}"/>
    <dgm:cxn modelId="{A54BDCC9-F422-4E11-BDA2-D56E6E160274}" type="presOf" srcId="{0E3F5160-7D31-4531-B0E9-D06CAC376F07}" destId="{FBB9048E-0DD5-432D-9A64-63F491F05995}" srcOrd="0" destOrd="0" presId="urn:microsoft.com/office/officeart/2005/8/layout/radial4"/>
    <dgm:cxn modelId="{EA271FD8-1AAB-4A13-A9B1-1742DDA56B65}" type="presOf" srcId="{46CE181B-8F14-49F9-8847-92FB0BA45602}" destId="{81BA2617-145D-4C37-A34D-45A2C9E32767}" srcOrd="0" destOrd="0" presId="urn:microsoft.com/office/officeart/2005/8/layout/radial4"/>
    <dgm:cxn modelId="{98D902DD-7C5F-4398-AA4F-2600B3800DB1}" type="presOf" srcId="{CC172E34-BC54-4CC3-ABB6-950BDE62C274}" destId="{A2BEBE6F-0EED-4A9A-8F66-5C89926DE74C}" srcOrd="0" destOrd="0" presId="urn:microsoft.com/office/officeart/2005/8/layout/radial4"/>
    <dgm:cxn modelId="{184D2A5A-FCEA-4451-9553-A4E94360BC17}" type="presParOf" srcId="{94E65336-851B-4704-B41C-7A6E5ED4A16E}" destId="{CD164FCC-6100-4811-81E8-F795CCC017F3}" srcOrd="0" destOrd="0" presId="urn:microsoft.com/office/officeart/2005/8/layout/radial4"/>
    <dgm:cxn modelId="{F28C7D21-856A-421D-8444-1C5691F79795}" type="presParOf" srcId="{94E65336-851B-4704-B41C-7A6E5ED4A16E}" destId="{FBB9048E-0DD5-432D-9A64-63F491F05995}" srcOrd="1" destOrd="0" presId="urn:microsoft.com/office/officeart/2005/8/layout/radial4"/>
    <dgm:cxn modelId="{E3C34EC0-F8A3-4EBD-8505-F7E4D1078C8A}" type="presParOf" srcId="{94E65336-851B-4704-B41C-7A6E5ED4A16E}" destId="{B99F802E-4149-4115-B9C3-3544C362C43B}" srcOrd="2" destOrd="0" presId="urn:microsoft.com/office/officeart/2005/8/layout/radial4"/>
    <dgm:cxn modelId="{C3ABA791-AF54-4A67-9727-5CFBBFF4001B}" type="presParOf" srcId="{94E65336-851B-4704-B41C-7A6E5ED4A16E}" destId="{960375E6-1F27-4CB7-89DD-F1166F8FC560}" srcOrd="3" destOrd="0" presId="urn:microsoft.com/office/officeart/2005/8/layout/radial4"/>
    <dgm:cxn modelId="{C549A7AE-CBD8-45BE-9CB1-71FC74F84F0F}" type="presParOf" srcId="{94E65336-851B-4704-B41C-7A6E5ED4A16E}" destId="{81BA2617-145D-4C37-A34D-45A2C9E32767}" srcOrd="4" destOrd="0" presId="urn:microsoft.com/office/officeart/2005/8/layout/radial4"/>
    <dgm:cxn modelId="{03C21192-A986-4E7D-BAEF-FEED4EA265C6}" type="presParOf" srcId="{94E65336-851B-4704-B41C-7A6E5ED4A16E}" destId="{5D4C8C13-B37C-4C2C-AC84-C50247D5A721}" srcOrd="5" destOrd="0" presId="urn:microsoft.com/office/officeart/2005/8/layout/radial4"/>
    <dgm:cxn modelId="{7930171F-F0BB-4163-8D9D-636C12373679}" type="presParOf" srcId="{94E65336-851B-4704-B41C-7A6E5ED4A16E}" destId="{C1766ACA-2B12-468A-99AF-C1C5D2E318A9}" srcOrd="6" destOrd="0" presId="urn:microsoft.com/office/officeart/2005/8/layout/radial4"/>
    <dgm:cxn modelId="{04D02A1C-AEC5-4DF9-B0C7-DED5B89A9986}" type="presParOf" srcId="{94E65336-851B-4704-B41C-7A6E5ED4A16E}" destId="{1750D9D0-7A3E-42F4-ABA0-DE2E31BD554B}" srcOrd="7" destOrd="0" presId="urn:microsoft.com/office/officeart/2005/8/layout/radial4"/>
    <dgm:cxn modelId="{6EE1E7B9-E516-4EE5-94BE-3A30DB7235E1}" type="presParOf" srcId="{94E65336-851B-4704-B41C-7A6E5ED4A16E}" destId="{FB0A311F-F324-4844-B45F-D22D0C472ABC}" srcOrd="8" destOrd="0" presId="urn:microsoft.com/office/officeart/2005/8/layout/radial4"/>
    <dgm:cxn modelId="{439A71AF-28EF-4C56-AC9E-73F14D238487}" type="presParOf" srcId="{94E65336-851B-4704-B41C-7A6E5ED4A16E}" destId="{42C60F30-856A-4B8B-908C-2637290E5C3B}" srcOrd="9" destOrd="0" presId="urn:microsoft.com/office/officeart/2005/8/layout/radial4"/>
    <dgm:cxn modelId="{20160BD3-53D1-415A-8A9E-7DA07B052D87}" type="presParOf" srcId="{94E65336-851B-4704-B41C-7A6E5ED4A16E}" destId="{0511E179-4793-4E1D-ABB9-E6895780D610}" srcOrd="10" destOrd="0" presId="urn:microsoft.com/office/officeart/2005/8/layout/radial4"/>
    <dgm:cxn modelId="{9CCF9C7C-F6DE-4216-A8E5-E868583E6538}" type="presParOf" srcId="{94E65336-851B-4704-B41C-7A6E5ED4A16E}" destId="{B9F755EB-8BD4-4E47-B16D-0DA8C86C99D9}" srcOrd="11" destOrd="0" presId="urn:microsoft.com/office/officeart/2005/8/layout/radial4"/>
    <dgm:cxn modelId="{77E93B39-30AF-45A1-9300-B2CDD8FFC57D}" type="presParOf" srcId="{94E65336-851B-4704-B41C-7A6E5ED4A16E}" destId="{16C583B2-D223-48FF-AC01-F43661CEA2E2}" srcOrd="12" destOrd="0" presId="urn:microsoft.com/office/officeart/2005/8/layout/radial4"/>
    <dgm:cxn modelId="{C59C2F7D-C170-4861-8618-28BFFBEADE19}" type="presParOf" srcId="{94E65336-851B-4704-B41C-7A6E5ED4A16E}" destId="{ED4DDD4F-24F8-4A6B-B95D-86F69EC9DD6D}" srcOrd="13" destOrd="0" presId="urn:microsoft.com/office/officeart/2005/8/layout/radial4"/>
    <dgm:cxn modelId="{BE657DAC-57E8-4318-A153-D251856AA1DA}" type="presParOf" srcId="{94E65336-851B-4704-B41C-7A6E5ED4A16E}" destId="{A2BEBE6F-0EED-4A9A-8F66-5C89926DE74C}" srcOrd="14" destOrd="0" presId="urn:microsoft.com/office/officeart/2005/8/layout/radial4"/>
    <dgm:cxn modelId="{35983FD3-90CB-4633-8FE5-2E91939A62DF}" type="presParOf" srcId="{94E65336-851B-4704-B41C-7A6E5ED4A16E}" destId="{69D151D7-A318-42EB-BF0A-61FB5640B636}" srcOrd="15" destOrd="0" presId="urn:microsoft.com/office/officeart/2005/8/layout/radial4"/>
    <dgm:cxn modelId="{A5858D7E-80F6-44DA-9E1C-9963E483E0AD}" type="presParOf" srcId="{94E65336-851B-4704-B41C-7A6E5ED4A16E}" destId="{348B0600-9B4F-47B5-A9A3-F6C996DF8666}" srcOrd="1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164FCC-6100-4811-81E8-F795CCC017F3}">
      <dsp:nvSpPr>
        <dsp:cNvPr id="0" name=""/>
        <dsp:cNvSpPr/>
      </dsp:nvSpPr>
      <dsp:spPr>
        <a:xfrm>
          <a:off x="3082353" y="2960584"/>
          <a:ext cx="1756642" cy="17566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600" kern="1200" dirty="0" smtClean="0"/>
            <a:t>LUTS</a:t>
          </a:r>
          <a:endParaRPr lang="nl-NL" sz="4600" kern="1200" dirty="0"/>
        </a:p>
      </dsp:txBody>
      <dsp:txXfrm>
        <a:off x="3339607" y="3217838"/>
        <a:ext cx="1242134" cy="1242134"/>
      </dsp:txXfrm>
    </dsp:sp>
    <dsp:sp modelId="{FBB9048E-0DD5-432D-9A64-63F491F05995}">
      <dsp:nvSpPr>
        <dsp:cNvPr id="0" name=""/>
        <dsp:cNvSpPr/>
      </dsp:nvSpPr>
      <dsp:spPr>
        <a:xfrm rot="10800000">
          <a:off x="613070" y="3588584"/>
          <a:ext cx="2333472" cy="50064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9F802E-4149-4115-B9C3-3544C362C43B}">
      <dsp:nvSpPr>
        <dsp:cNvPr id="0" name=""/>
        <dsp:cNvSpPr/>
      </dsp:nvSpPr>
      <dsp:spPr>
        <a:xfrm>
          <a:off x="-158940" y="3347046"/>
          <a:ext cx="1544021" cy="9837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/>
            <a:t>Bekkenbodem</a:t>
          </a:r>
          <a:endParaRPr lang="nl-NL" sz="1800" kern="1200" dirty="0"/>
        </a:p>
      </dsp:txBody>
      <dsp:txXfrm>
        <a:off x="-130128" y="3375858"/>
        <a:ext cx="1486397" cy="926095"/>
      </dsp:txXfrm>
    </dsp:sp>
    <dsp:sp modelId="{960375E6-1F27-4CB7-89DD-F1166F8FC560}">
      <dsp:nvSpPr>
        <dsp:cNvPr id="0" name=""/>
        <dsp:cNvSpPr/>
      </dsp:nvSpPr>
      <dsp:spPr>
        <a:xfrm rot="12342857">
          <a:off x="829044" y="2642341"/>
          <a:ext cx="2333472" cy="50064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BA2617-145D-4C37-A34D-45A2C9E32767}">
      <dsp:nvSpPr>
        <dsp:cNvPr id="0" name=""/>
        <dsp:cNvSpPr/>
      </dsp:nvSpPr>
      <dsp:spPr>
        <a:xfrm>
          <a:off x="329762" y="1894574"/>
          <a:ext cx="1229649" cy="9837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/>
            <a:t>Elasticiteit blaas</a:t>
          </a:r>
          <a:endParaRPr lang="nl-NL" sz="1800" kern="1200" dirty="0"/>
        </a:p>
      </dsp:txBody>
      <dsp:txXfrm>
        <a:off x="358574" y="1923386"/>
        <a:ext cx="1172025" cy="926095"/>
      </dsp:txXfrm>
    </dsp:sp>
    <dsp:sp modelId="{5D4C8C13-B37C-4C2C-AC84-C50247D5A721}">
      <dsp:nvSpPr>
        <dsp:cNvPr id="0" name=""/>
        <dsp:cNvSpPr/>
      </dsp:nvSpPr>
      <dsp:spPr>
        <a:xfrm rot="13885714">
          <a:off x="1434189" y="1883513"/>
          <a:ext cx="2333472" cy="50064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766ACA-2B12-468A-99AF-C1C5D2E318A9}">
      <dsp:nvSpPr>
        <dsp:cNvPr id="0" name=""/>
        <dsp:cNvSpPr/>
      </dsp:nvSpPr>
      <dsp:spPr>
        <a:xfrm>
          <a:off x="1298684" y="729783"/>
          <a:ext cx="1149587" cy="9837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/>
            <a:t>Prostaat</a:t>
          </a:r>
          <a:endParaRPr lang="nl-NL" sz="1800" kern="1200" dirty="0"/>
        </a:p>
      </dsp:txBody>
      <dsp:txXfrm>
        <a:off x="1327496" y="758595"/>
        <a:ext cx="1091963" cy="926095"/>
      </dsp:txXfrm>
    </dsp:sp>
    <dsp:sp modelId="{1750D9D0-7A3E-42F4-ABA0-DE2E31BD554B}">
      <dsp:nvSpPr>
        <dsp:cNvPr id="0" name=""/>
        <dsp:cNvSpPr/>
      </dsp:nvSpPr>
      <dsp:spPr>
        <a:xfrm rot="15428571">
          <a:off x="2308649" y="1462395"/>
          <a:ext cx="2333472" cy="50064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0A311F-F324-4844-B45F-D22D0C472ABC}">
      <dsp:nvSpPr>
        <dsp:cNvPr id="0" name=""/>
        <dsp:cNvSpPr/>
      </dsp:nvSpPr>
      <dsp:spPr>
        <a:xfrm>
          <a:off x="2592287" y="83373"/>
          <a:ext cx="1246950" cy="9837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/>
            <a:t>Medicatie</a:t>
          </a:r>
          <a:endParaRPr lang="nl-NL" sz="1400" kern="1200" dirty="0"/>
        </a:p>
      </dsp:txBody>
      <dsp:txXfrm>
        <a:off x="2621099" y="112185"/>
        <a:ext cx="1189326" cy="926095"/>
      </dsp:txXfrm>
    </dsp:sp>
    <dsp:sp modelId="{42C60F30-856A-4B8B-908C-2637290E5C3B}">
      <dsp:nvSpPr>
        <dsp:cNvPr id="0" name=""/>
        <dsp:cNvSpPr/>
      </dsp:nvSpPr>
      <dsp:spPr>
        <a:xfrm rot="17094562">
          <a:off x="3341064" y="1459960"/>
          <a:ext cx="2372731" cy="50064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11E179-4793-4E1D-ABB9-E6895780D610}">
      <dsp:nvSpPr>
        <dsp:cNvPr id="0" name=""/>
        <dsp:cNvSpPr/>
      </dsp:nvSpPr>
      <dsp:spPr>
        <a:xfrm>
          <a:off x="4176462" y="71996"/>
          <a:ext cx="1312417" cy="9837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/>
            <a:t>Leeftijd</a:t>
          </a:r>
          <a:endParaRPr lang="nl-NL" sz="1400" kern="1200" dirty="0"/>
        </a:p>
      </dsp:txBody>
      <dsp:txXfrm>
        <a:off x="4205274" y="100808"/>
        <a:ext cx="1254793" cy="926095"/>
      </dsp:txXfrm>
    </dsp:sp>
    <dsp:sp modelId="{B9F755EB-8BD4-4E47-B16D-0DA8C86C99D9}">
      <dsp:nvSpPr>
        <dsp:cNvPr id="0" name=""/>
        <dsp:cNvSpPr/>
      </dsp:nvSpPr>
      <dsp:spPr>
        <a:xfrm rot="18717785">
          <a:off x="4229984" y="1894266"/>
          <a:ext cx="2508571" cy="50064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C583B2-D223-48FF-AC01-F43661CEA2E2}">
      <dsp:nvSpPr>
        <dsp:cNvPr id="0" name=""/>
        <dsp:cNvSpPr/>
      </dsp:nvSpPr>
      <dsp:spPr>
        <a:xfrm>
          <a:off x="5544631" y="720071"/>
          <a:ext cx="1556637" cy="9837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err="1" smtClean="0"/>
            <a:t>Neurogene</a:t>
          </a:r>
          <a:r>
            <a:rPr lang="nl-NL" sz="1800" kern="1200" dirty="0" smtClean="0"/>
            <a:t> regulatie</a:t>
          </a:r>
          <a:endParaRPr lang="nl-NL" sz="1800" kern="1200" dirty="0"/>
        </a:p>
      </dsp:txBody>
      <dsp:txXfrm>
        <a:off x="5573443" y="748883"/>
        <a:ext cx="1499013" cy="926095"/>
      </dsp:txXfrm>
    </dsp:sp>
    <dsp:sp modelId="{ED4DDD4F-24F8-4A6B-B95D-86F69EC9DD6D}">
      <dsp:nvSpPr>
        <dsp:cNvPr id="0" name=""/>
        <dsp:cNvSpPr/>
      </dsp:nvSpPr>
      <dsp:spPr>
        <a:xfrm rot="20057143">
          <a:off x="4758832" y="2642341"/>
          <a:ext cx="2333472" cy="50064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BEBE6F-0EED-4A9A-8F66-5C89926DE74C}">
      <dsp:nvSpPr>
        <dsp:cNvPr id="0" name=""/>
        <dsp:cNvSpPr/>
      </dsp:nvSpPr>
      <dsp:spPr>
        <a:xfrm>
          <a:off x="6192688" y="1894574"/>
          <a:ext cx="1568147" cy="9837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/>
            <a:t>Overgewicht</a:t>
          </a:r>
          <a:endParaRPr lang="nl-NL" sz="1800" kern="1200" dirty="0"/>
        </a:p>
      </dsp:txBody>
      <dsp:txXfrm>
        <a:off x="6221500" y="1923386"/>
        <a:ext cx="1510523" cy="926095"/>
      </dsp:txXfrm>
    </dsp:sp>
    <dsp:sp modelId="{69D151D7-A318-42EB-BF0A-61FB5640B636}">
      <dsp:nvSpPr>
        <dsp:cNvPr id="0" name=""/>
        <dsp:cNvSpPr/>
      </dsp:nvSpPr>
      <dsp:spPr>
        <a:xfrm>
          <a:off x="4974806" y="3588584"/>
          <a:ext cx="2333472" cy="50064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8B0600-9B4F-47B5-A9A3-F6C996DF8666}">
      <dsp:nvSpPr>
        <dsp:cNvPr id="0" name=""/>
        <dsp:cNvSpPr/>
      </dsp:nvSpPr>
      <dsp:spPr>
        <a:xfrm>
          <a:off x="6526394" y="3347046"/>
          <a:ext cx="1563769" cy="9837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/>
            <a:t>Iatrogeen</a:t>
          </a:r>
          <a:endParaRPr lang="nl-NL" sz="1800" kern="1200" dirty="0"/>
        </a:p>
      </dsp:txBody>
      <dsp:txXfrm>
        <a:off x="6555206" y="3375858"/>
        <a:ext cx="1506145" cy="926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7F219-883D-4E9E-A5EB-39B0E71DFCD7}" type="datetimeFigureOut">
              <a:rPr lang="nl-NL" smtClean="0"/>
              <a:pPr/>
              <a:t>12-03-2020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59869-53BD-4BE2-A20F-C1F002DFF05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95721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37B6E-AD8F-4350-9B89-94897C8FA4AA}" type="datetimeFigureOut">
              <a:rPr lang="nl-NL" smtClean="0"/>
              <a:pPr/>
              <a:t>12-03-2020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FEF3C-29E3-4654-A362-526FCBA4931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7130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hg.org/standaarden/volledig/nhg-standaard-mictieklachten-bij-mannen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EFEF3C-29E3-4654-A362-526FCBA49315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5-alfa-reductaseremmer: </a:t>
            </a:r>
            <a:r>
              <a:rPr lang="nl-NL" dirty="0" err="1" smtClean="0"/>
              <a:t>dutasteride</a:t>
            </a:r>
            <a:r>
              <a:rPr lang="nl-NL" dirty="0" smtClean="0"/>
              <a:t>, </a:t>
            </a:r>
            <a:r>
              <a:rPr lang="nl-NL" dirty="0" err="1" smtClean="0"/>
              <a:t>finasteride</a:t>
            </a:r>
            <a:endParaRPr lang="nl-NL" dirty="0" smtClean="0"/>
          </a:p>
          <a:p>
            <a:r>
              <a:rPr lang="nl-NL" dirty="0" smtClean="0"/>
              <a:t>-</a:t>
            </a:r>
            <a:r>
              <a:rPr lang="nl-NL" baseline="0" dirty="0" smtClean="0"/>
              <a:t> Remt intracellulaire enzym 5-alfa-reductase </a:t>
            </a:r>
            <a:r>
              <a:rPr lang="nl-NL" baseline="0" dirty="0" smtClean="0">
                <a:sym typeface="Wingdings" pitchFamily="2" charset="2"/>
              </a:rPr>
              <a:t> omzetting van testosteron in </a:t>
            </a:r>
            <a:r>
              <a:rPr lang="nl-NL" baseline="0" dirty="0" err="1" smtClean="0">
                <a:sym typeface="Wingdings" pitchFamily="2" charset="2"/>
              </a:rPr>
              <a:t>dihydrotestosteron</a:t>
            </a:r>
            <a:r>
              <a:rPr lang="nl-NL" baseline="0" dirty="0" smtClean="0">
                <a:sym typeface="Wingdings" pitchFamily="2" charset="2"/>
              </a:rPr>
              <a:t> wordt geremd  minder </a:t>
            </a:r>
            <a:r>
              <a:rPr lang="nl-NL" baseline="0" dirty="0" err="1" smtClean="0">
                <a:sym typeface="Wingdings" pitchFamily="2" charset="2"/>
              </a:rPr>
              <a:t>hyperplasie</a:t>
            </a:r>
            <a:r>
              <a:rPr lang="nl-NL" baseline="0" dirty="0" smtClean="0">
                <a:sym typeface="Wingdings" pitchFamily="2" charset="2"/>
              </a:rPr>
              <a:t>  volume neemt af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Alfablokkers: </a:t>
            </a:r>
            <a:r>
              <a:rPr lang="nl-NL" dirty="0" err="1" smtClean="0"/>
              <a:t>tamsulosine</a:t>
            </a:r>
            <a:r>
              <a:rPr lang="nl-NL" dirty="0" smtClean="0"/>
              <a:t>, </a:t>
            </a:r>
            <a:r>
              <a:rPr lang="nl-NL" dirty="0" err="1" smtClean="0"/>
              <a:t>alfuzoine</a:t>
            </a:r>
            <a:r>
              <a:rPr lang="nl-NL" dirty="0" smtClean="0"/>
              <a:t>, </a:t>
            </a:r>
            <a:r>
              <a:rPr lang="nl-NL" dirty="0" err="1" smtClean="0"/>
              <a:t>doxazosine</a:t>
            </a:r>
            <a:endParaRPr lang="nl-NL" dirty="0" smtClean="0"/>
          </a:p>
          <a:p>
            <a:r>
              <a:rPr lang="nl-NL" dirty="0" smtClean="0"/>
              <a:t>Alfablokkers</a:t>
            </a:r>
          </a:p>
          <a:p>
            <a:pPr lvl="1"/>
            <a:r>
              <a:rPr lang="nl-NL" dirty="0" smtClean="0"/>
              <a:t>blokkeren </a:t>
            </a:r>
            <a:r>
              <a:rPr lang="nl-NL" dirty="0" err="1" smtClean="0"/>
              <a:t>postsynaptische</a:t>
            </a:r>
            <a:r>
              <a:rPr lang="nl-NL" dirty="0" smtClean="0"/>
              <a:t> α</a:t>
            </a:r>
            <a:r>
              <a:rPr lang="nl-NL" baseline="-25000" dirty="0" smtClean="0"/>
              <a:t>1</a:t>
            </a:r>
            <a:r>
              <a:rPr lang="nl-NL" dirty="0" smtClean="0"/>
              <a:t>-receptoren en/of de pre- en </a:t>
            </a:r>
            <a:r>
              <a:rPr lang="nl-NL" dirty="0" err="1" smtClean="0"/>
              <a:t>postsynaptische</a:t>
            </a:r>
            <a:r>
              <a:rPr lang="nl-NL" dirty="0" smtClean="0"/>
              <a:t> α</a:t>
            </a:r>
            <a:r>
              <a:rPr lang="nl-NL" baseline="-25000" dirty="0" smtClean="0"/>
              <a:t>2</a:t>
            </a:r>
            <a:r>
              <a:rPr lang="nl-NL" dirty="0" smtClean="0"/>
              <a:t>-receptoren in glad spierweefsel, waardoor de tonus van de gladde spieren vermindert;</a:t>
            </a:r>
          </a:p>
          <a:p>
            <a:pPr lvl="1"/>
            <a:r>
              <a:rPr lang="nl-NL" dirty="0" smtClean="0"/>
              <a:t>relaxatie van de gladde spieren in de prostaat en urinewegen door blokkeren van α</a:t>
            </a:r>
            <a:r>
              <a:rPr lang="nl-NL" baseline="-25000" dirty="0" smtClean="0"/>
              <a:t>1</a:t>
            </a:r>
            <a:r>
              <a:rPr lang="nl-NL" dirty="0" smtClean="0"/>
              <a:t>-receptoren in de blaashals, urethra en het spierweefsel van de prostaat.</a:t>
            </a:r>
          </a:p>
          <a:p>
            <a:endParaRPr lang="nl-NL" dirty="0" smtClean="0"/>
          </a:p>
          <a:p>
            <a:r>
              <a:rPr lang="nl-NL" dirty="0" err="1" smtClean="0"/>
              <a:t>Anticholinergica</a:t>
            </a:r>
            <a:r>
              <a:rPr lang="nl-NL" baseline="0" dirty="0" smtClean="0"/>
              <a:t> (urologische </a:t>
            </a:r>
            <a:r>
              <a:rPr lang="nl-NL" baseline="0" dirty="0" err="1" smtClean="0"/>
              <a:t>spasmolytica</a:t>
            </a:r>
            <a:r>
              <a:rPr lang="nl-NL" baseline="0" dirty="0" smtClean="0"/>
              <a:t>)</a:t>
            </a:r>
          </a:p>
          <a:p>
            <a:pPr>
              <a:buFontTx/>
              <a:buChar char="-"/>
            </a:pPr>
            <a:r>
              <a:rPr lang="nl-NL" baseline="0" dirty="0" smtClean="0"/>
              <a:t> </a:t>
            </a:r>
            <a:r>
              <a:rPr lang="nl-NL" baseline="0" dirty="0" err="1" smtClean="0"/>
              <a:t>darifenacine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fesoterodine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oxybutynine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solifenacine</a:t>
            </a:r>
            <a:r>
              <a:rPr lang="nl-NL" baseline="0" dirty="0" smtClean="0"/>
              <a:t> en </a:t>
            </a:r>
            <a:r>
              <a:rPr lang="nl-NL" baseline="0" dirty="0" err="1" smtClean="0"/>
              <a:t>tolterodine</a:t>
            </a:r>
            <a:r>
              <a:rPr lang="nl-NL" baseline="0" dirty="0" smtClean="0"/>
              <a:t> blokkeren </a:t>
            </a:r>
            <a:r>
              <a:rPr lang="nl-NL" baseline="0" dirty="0" err="1" smtClean="0"/>
              <a:t>muscarine</a:t>
            </a:r>
            <a:r>
              <a:rPr lang="nl-NL" baseline="0" dirty="0" smtClean="0"/>
              <a:t> (M3)-</a:t>
            </a:r>
            <a:r>
              <a:rPr lang="nl-NL" baseline="0" dirty="0" err="1" smtClean="0"/>
              <a:t>acetylcholinerecepteroren</a:t>
            </a:r>
            <a:r>
              <a:rPr lang="nl-NL" baseline="0" dirty="0" smtClean="0"/>
              <a:t> </a:t>
            </a:r>
            <a:r>
              <a:rPr lang="nl-NL" baseline="0" dirty="0" smtClean="0">
                <a:sym typeface="Wingdings" pitchFamily="2" charset="2"/>
              </a:rPr>
              <a:t> </a:t>
            </a:r>
            <a:r>
              <a:rPr lang="nl-NL" baseline="0" dirty="0" err="1" smtClean="0">
                <a:sym typeface="Wingdings" pitchFamily="2" charset="2"/>
              </a:rPr>
              <a:t>musculus</a:t>
            </a:r>
            <a:r>
              <a:rPr lang="nl-NL" baseline="0" dirty="0" smtClean="0">
                <a:sym typeface="Wingdings" pitchFamily="2" charset="2"/>
              </a:rPr>
              <a:t> </a:t>
            </a:r>
            <a:r>
              <a:rPr lang="nl-NL" baseline="0" dirty="0" err="1" smtClean="0">
                <a:sym typeface="Wingdings" pitchFamily="2" charset="2"/>
              </a:rPr>
              <a:t>detrusor</a:t>
            </a:r>
            <a:r>
              <a:rPr lang="nl-NL" baseline="0" dirty="0" smtClean="0">
                <a:sym typeface="Wingdings" pitchFamily="2" charset="2"/>
              </a:rPr>
              <a:t> ontspant</a:t>
            </a:r>
          </a:p>
          <a:p>
            <a:pPr>
              <a:buFontTx/>
              <a:buChar char="-"/>
            </a:pPr>
            <a:r>
              <a:rPr lang="nl-NL" baseline="0" dirty="0" smtClean="0">
                <a:sym typeface="Wingdings" pitchFamily="2" charset="2"/>
              </a:rPr>
              <a:t> </a:t>
            </a:r>
            <a:r>
              <a:rPr lang="nl-NL" baseline="0" dirty="0" err="1" smtClean="0">
                <a:sym typeface="Wingdings" pitchFamily="2" charset="2"/>
              </a:rPr>
              <a:t>mirabegron</a:t>
            </a:r>
            <a:r>
              <a:rPr lang="nl-NL" baseline="0" dirty="0" smtClean="0">
                <a:sym typeface="Wingdings" pitchFamily="2" charset="2"/>
              </a:rPr>
              <a:t> (</a:t>
            </a:r>
            <a:r>
              <a:rPr lang="nl-NL" baseline="0" dirty="0" err="1" smtClean="0">
                <a:sym typeface="Wingdings" pitchFamily="2" charset="2"/>
              </a:rPr>
              <a:t>betmiga</a:t>
            </a:r>
            <a:r>
              <a:rPr lang="nl-NL" baseline="0" dirty="0" smtClean="0">
                <a:sym typeface="Wingdings" pitchFamily="2" charset="2"/>
              </a:rPr>
              <a:t>) stimuleert B3-adrenerge receptoren, waardoor glad spierweefsel van de blaas ontspant en toename van blaascapaciteit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FEF3C-29E3-4654-A362-526FCBA49315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Geen verschillen in bloeddrukdaling na </a:t>
            </a:r>
            <a:r>
              <a:rPr lang="nl-NL" dirty="0" err="1" smtClean="0"/>
              <a:t>katheterisatie</a:t>
            </a:r>
            <a:r>
              <a:rPr lang="nl-NL" dirty="0" smtClean="0"/>
              <a:t>,</a:t>
            </a:r>
            <a:r>
              <a:rPr lang="nl-NL" baseline="0" dirty="0" smtClean="0"/>
              <a:t> of complicaties zoals hematurie bij urine wel of niet intermitterend laten aflopen (</a:t>
            </a:r>
            <a:r>
              <a:rPr lang="nl-NL" dirty="0" smtClean="0">
                <a:hlinkClick r:id="rId3"/>
              </a:rPr>
              <a:t>https://www.nhg.org/standaarden/volledig/nhg-standaard-mictieklachten-bij-mannen#note-60</a:t>
            </a:r>
            <a:r>
              <a:rPr lang="nl-NL" dirty="0" smtClean="0"/>
              <a:t>)</a:t>
            </a:r>
          </a:p>
          <a:p>
            <a:r>
              <a:rPr lang="nl-NL" dirty="0" smtClean="0"/>
              <a:t>Noot 61+62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FEF3C-29E3-4654-A362-526FCBA49315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BPH kan wel de oorzaak zijn van de klachten,</a:t>
            </a:r>
            <a:r>
              <a:rPr lang="nl-NL" baseline="0" dirty="0" smtClean="0"/>
              <a:t> maar prostaatvergroting hoeft niet tot </a:t>
            </a:r>
            <a:r>
              <a:rPr lang="nl-NL" baseline="0" dirty="0" err="1" smtClean="0"/>
              <a:t>mictieklachten</a:t>
            </a:r>
            <a:r>
              <a:rPr lang="nl-NL" baseline="0" dirty="0" smtClean="0"/>
              <a:t> te leiden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FEF3C-29E3-4654-A362-526FCBA49315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FEF3C-29E3-4654-A362-526FCBA49315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FEF3C-29E3-4654-A362-526FCBA49315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Aspecifieke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mictieklachten</a:t>
            </a:r>
            <a:r>
              <a:rPr lang="nl-NL" baseline="0" dirty="0" smtClean="0"/>
              <a:t>: </a:t>
            </a:r>
            <a:r>
              <a:rPr lang="nl-N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klachten bij het urineren, zoals het moeilijk op gang komen van de </a:t>
            </a:r>
            <a:r>
              <a:rPr lang="nl-NL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mictie</a:t>
            </a:r>
            <a:r>
              <a:rPr lang="nl-N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een zwakkere straal, moeilijk te bedwingen aandrang, minder goed uitplassen, nadruppelen en toegenomen </a:t>
            </a:r>
            <a:r>
              <a:rPr lang="nl-NL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mictiefrequentie</a:t>
            </a:r>
            <a:r>
              <a:rPr lang="nl-N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overdag en ’s nachts</a:t>
            </a:r>
          </a:p>
          <a:p>
            <a:endParaRPr lang="nl-NL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Stressincontinentie</a:t>
            </a:r>
            <a:r>
              <a:rPr lang="nl-NL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(inspanningsincontinentie): </a:t>
            </a:r>
            <a:r>
              <a:rPr lang="nl-NL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rine-incontinentie</a:t>
            </a:r>
            <a:r>
              <a:rPr lang="nl-N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zonder aandrang, die optreedt bij </a:t>
            </a:r>
            <a:r>
              <a:rPr lang="nl-NL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intra-abdominale</a:t>
            </a:r>
            <a:r>
              <a:rPr lang="nl-N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drukverhoging, zoals bij sporten, niezen of hoesten.</a:t>
            </a:r>
          </a:p>
          <a:p>
            <a:endParaRPr lang="nl-NL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Urgency-incontinentie</a:t>
            </a:r>
            <a:r>
              <a:rPr lang="nl-NL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(aandrangincontinentie): </a:t>
            </a:r>
            <a:r>
              <a:rPr lang="nl-N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urine-incontinentie die samengaat met of direct wordt voorafgegaan door een plotselinge onbedwingbare aandrang om te plassen (</a:t>
            </a:r>
            <a:r>
              <a:rPr lang="nl-NL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urgency</a:t>
            </a:r>
            <a:r>
              <a:rPr lang="nl-N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endParaRPr lang="nl-NL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Gemengde incontinentie</a:t>
            </a:r>
            <a:r>
              <a:rPr lang="nl-N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urine-incontinentie met zowel kenmerken van stress- als van </a:t>
            </a:r>
            <a:r>
              <a:rPr lang="nl-NL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urgency-incontinentie</a:t>
            </a:r>
            <a:r>
              <a:rPr lang="nl-N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nl-NL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nl-NL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dirty="0" smtClean="0"/>
              <a:t>Acute urineretentie:</a:t>
            </a:r>
          </a:p>
          <a:p>
            <a:r>
              <a:rPr lang="nl-NL" dirty="0" smtClean="0"/>
              <a:t>Onvermogen tot spontane </a:t>
            </a:r>
            <a:r>
              <a:rPr lang="nl-NL" dirty="0" err="1" smtClean="0"/>
              <a:t>mictie</a:t>
            </a:r>
            <a:r>
              <a:rPr lang="nl-NL" dirty="0" smtClean="0"/>
              <a:t> bij een gevulde blaas, </a:t>
            </a:r>
            <a:r>
              <a:rPr lang="nl-NL" dirty="0" err="1" smtClean="0"/>
              <a:t>ondankds</a:t>
            </a:r>
            <a:r>
              <a:rPr lang="nl-NL" dirty="0" smtClean="0"/>
              <a:t> aandrang</a:t>
            </a:r>
            <a:r>
              <a:rPr lang="nl-NL" baseline="0" dirty="0" smtClean="0"/>
              <a:t> en meerdere pogingen binnen een tijdsbestek van enkele uren.</a:t>
            </a:r>
          </a:p>
          <a:p>
            <a:r>
              <a:rPr lang="nl-N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 risico op een acute urineretentie is onafhankelijk geassocieerd met de leeftijd, de aanwezigheid van aspecifieke </a:t>
            </a:r>
            <a:r>
              <a:rPr lang="nl-NL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mictieklachten</a:t>
            </a:r>
            <a:r>
              <a:rPr lang="nl-N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een vergroting van de prostaat en de hoogte van de </a:t>
            </a:r>
            <a:r>
              <a:rPr lang="nl-NL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PSA-waarde</a:t>
            </a:r>
            <a:r>
              <a:rPr lang="nl-N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Een acute retentie kan ook het gevolg zijn van medicatie, infecties, neurologische aandoeningen of operatief ingrijpen.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Overactieve blaassyndroom (OAB):</a:t>
            </a:r>
            <a:r>
              <a:rPr lang="nl-NL" baseline="0" dirty="0" smtClean="0"/>
              <a:t> fr</a:t>
            </a:r>
            <a:r>
              <a:rPr lang="nl-N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equentie </a:t>
            </a:r>
            <a:r>
              <a:rPr lang="nl-NL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mictie</a:t>
            </a:r>
            <a:r>
              <a:rPr lang="nl-N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aandrang, (</a:t>
            </a:r>
            <a:r>
              <a:rPr lang="nl-NL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urge</a:t>
            </a:r>
            <a:r>
              <a:rPr lang="nl-N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)incontinentie en </a:t>
            </a:r>
            <a:r>
              <a:rPr lang="nl-NL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nycturie</a:t>
            </a:r>
            <a:r>
              <a:rPr lang="nl-N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 </a:t>
            </a:r>
            <a:r>
              <a:rPr lang="nl-N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lang="nl-N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vaak niet terug te voeren op een disfunctie van de blaas.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FEF3C-29E3-4654-A362-526FCBA49315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Mannen:</a:t>
            </a:r>
            <a:r>
              <a:rPr lang="nl-NL" baseline="0" dirty="0" smtClean="0"/>
              <a:t> </a:t>
            </a:r>
            <a:r>
              <a:rPr lang="nl-NL" dirty="0" smtClean="0"/>
              <a:t>toename met de leeftijd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Tijdelijk rondom zwangerschap (50% spontaan herstel 6 maanden na zwangerschap)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FEF3C-29E3-4654-A362-526FCBA49315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l-NL" sz="2000" dirty="0" smtClean="0"/>
              <a:t>De interne </a:t>
            </a:r>
            <a:r>
              <a:rPr lang="nl-NL" sz="2000" dirty="0" err="1" smtClean="0"/>
              <a:t>sfincter</a:t>
            </a:r>
            <a:r>
              <a:rPr lang="nl-NL" sz="2000" dirty="0" smtClean="0"/>
              <a:t> = een onwillekeurige </a:t>
            </a:r>
            <a:r>
              <a:rPr lang="nl-NL" sz="2000" dirty="0" err="1" smtClean="0"/>
              <a:t>sfincter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>
                <a:sym typeface="Wingdings"/>
              </a:rPr>
              <a:t> </a:t>
            </a:r>
            <a:r>
              <a:rPr lang="nl-NL" sz="2000" dirty="0" smtClean="0"/>
              <a:t>ligt in het gladde spierweefsel van de </a:t>
            </a:r>
            <a:r>
              <a:rPr lang="nl-NL" sz="2000" dirty="0" err="1" smtClean="0"/>
              <a:t>m.detrusor</a:t>
            </a:r>
            <a:r>
              <a:rPr lang="nl-NL" sz="2000" dirty="0" smtClean="0"/>
              <a:t> </a:t>
            </a:r>
            <a:r>
              <a:rPr lang="nl-NL" sz="2000" dirty="0" err="1" smtClean="0"/>
              <a:t>vesicae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>
                <a:sym typeface="Wingdings"/>
              </a:rPr>
              <a:t> </a:t>
            </a:r>
            <a:r>
              <a:rPr lang="nl-NL" sz="2000" dirty="0" smtClean="0"/>
              <a:t>Functie 1: Voorkomen van retrograde ejaculatie</a:t>
            </a:r>
            <a:br>
              <a:rPr lang="nl-NL" sz="2000" dirty="0" smtClean="0"/>
            </a:br>
            <a:r>
              <a:rPr lang="nl-NL" sz="2000" dirty="0" smtClean="0">
                <a:sym typeface="Wingdings"/>
              </a:rPr>
              <a:t> </a:t>
            </a:r>
            <a:r>
              <a:rPr lang="nl-NL" sz="2000" dirty="0" smtClean="0"/>
              <a:t>Functie 2: Blaashals afsluiten voor urine.  </a:t>
            </a:r>
          </a:p>
          <a:p>
            <a:pPr>
              <a:buFontTx/>
              <a:buChar char="-"/>
            </a:pPr>
            <a:endParaRPr lang="nl-NL" sz="2000" dirty="0" smtClean="0"/>
          </a:p>
          <a:p>
            <a:pPr>
              <a:buFontTx/>
              <a:buChar char="-"/>
            </a:pPr>
            <a:r>
              <a:rPr lang="nl-NL" sz="2000" dirty="0" smtClean="0"/>
              <a:t>De externe </a:t>
            </a:r>
            <a:r>
              <a:rPr lang="nl-NL" sz="2000" dirty="0" err="1" smtClean="0"/>
              <a:t>sfincter</a:t>
            </a:r>
            <a:endParaRPr lang="nl-NL" sz="2000" dirty="0" smtClean="0"/>
          </a:p>
          <a:p>
            <a:pPr lvl="1">
              <a:buFont typeface="Wingdings" charset="2"/>
              <a:buNone/>
            </a:pPr>
            <a:r>
              <a:rPr lang="nl-NL" sz="1800" u="sng" dirty="0" smtClean="0"/>
              <a:t>De intrinsieke </a:t>
            </a:r>
            <a:r>
              <a:rPr lang="nl-NL" sz="1800" u="sng" dirty="0" err="1" smtClean="0"/>
              <a:t>m.sphincter</a:t>
            </a:r>
            <a:r>
              <a:rPr lang="nl-NL" sz="1800" u="sng" dirty="0" smtClean="0"/>
              <a:t> </a:t>
            </a:r>
            <a:r>
              <a:rPr lang="nl-NL" sz="1800" u="sng" dirty="0" err="1" smtClean="0"/>
              <a:t>externus</a:t>
            </a:r>
            <a:r>
              <a:rPr lang="nl-NL" sz="1800" dirty="0" smtClean="0"/>
              <a:t/>
            </a:r>
            <a:br>
              <a:rPr lang="nl-NL" sz="1800" dirty="0" smtClean="0"/>
            </a:br>
            <a:r>
              <a:rPr lang="nl-NL" sz="1800" dirty="0" smtClean="0"/>
              <a:t>Gevormd uit de circulaire laag dwars gestreept spierweefsel in de urethrawand. Spant aan bij druk verhogende momenten.  </a:t>
            </a:r>
          </a:p>
          <a:p>
            <a:pPr lvl="1">
              <a:buFont typeface="Wingdings" charset="2"/>
              <a:buNone/>
            </a:pPr>
            <a:r>
              <a:rPr lang="nl-NL" sz="1800" u="sng" dirty="0" smtClean="0"/>
              <a:t>De extrinsieke </a:t>
            </a:r>
            <a:r>
              <a:rPr lang="nl-NL" sz="1800" u="sng" dirty="0" err="1" smtClean="0"/>
              <a:t>m.sphincter</a:t>
            </a:r>
            <a:r>
              <a:rPr lang="nl-NL" sz="1800" u="sng" dirty="0" smtClean="0"/>
              <a:t> </a:t>
            </a:r>
            <a:r>
              <a:rPr lang="nl-NL" sz="1800" u="sng" dirty="0" err="1" smtClean="0"/>
              <a:t>externus</a:t>
            </a:r>
            <a:r>
              <a:rPr lang="nl-NL" sz="1800" u="sng" dirty="0" smtClean="0"/>
              <a:t>:</a:t>
            </a:r>
            <a:r>
              <a:rPr lang="nl-NL" sz="1800" dirty="0" smtClean="0"/>
              <a:t> </a:t>
            </a:r>
            <a:br>
              <a:rPr lang="nl-NL" sz="1800" dirty="0" smtClean="0"/>
            </a:br>
            <a:r>
              <a:rPr lang="nl-NL" sz="1800" dirty="0" smtClean="0"/>
              <a:t>Ligt buiten de urethra en bestaat uit de bekken musculatuur. Staat onder willekeurige controle.</a:t>
            </a:r>
            <a:r>
              <a:rPr lang="nl-NL" dirty="0" smtClean="0"/>
              <a:t>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FEF3C-29E3-4654-A362-526FCBA49315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Tijdens</a:t>
            </a:r>
            <a:r>
              <a:rPr lang="nl-NL" baseline="0" dirty="0" smtClean="0"/>
              <a:t> de blaasvulling:</a:t>
            </a:r>
          </a:p>
          <a:p>
            <a:pPr>
              <a:buFontTx/>
              <a:buChar char="-"/>
            </a:pPr>
            <a:r>
              <a:rPr lang="nl-NL" baseline="0" dirty="0" err="1" smtClean="0"/>
              <a:t>Parasympatische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bezenuwingen</a:t>
            </a:r>
            <a:r>
              <a:rPr lang="nl-NL" baseline="0" dirty="0" smtClean="0"/>
              <a:t> zorgt voor een inhibitie van de m. </a:t>
            </a:r>
            <a:r>
              <a:rPr lang="nl-NL" baseline="0" dirty="0" err="1" smtClean="0"/>
              <a:t>detrusor</a:t>
            </a:r>
            <a:r>
              <a:rPr lang="nl-NL" baseline="0" dirty="0" smtClean="0"/>
              <a:t> en </a:t>
            </a:r>
            <a:r>
              <a:rPr lang="nl-NL" baseline="0" dirty="0" err="1" smtClean="0"/>
              <a:t>activatie</a:t>
            </a:r>
            <a:r>
              <a:rPr lang="nl-NL" baseline="0" dirty="0" smtClean="0"/>
              <a:t> van de gladde en gestreepte spieren van de </a:t>
            </a:r>
            <a:r>
              <a:rPr lang="nl-NL" baseline="0" dirty="0" err="1" smtClean="0"/>
              <a:t>urethrale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sfincter</a:t>
            </a:r>
            <a:r>
              <a:rPr lang="nl-NL" baseline="0" dirty="0" smtClean="0"/>
              <a:t>. </a:t>
            </a:r>
          </a:p>
          <a:p>
            <a:pPr>
              <a:buFontTx/>
              <a:buChar char="-"/>
            </a:pPr>
            <a:endParaRPr lang="nl-NL" baseline="0" dirty="0" smtClean="0"/>
          </a:p>
          <a:p>
            <a:pPr>
              <a:buFontTx/>
              <a:buChar char="-"/>
            </a:pPr>
            <a:r>
              <a:rPr lang="nl-NL" baseline="0" dirty="0" smtClean="0"/>
              <a:t>Rond 150-200cc urine wordt iemand zich </a:t>
            </a:r>
            <a:r>
              <a:rPr lang="nl-NL" baseline="0" dirty="0" err="1" smtClean="0"/>
              <a:t>beuwst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</a:t>
            </a:r>
            <a:r>
              <a:rPr lang="nl-NL" baseline="0" dirty="0" smtClean="0"/>
              <a:t> de blaasvulling. </a:t>
            </a:r>
          </a:p>
          <a:p>
            <a:pPr>
              <a:buFontTx/>
              <a:buChar char="-"/>
            </a:pPr>
            <a:endParaRPr lang="nl-NL" baseline="0" dirty="0" smtClean="0"/>
          </a:p>
          <a:p>
            <a:pPr>
              <a:buFontTx/>
              <a:buNone/>
            </a:pPr>
            <a:r>
              <a:rPr lang="nl-NL" dirty="0" smtClean="0"/>
              <a:t>Tijdens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mictie</a:t>
            </a:r>
            <a:r>
              <a:rPr lang="nl-NL" baseline="0" dirty="0" smtClean="0"/>
              <a:t>:</a:t>
            </a:r>
          </a:p>
          <a:p>
            <a:pPr>
              <a:buFontTx/>
              <a:buChar char="-"/>
            </a:pPr>
            <a:r>
              <a:rPr lang="nl-NL" baseline="0" dirty="0" err="1" smtClean="0"/>
              <a:t>Sympatische</a:t>
            </a:r>
            <a:r>
              <a:rPr lang="nl-NL" baseline="0" dirty="0" smtClean="0"/>
              <a:t> remming op de blaashals valt weg, waardoor de blaashals geen prikkel meer krijgt om aan te spannen en zal </a:t>
            </a:r>
            <a:r>
              <a:rPr lang="nl-NL" baseline="0" dirty="0" err="1" smtClean="0"/>
              <a:t>relaxeren</a:t>
            </a:r>
            <a:endParaRPr lang="nl-NL" baseline="0" dirty="0" smtClean="0"/>
          </a:p>
          <a:p>
            <a:pPr>
              <a:buFontTx/>
              <a:buChar char="-"/>
            </a:pPr>
            <a:r>
              <a:rPr lang="nl-NL" baseline="0" dirty="0" err="1" smtClean="0"/>
              <a:t>Activatie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parasympatische</a:t>
            </a:r>
            <a:r>
              <a:rPr lang="nl-NL" baseline="0" dirty="0" smtClean="0"/>
              <a:t> stimulatie blaas: de m. </a:t>
            </a:r>
            <a:r>
              <a:rPr lang="nl-NL" baseline="0" dirty="0" err="1" smtClean="0"/>
              <a:t>detrusor</a:t>
            </a:r>
            <a:r>
              <a:rPr lang="nl-NL" baseline="0" dirty="0" smtClean="0"/>
              <a:t> zal contraheren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FEF3C-29E3-4654-A362-526FCBA49315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Afnemen van functionele blaascapaciteit, maar ook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overactiviteit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van de blaasspier</a:t>
            </a:r>
          </a:p>
          <a:p>
            <a:pPr lvl="0"/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Toegenomen activiteit – onwillekeurige contracties van de blaasspier, waardoor klachten als plotselinge aandrang om te plassen en onwillekeurig urineverlies kunnen optreden</a:t>
            </a:r>
          </a:p>
          <a:p>
            <a:pPr lvl="0"/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Verminderde activiteit – toename blaasresidu zonder dat er sprake is van obstructie 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risico op urineretentie</a:t>
            </a:r>
          </a:p>
          <a:p>
            <a:pPr lvl="0"/>
            <a:endParaRPr lang="nl-NL" dirty="0" smtClean="0"/>
          </a:p>
          <a:p>
            <a:pPr lvl="0"/>
            <a:endParaRPr lang="nl-NL" dirty="0" smtClean="0"/>
          </a:p>
          <a:p>
            <a:pPr lvl="0"/>
            <a:r>
              <a:rPr lang="nl-NL" dirty="0" smtClean="0"/>
              <a:t>Prostaat:</a:t>
            </a:r>
          </a:p>
          <a:p>
            <a:pPr lvl="0">
              <a:buFontTx/>
              <a:buChar char="-"/>
            </a:pPr>
            <a:r>
              <a:rPr lang="nl-NL" dirty="0" smtClean="0"/>
              <a:t> Prostaathypertrofie</a:t>
            </a:r>
          </a:p>
          <a:p>
            <a:pPr lvl="0">
              <a:buFontTx/>
              <a:buChar char="-"/>
            </a:pPr>
            <a:r>
              <a:rPr lang="nl-NL" baseline="0" dirty="0" smtClean="0"/>
              <a:t> </a:t>
            </a:r>
            <a:r>
              <a:rPr lang="nl-NL" dirty="0" smtClean="0"/>
              <a:t>Prostaatcarcinoom (zelden) </a:t>
            </a:r>
            <a:r>
              <a:rPr lang="nl-NL" dirty="0" smtClean="0">
                <a:sym typeface="Wingdings"/>
              </a:rPr>
              <a:t></a:t>
            </a:r>
            <a:r>
              <a:rPr lang="nl-NL" dirty="0" smtClean="0"/>
              <a:t> ontwikkelt zich meestal in de perifere zonde van de prostaat, dus zelden of pas laat compressie van de urethra</a:t>
            </a:r>
          </a:p>
          <a:p>
            <a:pPr lvl="0"/>
            <a:endParaRPr lang="nl-NL" dirty="0" smtClean="0"/>
          </a:p>
          <a:p>
            <a:pPr lvl="0"/>
            <a:r>
              <a:rPr lang="nl-NL" dirty="0" smtClean="0"/>
              <a:t>Medicatie met invloed op de </a:t>
            </a:r>
            <a:r>
              <a:rPr lang="nl-NL" dirty="0" err="1" smtClean="0"/>
              <a:t>mictie</a:t>
            </a:r>
            <a:r>
              <a:rPr lang="nl-NL" dirty="0" smtClean="0"/>
              <a:t>: </a:t>
            </a:r>
            <a:r>
              <a:rPr lang="nl-NL" dirty="0" err="1" smtClean="0"/>
              <a:t>antipsychotica</a:t>
            </a:r>
            <a:r>
              <a:rPr lang="nl-NL" dirty="0" smtClean="0"/>
              <a:t>, antidepressiva, lithium, </a:t>
            </a:r>
            <a:r>
              <a:rPr lang="nl-NL" dirty="0" err="1" smtClean="0"/>
              <a:t>anti-parkinsonmiddelen</a:t>
            </a:r>
            <a:r>
              <a:rPr lang="nl-NL" dirty="0" smtClean="0"/>
              <a:t>, (klassieke) antihistaminica, opiaten, lisdiuretica en calciumantagonisten.</a:t>
            </a:r>
          </a:p>
          <a:p>
            <a:pPr lvl="0"/>
            <a:endParaRPr lang="nl-NL" dirty="0" smtClean="0"/>
          </a:p>
          <a:p>
            <a:pPr lvl="0"/>
            <a:r>
              <a:rPr lang="nl-NL" dirty="0" smtClean="0"/>
              <a:t>Iatrogeen,</a:t>
            </a:r>
            <a:r>
              <a:rPr lang="nl-NL" baseline="0" dirty="0" smtClean="0"/>
              <a:t> bv. na operatie</a:t>
            </a:r>
            <a:endParaRPr lang="nl-NL" dirty="0" smtClean="0"/>
          </a:p>
          <a:p>
            <a:pPr lvl="0"/>
            <a:r>
              <a:rPr lang="nl-NL" dirty="0" smtClean="0"/>
              <a:t> 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FEF3C-29E3-4654-A362-526FCBA49315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Neurologische aandoeningen:</a:t>
            </a:r>
            <a:r>
              <a:rPr lang="nl-NL" baseline="0" dirty="0" smtClean="0"/>
              <a:t> ziekte van </a:t>
            </a:r>
            <a:r>
              <a:rPr lang="nl-NL" baseline="0" dirty="0" err="1" smtClean="0"/>
              <a:t>Parkinson</a:t>
            </a:r>
            <a:r>
              <a:rPr lang="nl-NL" baseline="0" dirty="0" smtClean="0"/>
              <a:t>, CVA, multipele sclerose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FEF3C-29E3-4654-A362-526FCBA49315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Bekkenbodemoefeningen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uitstellen van de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mictie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wanneer frequent plassen de belangrijkste klacht is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FEF3C-29E3-4654-A362-526FCBA49315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7F0A-FD4F-496E-B16B-E228554B4873}" type="datetime1">
              <a:rPr lang="nl-NL" smtClean="0"/>
              <a:pPr/>
              <a:t>12-03-2020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78B6-EBE6-49DC-9D0D-B0E500ECE4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532B-C6FB-497B-9258-C9084F4FCE1A}" type="datetime1">
              <a:rPr lang="nl-NL" smtClean="0"/>
              <a:pPr/>
              <a:t>12-03-2020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78B6-EBE6-49DC-9D0D-B0E500ECE4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6C51-F55B-47B0-91D9-4E6CEB7731D9}" type="datetime1">
              <a:rPr lang="nl-NL" smtClean="0"/>
              <a:pPr/>
              <a:t>12-03-2020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78B6-EBE6-49DC-9D0D-B0E500ECE4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FA2E-B2E0-44D3-8FA4-C0C5636380D1}" type="datetime1">
              <a:rPr lang="nl-NL" smtClean="0"/>
              <a:pPr/>
              <a:t>12-03-2020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78B6-EBE6-49DC-9D0D-B0E500ECE4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C6DD-204B-40C5-95AC-64E2055FA6A7}" type="datetime1">
              <a:rPr lang="nl-NL" smtClean="0"/>
              <a:pPr/>
              <a:t>12-03-2020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78B6-EBE6-49DC-9D0D-B0E500ECE4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EC0E-F465-48BC-A8B5-1ABC72747508}" type="datetime1">
              <a:rPr lang="nl-NL" smtClean="0"/>
              <a:pPr/>
              <a:t>12-03-2020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78B6-EBE6-49DC-9D0D-B0E500ECE4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C67D-0B41-4CDD-8FF9-E706FFDA64C2}" type="datetime1">
              <a:rPr lang="nl-NL" smtClean="0"/>
              <a:pPr/>
              <a:t>12-03-2020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78B6-EBE6-49DC-9D0D-B0E500ECE4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FB83-51B1-4698-9588-E8AE17C2DF25}" type="datetime1">
              <a:rPr lang="nl-NL" smtClean="0"/>
              <a:pPr/>
              <a:t>12-03-2020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78B6-EBE6-49DC-9D0D-B0E500ECE4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9C3C-AC76-4D44-A765-529546F59387}" type="datetime1">
              <a:rPr lang="nl-NL" smtClean="0"/>
              <a:pPr/>
              <a:t>12-03-2020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78B6-EBE6-49DC-9D0D-B0E500ECE4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A091-ADDB-433B-9EF7-87A83D78D1E9}" type="datetime1">
              <a:rPr lang="nl-NL" smtClean="0"/>
              <a:pPr/>
              <a:t>12-03-2020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78B6-EBE6-49DC-9D0D-B0E500ECE4D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3F15-35E8-4380-AD83-CE7058AA25F5}" type="datetime1">
              <a:rPr lang="nl-NL" smtClean="0"/>
              <a:pPr/>
              <a:t>12-03-2020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8978B6-EBE6-49DC-9D0D-B0E500ECE4D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F8978B6-EBE6-49DC-9D0D-B0E500ECE4D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0B1428D-E6CF-4132-97A0-64A5F520F527}" type="datetime1">
              <a:rPr lang="nl-NL" smtClean="0"/>
              <a:pPr/>
              <a:t>12-03-2020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hg.org/standaarden/volledig/nhg-standaard-mictieklachten-bij-mannen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hg.org/standaarden/volledig/nhg-standaard-incontinentie-voor-urine?tmp-no-mobile=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Aspecifieke </a:t>
            </a:r>
            <a:r>
              <a:rPr lang="nl-NL" dirty="0" err="1" smtClean="0"/>
              <a:t>mictieklachten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Februari 2020</a:t>
            </a:r>
          </a:p>
          <a:p>
            <a:r>
              <a:rPr lang="nl-NL" dirty="0" smtClean="0"/>
              <a:t>Marit Ross 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78B6-EBE6-49DC-9D0D-B0E500ECE4D8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952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Afwachten:</a:t>
            </a:r>
          </a:p>
          <a:p>
            <a:pPr lvl="1"/>
            <a:r>
              <a:rPr lang="nl-NL" dirty="0" smtClean="0"/>
              <a:t>1/3</a:t>
            </a:r>
            <a:r>
              <a:rPr lang="nl-NL" baseline="30000" dirty="0" smtClean="0"/>
              <a:t>e</a:t>
            </a:r>
            <a:r>
              <a:rPr lang="nl-NL" dirty="0" smtClean="0"/>
              <a:t> spontane verbetering, 1/3</a:t>
            </a:r>
            <a:r>
              <a:rPr lang="nl-NL" baseline="30000" dirty="0" smtClean="0"/>
              <a:t>e</a:t>
            </a:r>
            <a:r>
              <a:rPr lang="nl-NL" dirty="0" smtClean="0"/>
              <a:t> onveranderd, 1/3</a:t>
            </a:r>
            <a:r>
              <a:rPr lang="nl-NL" baseline="30000" dirty="0" smtClean="0"/>
              <a:t>e</a:t>
            </a:r>
            <a:r>
              <a:rPr lang="nl-NL" dirty="0" smtClean="0"/>
              <a:t> toename klachten</a:t>
            </a:r>
          </a:p>
          <a:p>
            <a:r>
              <a:rPr lang="nl-NL" dirty="0" smtClean="0"/>
              <a:t>Adviezen bij aspecifieke </a:t>
            </a:r>
            <a:r>
              <a:rPr lang="nl-NL" dirty="0" err="1" smtClean="0"/>
              <a:t>mictieklachten</a:t>
            </a:r>
            <a:r>
              <a:rPr lang="nl-NL" dirty="0" smtClean="0"/>
              <a:t>:</a:t>
            </a:r>
          </a:p>
          <a:p>
            <a:pPr lvl="1"/>
            <a:r>
              <a:rPr lang="nl-NL" dirty="0" smtClean="0"/>
              <a:t>Lichaamsbeweging</a:t>
            </a:r>
          </a:p>
          <a:p>
            <a:pPr lvl="1"/>
            <a:r>
              <a:rPr lang="nl-NL" dirty="0" smtClean="0"/>
              <a:t>Adequate vocht- en vezelinname bij obstipatie</a:t>
            </a:r>
          </a:p>
          <a:p>
            <a:pPr lvl="1"/>
            <a:r>
              <a:rPr lang="nl-NL" dirty="0" smtClean="0"/>
              <a:t>Vochtinname (in de avond) beperken (soms)</a:t>
            </a:r>
          </a:p>
          <a:p>
            <a:pPr lvl="1"/>
            <a:r>
              <a:rPr lang="nl-NL" dirty="0" err="1" smtClean="0"/>
              <a:t>Bekkenbodemoefeningen</a:t>
            </a:r>
            <a:r>
              <a:rPr lang="nl-NL" dirty="0" smtClean="0"/>
              <a:t> en uitstellen van de </a:t>
            </a:r>
            <a:r>
              <a:rPr lang="nl-NL" dirty="0" err="1" smtClean="0"/>
              <a:t>mictie</a:t>
            </a:r>
            <a:endParaRPr lang="nl-NL" dirty="0" smtClean="0"/>
          </a:p>
          <a:p>
            <a:r>
              <a:rPr lang="nl-NL" dirty="0" smtClean="0"/>
              <a:t>Bij incontinentie:</a:t>
            </a:r>
          </a:p>
          <a:p>
            <a:pPr lvl="1"/>
            <a:r>
              <a:rPr lang="nl-NL" dirty="0" err="1" smtClean="0"/>
              <a:t>Bekkenbodemfysiotherapie</a:t>
            </a:r>
            <a:endParaRPr lang="nl-NL" dirty="0" smtClean="0"/>
          </a:p>
          <a:p>
            <a:pPr lvl="1"/>
            <a:r>
              <a:rPr lang="nl-NL" dirty="0" smtClean="0"/>
              <a:t>Opvangmaterialen (met preventie vochtletsel)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78B6-EBE6-49DC-9D0D-B0E500ECE4D8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Werking van RU58841"/>
          <p:cNvPicPr>
            <a:picLocks noChangeAspect="1" noChangeArrowheads="1"/>
          </p:cNvPicPr>
          <p:nvPr/>
        </p:nvPicPr>
        <p:blipFill>
          <a:blip r:embed="rId3" cstate="print"/>
          <a:srcRect t="48631" r="52086" b="22633"/>
          <a:stretch>
            <a:fillRect/>
          </a:stretch>
        </p:blipFill>
        <p:spPr bwMode="auto">
          <a:xfrm>
            <a:off x="4932040" y="1340768"/>
            <a:ext cx="3168352" cy="1525503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Medicamenteuze behandeling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3754760" cy="676672"/>
          </a:xfrm>
        </p:spPr>
        <p:txBody>
          <a:bodyPr/>
          <a:lstStyle/>
          <a:p>
            <a:r>
              <a:rPr lang="nl-NL" dirty="0" smtClean="0"/>
              <a:t>5-alfa-reductaseremmer</a:t>
            </a:r>
          </a:p>
        </p:txBody>
      </p:sp>
      <p:pic>
        <p:nvPicPr>
          <p:cNvPr id="5122" name="Picture 2" descr="Afbeeldingsresultaat voor α1-receptors blad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443977"/>
            <a:ext cx="5292080" cy="4414023"/>
          </a:xfrm>
          <a:prstGeom prst="rect">
            <a:avLst/>
          </a:prstGeom>
          <a:noFill/>
        </p:spPr>
      </p:pic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5334000" y="3212976"/>
            <a:ext cx="2766392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nl-NL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nl-N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Alfablokkers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nl-NL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Anticholinergica</a:t>
            </a:r>
            <a:endParaRPr kumimoji="0" lang="nl-NL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nl-NL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78B6-EBE6-49DC-9D0D-B0E500ECE4D8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Acute urineretentie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Blaaskatheterisatie</a:t>
            </a:r>
            <a:r>
              <a:rPr lang="nl-NL" dirty="0" smtClean="0"/>
              <a:t> bij acute blaasretentie</a:t>
            </a:r>
          </a:p>
          <a:p>
            <a:pPr lvl="1"/>
            <a:r>
              <a:rPr lang="nl-NL" dirty="0" smtClean="0"/>
              <a:t>Blaas mag in één keer leeg lopen</a:t>
            </a:r>
          </a:p>
          <a:p>
            <a:r>
              <a:rPr lang="nl-NL" dirty="0" smtClean="0"/>
              <a:t>Duur katheterbehandeling:</a:t>
            </a:r>
          </a:p>
          <a:p>
            <a:pPr lvl="1"/>
            <a:r>
              <a:rPr lang="nl-NL" dirty="0" smtClean="0"/>
              <a:t>Onvoldoende bewijs</a:t>
            </a:r>
          </a:p>
          <a:p>
            <a:pPr lvl="1"/>
            <a:r>
              <a:rPr lang="nl-NL" dirty="0" smtClean="0"/>
              <a:t>48-72 uur in </a:t>
            </a:r>
            <a:r>
              <a:rPr lang="nl-NL" dirty="0" err="1" smtClean="0"/>
              <a:t>situ</a:t>
            </a:r>
            <a:r>
              <a:rPr lang="nl-NL" dirty="0" smtClean="0"/>
              <a:t> laten</a:t>
            </a:r>
          </a:p>
          <a:p>
            <a:r>
              <a:rPr lang="nl-NL" dirty="0" smtClean="0"/>
              <a:t>Kans op succesvol verwijderen:</a:t>
            </a:r>
          </a:p>
          <a:p>
            <a:pPr lvl="1"/>
            <a:r>
              <a:rPr lang="nl-NL" dirty="0" smtClean="0"/>
              <a:t>Groter bij gebruik alfablokker</a:t>
            </a:r>
          </a:p>
          <a:p>
            <a:pPr lvl="1"/>
            <a:r>
              <a:rPr lang="nl-NL" dirty="0" smtClean="0"/>
              <a:t>Kleiner bij mannen ouder dan 70 jaar, prostaatvolume &gt;50 ml en retentievolume &gt;1000ml</a:t>
            </a:r>
          </a:p>
          <a:p>
            <a:r>
              <a:rPr lang="nl-NL" dirty="0" smtClean="0"/>
              <a:t>In de praktijk? </a:t>
            </a:r>
          </a:p>
          <a:p>
            <a:pPr lvl="1">
              <a:buNone/>
            </a:pP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78B6-EBE6-49DC-9D0D-B0E500ECE4D8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Take-home</a:t>
            </a:r>
            <a:r>
              <a:rPr lang="nl-NL" dirty="0" smtClean="0"/>
              <a:t> message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LUTS  ≠ BPH</a:t>
            </a:r>
          </a:p>
          <a:p>
            <a:pPr lvl="1"/>
            <a:r>
              <a:rPr lang="nl-NL" dirty="0" err="1" smtClean="0"/>
              <a:t>Multifactorieel</a:t>
            </a:r>
            <a:endParaRPr lang="nl-NL" dirty="0" smtClean="0"/>
          </a:p>
          <a:p>
            <a:endParaRPr lang="nl-NL" dirty="0" smtClean="0"/>
          </a:p>
          <a:p>
            <a:pPr lvl="0"/>
            <a:r>
              <a:rPr lang="nl-NL" dirty="0" smtClean="0"/>
              <a:t>Veel mannen met prostaatvergroting hebben geen of weinig </a:t>
            </a:r>
            <a:r>
              <a:rPr lang="nl-NL" dirty="0" err="1" smtClean="0"/>
              <a:t>mictieklachten</a:t>
            </a:r>
            <a:endParaRPr lang="nl-NL" dirty="0" smtClean="0"/>
          </a:p>
          <a:p>
            <a:pPr lvl="0"/>
            <a:r>
              <a:rPr lang="nl-NL" dirty="0" smtClean="0"/>
              <a:t>Veel mannen met </a:t>
            </a:r>
            <a:r>
              <a:rPr lang="nl-NL" dirty="0" err="1" smtClean="0"/>
              <a:t>mictieklachten</a:t>
            </a:r>
            <a:r>
              <a:rPr lang="nl-NL" dirty="0" smtClean="0"/>
              <a:t> blijken </a:t>
            </a:r>
            <a:r>
              <a:rPr lang="nl-NL" dirty="0" err="1" smtClean="0"/>
              <a:t>géén</a:t>
            </a:r>
            <a:r>
              <a:rPr lang="nl-NL" dirty="0" smtClean="0"/>
              <a:t> prostaatvergroting te hebben</a:t>
            </a:r>
          </a:p>
          <a:p>
            <a:pPr lvl="0"/>
            <a:endParaRPr lang="nl-NL" dirty="0" smtClean="0"/>
          </a:p>
          <a:p>
            <a:pPr lvl="0"/>
            <a:r>
              <a:rPr lang="nl-NL" dirty="0" smtClean="0"/>
              <a:t>Behandeling = functioneel</a:t>
            </a:r>
          </a:p>
          <a:p>
            <a:pPr lvl="1"/>
            <a:r>
              <a:rPr lang="nl-NL" dirty="0" smtClean="0"/>
              <a:t>Gericht op klachten, niet op orgaan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78B6-EBE6-49DC-9D0D-B0E500ECE4D8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Referenties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400" dirty="0" smtClean="0">
                <a:hlinkClick r:id="rId3"/>
              </a:rPr>
              <a:t>https://www.nhg.org/standaarden/volledig/nhg-standaard-mictieklachten-bij-mannen/</a:t>
            </a:r>
            <a:endParaRPr lang="nl-NL" sz="2400" dirty="0" smtClean="0"/>
          </a:p>
          <a:p>
            <a:r>
              <a:rPr lang="nl-NL" sz="2400" dirty="0" smtClean="0">
                <a:hlinkClick r:id="rId4"/>
              </a:rPr>
              <a:t>https://www.nhg.org/standaarden/volledig/nhg-standaard-incontinentie-voor-urine?tmp-no-mobile=1#idp314928</a:t>
            </a:r>
            <a:endParaRPr lang="nl-NL" sz="2400" dirty="0" smtClean="0"/>
          </a:p>
          <a:p>
            <a:r>
              <a:rPr lang="nl-NL" sz="2400" dirty="0" smtClean="0"/>
              <a:t>Farmacotherapeutisch kompas</a:t>
            </a:r>
          </a:p>
          <a:p>
            <a:r>
              <a:rPr lang="nl-NL" sz="2400" dirty="0" smtClean="0"/>
              <a:t>Richtlijn “Urine-incontinentie bij kwetsbare ouderen”, V&amp;VN, september 2010</a:t>
            </a:r>
          </a:p>
          <a:p>
            <a:r>
              <a:rPr lang="nl-NL" sz="2400" dirty="0" smtClean="0"/>
              <a:t>Presentatie “Plassen moet, maar gaat het ook altijd goed…?”, M. </a:t>
            </a:r>
            <a:r>
              <a:rPr lang="nl-NL" sz="2400" dirty="0" err="1" smtClean="0"/>
              <a:t>Hovius</a:t>
            </a:r>
            <a:r>
              <a:rPr lang="nl-NL" sz="2400" dirty="0" smtClean="0"/>
              <a:t>, uroloog OLVG</a:t>
            </a:r>
          </a:p>
          <a:p>
            <a:r>
              <a:rPr lang="nl-NL" sz="2400" dirty="0" smtClean="0"/>
              <a:t>Richtlijn “Diagnostiek en behandeling van LUTS/BPH”, Nederlandse Vereniging voor Urologie (NVU), november 2005</a:t>
            </a:r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78B6-EBE6-49DC-9D0D-B0E500ECE4D8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308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/>
          <a:lstStyle/>
          <a:p>
            <a:r>
              <a:rPr lang="nl-NL" sz="4000" dirty="0" smtClean="0"/>
              <a:t>Planning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FTO 9 maart:</a:t>
            </a:r>
          </a:p>
          <a:p>
            <a:pPr lvl="1"/>
            <a:r>
              <a:rPr lang="nl-NL" dirty="0" smtClean="0"/>
              <a:t>BPH klachten</a:t>
            </a:r>
          </a:p>
          <a:p>
            <a:pPr lvl="1"/>
            <a:r>
              <a:rPr lang="nl-NL" dirty="0" smtClean="0"/>
              <a:t>Dehydratie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FTO 11 mei</a:t>
            </a:r>
          </a:p>
          <a:p>
            <a:pPr lvl="1"/>
            <a:r>
              <a:rPr lang="nl-NL" dirty="0" smtClean="0"/>
              <a:t>Geriatrische patiënt met </a:t>
            </a:r>
            <a:r>
              <a:rPr lang="nl-NL" dirty="0" err="1" smtClean="0"/>
              <a:t>polyfarmacie</a:t>
            </a:r>
            <a:endParaRPr lang="nl-NL" dirty="0" smtClean="0"/>
          </a:p>
          <a:p>
            <a:pPr lvl="1"/>
            <a:endParaRPr lang="nl-NL" dirty="0" smtClean="0"/>
          </a:p>
          <a:p>
            <a:r>
              <a:rPr lang="nl-NL" dirty="0" smtClean="0"/>
              <a:t>FTO 6 juli</a:t>
            </a:r>
          </a:p>
          <a:p>
            <a:pPr lvl="1"/>
            <a:r>
              <a:rPr lang="nl-NL" dirty="0" smtClean="0"/>
              <a:t>Incontinentie</a:t>
            </a:r>
          </a:p>
          <a:p>
            <a:pPr lvl="1"/>
            <a:r>
              <a:rPr lang="nl-NL" dirty="0" smtClean="0"/>
              <a:t>Genetisch paspoort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78B6-EBE6-49DC-9D0D-B0E500ECE4D8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599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Inhoudsopgave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nl-NL" dirty="0" smtClean="0"/>
              <a:t>Begrippen</a:t>
            </a:r>
          </a:p>
          <a:p>
            <a:pPr marL="571500" indent="-457200">
              <a:buFont typeface="+mj-lt"/>
              <a:buAutoNum type="arabicPeriod"/>
            </a:pPr>
            <a:r>
              <a:rPr lang="nl-NL" dirty="0" smtClean="0"/>
              <a:t>Epidemiologie</a:t>
            </a:r>
          </a:p>
          <a:p>
            <a:pPr marL="571500" indent="-457200">
              <a:buFont typeface="+mj-lt"/>
              <a:buAutoNum type="arabicPeriod"/>
            </a:pPr>
            <a:r>
              <a:rPr lang="nl-NL" dirty="0" smtClean="0"/>
              <a:t>Fysiologie</a:t>
            </a:r>
          </a:p>
          <a:p>
            <a:pPr marL="571500" indent="-457200">
              <a:buFont typeface="+mj-lt"/>
              <a:buAutoNum type="arabicPeriod"/>
            </a:pPr>
            <a:r>
              <a:rPr lang="nl-NL" dirty="0" err="1" smtClean="0"/>
              <a:t>Pathofysiologie</a:t>
            </a:r>
            <a:endParaRPr lang="nl-NL" dirty="0" smtClean="0"/>
          </a:p>
          <a:p>
            <a:pPr marL="571500" indent="-457200">
              <a:buFont typeface="+mj-lt"/>
              <a:buAutoNum type="arabicPeriod"/>
            </a:pPr>
            <a:r>
              <a:rPr lang="nl-NL" dirty="0" smtClean="0"/>
              <a:t>Behandeling</a:t>
            </a:r>
          </a:p>
          <a:p>
            <a:pPr marL="868680" lvl="1" indent="-457200">
              <a:buFont typeface="+mj-lt"/>
              <a:buAutoNum type="arabicPeriod"/>
            </a:pPr>
            <a:r>
              <a:rPr lang="nl-NL" dirty="0" smtClean="0"/>
              <a:t>Niet-medicamenteus</a:t>
            </a:r>
          </a:p>
          <a:p>
            <a:pPr marL="868680" lvl="1" indent="-457200">
              <a:buFont typeface="+mj-lt"/>
              <a:buAutoNum type="arabicPeriod"/>
            </a:pPr>
            <a:r>
              <a:rPr lang="nl-NL" dirty="0" smtClean="0"/>
              <a:t>Medicamenteus</a:t>
            </a:r>
          </a:p>
          <a:p>
            <a:pPr marL="571500" indent="-457200">
              <a:buFont typeface="+mj-lt"/>
              <a:buAutoNum type="arabicPeriod"/>
            </a:pPr>
            <a:r>
              <a:rPr lang="nl-NL" dirty="0" smtClean="0"/>
              <a:t>Acute urineretentie</a:t>
            </a:r>
          </a:p>
          <a:p>
            <a:pPr marL="571500" indent="-457200">
              <a:buFont typeface="+mj-lt"/>
              <a:buAutoNum type="arabicPeriod"/>
            </a:pPr>
            <a:r>
              <a:rPr lang="nl-NL" dirty="0" err="1" smtClean="0"/>
              <a:t>Take-home</a:t>
            </a:r>
            <a:r>
              <a:rPr lang="nl-NL" dirty="0" smtClean="0"/>
              <a:t> message</a:t>
            </a:r>
          </a:p>
          <a:p>
            <a:pPr marL="571500" indent="-457200">
              <a:buFont typeface="+mj-lt"/>
              <a:buAutoNum type="arabicPeriod"/>
            </a:pPr>
            <a:r>
              <a:rPr lang="nl-NL" dirty="0" smtClean="0"/>
              <a:t>Referenties</a:t>
            </a:r>
          </a:p>
          <a:p>
            <a:pPr marL="571500" indent="-457200">
              <a:buFont typeface="+mj-lt"/>
              <a:buAutoNum type="arabicPeriod"/>
            </a:pPr>
            <a:endParaRPr lang="nl-NL" dirty="0" smtClean="0"/>
          </a:p>
          <a:p>
            <a:pPr marL="571500" indent="-457200">
              <a:buFont typeface="+mj-lt"/>
              <a:buAutoNum type="arabicPeriod"/>
            </a:pP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78B6-EBE6-49DC-9D0D-B0E500ECE4D8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Begrippen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Aspecifieke </a:t>
            </a:r>
            <a:r>
              <a:rPr lang="nl-NL" dirty="0" err="1" smtClean="0"/>
              <a:t>mictieklachten</a:t>
            </a:r>
            <a:r>
              <a:rPr lang="nl-NL" dirty="0" smtClean="0"/>
              <a:t> = 	</a:t>
            </a:r>
            <a:r>
              <a:rPr lang="nl-NL" dirty="0" err="1" smtClean="0"/>
              <a:t>lower</a:t>
            </a:r>
            <a:r>
              <a:rPr lang="nl-NL" dirty="0" smtClean="0"/>
              <a:t> </a:t>
            </a:r>
            <a:r>
              <a:rPr lang="nl-NL" dirty="0" err="1" smtClean="0"/>
              <a:t>urinary</a:t>
            </a:r>
            <a:r>
              <a:rPr lang="nl-NL" dirty="0" smtClean="0"/>
              <a:t> </a:t>
            </a:r>
            <a:r>
              <a:rPr lang="nl-NL" dirty="0" err="1" smtClean="0"/>
              <a:t>tract</a:t>
            </a:r>
            <a:r>
              <a:rPr lang="nl-NL" dirty="0" smtClean="0"/>
              <a:t> </a:t>
            </a:r>
            <a:r>
              <a:rPr lang="nl-NL" dirty="0" err="1" smtClean="0"/>
              <a:t>symptoms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 					(LUTS)</a:t>
            </a:r>
          </a:p>
          <a:p>
            <a:r>
              <a:rPr lang="nl-NL" dirty="0" smtClean="0"/>
              <a:t>Incontinentie</a:t>
            </a:r>
          </a:p>
          <a:p>
            <a:pPr lvl="1"/>
            <a:r>
              <a:rPr lang="nl-NL" dirty="0" smtClean="0"/>
              <a:t>Stressincontinentie</a:t>
            </a:r>
          </a:p>
          <a:p>
            <a:pPr lvl="1"/>
            <a:r>
              <a:rPr lang="nl-NL" dirty="0" err="1" smtClean="0"/>
              <a:t>Urge-incontinentie</a:t>
            </a:r>
            <a:r>
              <a:rPr lang="nl-NL" dirty="0" smtClean="0"/>
              <a:t> </a:t>
            </a:r>
            <a:r>
              <a:rPr lang="nl-NL" dirty="0" smtClean="0">
                <a:sym typeface="Wingdings" pitchFamily="2" charset="2"/>
              </a:rPr>
              <a:t> </a:t>
            </a:r>
            <a:r>
              <a:rPr lang="nl-NL" dirty="0" err="1" smtClean="0">
                <a:sym typeface="Wingdings" pitchFamily="2" charset="2"/>
              </a:rPr>
              <a:t>urgency-incontinentie</a:t>
            </a:r>
            <a:endParaRPr lang="nl-NL" dirty="0" smtClean="0">
              <a:sym typeface="Wingdings" pitchFamily="2" charset="2"/>
            </a:endParaRPr>
          </a:p>
          <a:p>
            <a:pPr lvl="1"/>
            <a:r>
              <a:rPr lang="nl-NL" dirty="0" smtClean="0">
                <a:sym typeface="Wingdings" pitchFamily="2" charset="2"/>
              </a:rPr>
              <a:t>Gemengde incontinentie</a:t>
            </a:r>
            <a:endParaRPr lang="nl-NL" dirty="0" smtClean="0"/>
          </a:p>
          <a:p>
            <a:pPr lvl="1"/>
            <a:r>
              <a:rPr lang="nl-NL" dirty="0" smtClean="0"/>
              <a:t>Overloopincontinentie</a:t>
            </a:r>
          </a:p>
          <a:p>
            <a:r>
              <a:rPr lang="nl-NL" dirty="0" smtClean="0"/>
              <a:t>Acute urineretentie</a:t>
            </a:r>
          </a:p>
          <a:p>
            <a:r>
              <a:rPr lang="nl-NL" dirty="0" err="1" smtClean="0"/>
              <a:t>Nycturie</a:t>
            </a:r>
            <a:endParaRPr lang="nl-NL" dirty="0" smtClean="0"/>
          </a:p>
          <a:p>
            <a:r>
              <a:rPr lang="nl-NL" dirty="0" smtClean="0"/>
              <a:t>Overactieve blaassyndroom</a:t>
            </a:r>
          </a:p>
          <a:p>
            <a:r>
              <a:rPr lang="nl-NL" dirty="0" smtClean="0"/>
              <a:t>BPH = </a:t>
            </a:r>
            <a:r>
              <a:rPr lang="nl-NL" dirty="0" err="1" smtClean="0"/>
              <a:t>benigne</a:t>
            </a:r>
            <a:r>
              <a:rPr lang="nl-NL" dirty="0" smtClean="0"/>
              <a:t> prostaathypertrofie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78B6-EBE6-49DC-9D0D-B0E500ECE4D8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Epidemiologie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dirty="0" smtClean="0"/>
              <a:t>Mannen &gt;40 jaar: </a:t>
            </a:r>
          </a:p>
          <a:p>
            <a:pPr lvl="1"/>
            <a:r>
              <a:rPr lang="nl-NL" dirty="0" smtClean="0"/>
              <a:t>20-25% matig tot ernstige </a:t>
            </a:r>
            <a:r>
              <a:rPr lang="nl-NL" dirty="0" err="1" smtClean="0"/>
              <a:t>mictieklachten</a:t>
            </a:r>
            <a:endParaRPr lang="nl-NL" dirty="0" smtClean="0"/>
          </a:p>
          <a:p>
            <a:pPr lvl="1"/>
            <a:r>
              <a:rPr lang="nl-NL" dirty="0" smtClean="0"/>
              <a:t>Toename met de leeftijd</a:t>
            </a:r>
          </a:p>
          <a:p>
            <a:pPr lvl="1"/>
            <a:r>
              <a:rPr lang="nl-NL" dirty="0" smtClean="0"/>
              <a:t>Incontinentie:</a:t>
            </a:r>
          </a:p>
          <a:p>
            <a:pPr lvl="2"/>
            <a:r>
              <a:rPr lang="nl-NL" dirty="0" smtClean="0"/>
              <a:t>40-80% </a:t>
            </a:r>
            <a:r>
              <a:rPr lang="nl-NL" dirty="0" err="1" smtClean="0"/>
              <a:t>urgency-incontinentie</a:t>
            </a:r>
            <a:endParaRPr lang="nl-NL" dirty="0" smtClean="0"/>
          </a:p>
          <a:p>
            <a:pPr lvl="2"/>
            <a:r>
              <a:rPr lang="nl-NL" dirty="0" smtClean="0"/>
              <a:t>10-30% gemengde incontinentie</a:t>
            </a:r>
          </a:p>
          <a:p>
            <a:pPr lvl="2"/>
            <a:r>
              <a:rPr lang="nl-NL" dirty="0" smtClean="0"/>
              <a:t>&lt;10% stressincontinentie</a:t>
            </a:r>
          </a:p>
          <a:p>
            <a:r>
              <a:rPr lang="nl-NL" dirty="0" smtClean="0"/>
              <a:t>Vrouwen:</a:t>
            </a:r>
          </a:p>
          <a:p>
            <a:pPr lvl="1"/>
            <a:r>
              <a:rPr lang="nl-NL" dirty="0" smtClean="0"/>
              <a:t>25-50%  urine-incontinentie</a:t>
            </a:r>
          </a:p>
          <a:p>
            <a:pPr lvl="1"/>
            <a:r>
              <a:rPr lang="nl-NL" dirty="0" smtClean="0"/>
              <a:t>Toename met de leeftijd</a:t>
            </a:r>
          </a:p>
          <a:p>
            <a:pPr lvl="1"/>
            <a:r>
              <a:rPr lang="nl-NL" dirty="0" smtClean="0"/>
              <a:t>Tijdelijk rondom zwangerschap</a:t>
            </a:r>
          </a:p>
          <a:p>
            <a:pPr lvl="1"/>
            <a:r>
              <a:rPr lang="nl-NL" dirty="0" smtClean="0"/>
              <a:t>&lt;50 jaar: vooral stressincontinentie</a:t>
            </a:r>
          </a:p>
          <a:p>
            <a:pPr lvl="1"/>
            <a:r>
              <a:rPr lang="nl-NL" dirty="0" smtClean="0"/>
              <a:t>&gt;50 jaar: </a:t>
            </a:r>
            <a:r>
              <a:rPr lang="nl-NL" dirty="0" err="1" smtClean="0"/>
              <a:t>urgency-incontinentie</a:t>
            </a:r>
            <a:r>
              <a:rPr lang="nl-NL" dirty="0" smtClean="0"/>
              <a:t>/gemengde incontinentie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78B6-EBE6-49DC-9D0D-B0E500ECE4D8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0"/>
            <a:ext cx="4468738" cy="3727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Fysiologie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390" t="-9611" b="19055"/>
          <a:stretch>
            <a:fillRect/>
          </a:stretch>
        </p:blipFill>
        <p:spPr bwMode="auto">
          <a:xfrm>
            <a:off x="0" y="2636912"/>
            <a:ext cx="5472608" cy="386301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78B6-EBE6-49DC-9D0D-B0E500ECE4D8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696"/>
            <a:ext cx="9144000" cy="545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78B6-EBE6-49DC-9D0D-B0E500ECE4D8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Pathofysiologie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251520" y="1628800"/>
          <a:ext cx="7931224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552" y="404664"/>
            <a:ext cx="7465416" cy="622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78B6-EBE6-49DC-9D0D-B0E500ECE4D8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Specifieke oorzaken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5184576"/>
          </a:xfrm>
        </p:spPr>
        <p:txBody>
          <a:bodyPr>
            <a:normAutofit/>
          </a:bodyPr>
          <a:lstStyle/>
          <a:p>
            <a:pPr lvl="0"/>
            <a:r>
              <a:rPr lang="nl-NL" dirty="0" smtClean="0"/>
              <a:t>Acute/chronische </a:t>
            </a:r>
            <a:r>
              <a:rPr lang="nl-NL" dirty="0" err="1" smtClean="0"/>
              <a:t>prostatitis</a:t>
            </a:r>
            <a:endParaRPr lang="nl-NL" dirty="0" smtClean="0"/>
          </a:p>
          <a:p>
            <a:pPr lvl="0"/>
            <a:r>
              <a:rPr lang="nl-NL" dirty="0" smtClean="0"/>
              <a:t>Acute (gecompliceerde) </a:t>
            </a:r>
            <a:r>
              <a:rPr lang="nl-NL" dirty="0" err="1" smtClean="0"/>
              <a:t>cystitis</a:t>
            </a:r>
            <a:endParaRPr lang="nl-NL" dirty="0" smtClean="0"/>
          </a:p>
          <a:p>
            <a:pPr lvl="0"/>
            <a:r>
              <a:rPr lang="nl-NL" dirty="0" err="1" smtClean="0"/>
              <a:t>Urethritis</a:t>
            </a:r>
            <a:endParaRPr lang="nl-NL" dirty="0" smtClean="0"/>
          </a:p>
          <a:p>
            <a:pPr lvl="0"/>
            <a:r>
              <a:rPr lang="nl-NL" dirty="0" smtClean="0"/>
              <a:t>Urethrastrictuur</a:t>
            </a:r>
          </a:p>
          <a:p>
            <a:pPr lvl="0"/>
            <a:r>
              <a:rPr lang="nl-NL" dirty="0" smtClean="0"/>
              <a:t>Urineretentie</a:t>
            </a:r>
          </a:p>
          <a:p>
            <a:pPr lvl="0"/>
            <a:r>
              <a:rPr lang="nl-NL" dirty="0" err="1" smtClean="0"/>
              <a:t>Benigne</a:t>
            </a:r>
            <a:r>
              <a:rPr lang="nl-NL" dirty="0" smtClean="0"/>
              <a:t> prostaathypertrofie</a:t>
            </a:r>
          </a:p>
          <a:p>
            <a:pPr lvl="0"/>
            <a:r>
              <a:rPr lang="nl-NL" dirty="0" smtClean="0"/>
              <a:t>Prostaatcarcinoom</a:t>
            </a:r>
          </a:p>
          <a:p>
            <a:r>
              <a:rPr lang="nl-NL" dirty="0" smtClean="0"/>
              <a:t>Overig:</a:t>
            </a:r>
          </a:p>
          <a:p>
            <a:pPr lvl="1"/>
            <a:r>
              <a:rPr lang="nl-NL" dirty="0" smtClean="0"/>
              <a:t>Obstipatie</a:t>
            </a:r>
          </a:p>
          <a:p>
            <a:pPr lvl="1"/>
            <a:r>
              <a:rPr lang="nl-NL" dirty="0" err="1" smtClean="0"/>
              <a:t>Decompensatio</a:t>
            </a:r>
            <a:r>
              <a:rPr lang="nl-NL" dirty="0" smtClean="0"/>
              <a:t> </a:t>
            </a:r>
            <a:r>
              <a:rPr lang="nl-NL" dirty="0" err="1" smtClean="0"/>
              <a:t>cordis</a:t>
            </a:r>
            <a:endParaRPr lang="nl-NL" dirty="0" smtClean="0"/>
          </a:p>
          <a:p>
            <a:pPr lvl="1"/>
            <a:r>
              <a:rPr lang="nl-NL" dirty="0" smtClean="0"/>
              <a:t>Diabetes </a:t>
            </a:r>
            <a:r>
              <a:rPr lang="nl-NL" dirty="0" err="1" smtClean="0"/>
              <a:t>mellitus</a:t>
            </a:r>
            <a:endParaRPr lang="nl-NL" dirty="0" smtClean="0"/>
          </a:p>
          <a:p>
            <a:pPr lvl="1"/>
            <a:r>
              <a:rPr lang="nl-NL" dirty="0" err="1" smtClean="0"/>
              <a:t>Neurogene</a:t>
            </a:r>
            <a:r>
              <a:rPr lang="nl-NL" dirty="0" smtClean="0"/>
              <a:t> aandoeningen</a:t>
            </a:r>
          </a:p>
          <a:p>
            <a:pPr lvl="1"/>
            <a:r>
              <a:rPr lang="nl-NL" dirty="0" smtClean="0"/>
              <a:t>Medicatie</a:t>
            </a:r>
          </a:p>
          <a:p>
            <a:pPr lvl="0"/>
            <a:endParaRPr lang="nl-NL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78B6-EBE6-49DC-9D0D-B0E500ECE4D8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ngrenzend">
  <a:themeElements>
    <a:clrScheme name="Aangrenzend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toor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angrenze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2376</TotalTime>
  <Words>954</Words>
  <Application>Microsoft Office PowerPoint</Application>
  <PresentationFormat>Diavoorstelling (4:3)</PresentationFormat>
  <Paragraphs>204</Paragraphs>
  <Slides>14</Slides>
  <Notes>13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Aangrenzend</vt:lpstr>
      <vt:lpstr>Aspecifieke mictieklachten</vt:lpstr>
      <vt:lpstr>Planning</vt:lpstr>
      <vt:lpstr>Inhoudsopgave</vt:lpstr>
      <vt:lpstr>Begrippen</vt:lpstr>
      <vt:lpstr>Epidemiologie</vt:lpstr>
      <vt:lpstr>Fysiologie</vt:lpstr>
      <vt:lpstr>PowerPoint-presentatie</vt:lpstr>
      <vt:lpstr>Pathofysiologie</vt:lpstr>
      <vt:lpstr>Specifieke oorzaken</vt:lpstr>
      <vt:lpstr>Behandeling</vt:lpstr>
      <vt:lpstr>Medicamenteuze behandeling</vt:lpstr>
      <vt:lpstr>Acute urineretentie</vt:lpstr>
      <vt:lpstr>Take-home message</vt:lpstr>
      <vt:lpstr>Referenties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Hajar Kabboue</dc:creator>
  <cp:lastModifiedBy>Manon Brakkee</cp:lastModifiedBy>
  <cp:revision>104</cp:revision>
  <dcterms:created xsi:type="dcterms:W3CDTF">2017-07-02T13:46:42Z</dcterms:created>
  <dcterms:modified xsi:type="dcterms:W3CDTF">2020-03-12T10:40:39Z</dcterms:modified>
</cp:coreProperties>
</file>