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7" r:id="rId3"/>
    <p:sldId id="321" r:id="rId4"/>
    <p:sldId id="335" r:id="rId5"/>
    <p:sldId id="329" r:id="rId6"/>
    <p:sldId id="352" r:id="rId7"/>
    <p:sldId id="353" r:id="rId8"/>
    <p:sldId id="354" r:id="rId9"/>
    <p:sldId id="283" r:id="rId10"/>
    <p:sldId id="284" r:id="rId11"/>
    <p:sldId id="293" r:id="rId12"/>
    <p:sldId id="257" r:id="rId13"/>
    <p:sldId id="351" r:id="rId14"/>
    <p:sldId id="317" r:id="rId15"/>
    <p:sldId id="297" r:id="rId16"/>
    <p:sldId id="266" r:id="rId17"/>
    <p:sldId id="298" r:id="rId18"/>
    <p:sldId id="259" r:id="rId19"/>
    <p:sldId id="333" r:id="rId20"/>
    <p:sldId id="344" r:id="rId21"/>
    <p:sldId id="343" r:id="rId22"/>
    <p:sldId id="323" r:id="rId23"/>
    <p:sldId id="324" r:id="rId24"/>
    <p:sldId id="326" r:id="rId25"/>
    <p:sldId id="337" r:id="rId26"/>
    <p:sldId id="345" r:id="rId27"/>
    <p:sldId id="346" r:id="rId28"/>
    <p:sldId id="327" r:id="rId29"/>
    <p:sldId id="331" r:id="rId30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FF"/>
    <a:srgbClr val="8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 autoAdjust="0"/>
    <p:restoredTop sz="81976" autoAdjust="0"/>
  </p:normalViewPr>
  <p:slideViewPr>
    <p:cSldViewPr snapToGrid="0">
      <p:cViewPr>
        <p:scale>
          <a:sx n="66" d="100"/>
          <a:sy n="66" d="100"/>
        </p:scale>
        <p:origin x="-2358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E986B4B-5C9F-4841-A222-F2222EC92BD1}"/>
    <pc:docChg chg="modSld">
      <pc:chgData name="" userId="" providerId="" clId="Web-{AE986B4B-5C9F-4841-A222-F2222EC92BD1}" dt="2018-10-25T11:39:06.653" v="3" actId="1076"/>
      <pc:docMkLst>
        <pc:docMk/>
      </pc:docMkLst>
      <pc:sldChg chg="modSp">
        <pc:chgData name="" userId="" providerId="" clId="Web-{AE986B4B-5C9F-4841-A222-F2222EC92BD1}" dt="2018-10-25T11:37:55.450" v="2" actId="1076"/>
        <pc:sldMkLst>
          <pc:docMk/>
          <pc:sldMk cId="3445599728" sldId="260"/>
        </pc:sldMkLst>
        <pc:picChg chg="mod">
          <ac:chgData name="" userId="" providerId="" clId="Web-{AE986B4B-5C9F-4841-A222-F2222EC92BD1}" dt="2018-10-25T11:37:55.450" v="2" actId="1076"/>
          <ac:picMkLst>
            <pc:docMk/>
            <pc:sldMk cId="3445599728" sldId="260"/>
            <ac:picMk id="5" creationId="{00000000-0000-0000-0000-000000000000}"/>
          </ac:picMkLst>
        </pc:picChg>
      </pc:sldChg>
      <pc:sldChg chg="modSp">
        <pc:chgData name="" userId="" providerId="" clId="Web-{AE986B4B-5C9F-4841-A222-F2222EC92BD1}" dt="2018-10-25T11:39:06.653" v="3" actId="1076"/>
        <pc:sldMkLst>
          <pc:docMk/>
          <pc:sldMk cId="1165996443" sldId="283"/>
        </pc:sldMkLst>
        <pc:picChg chg="mod">
          <ac:chgData name="" userId="" providerId="" clId="Web-{AE986B4B-5C9F-4841-A222-F2222EC92BD1}" dt="2018-10-25T11:39:06.653" v="3" actId="1076"/>
          <ac:picMkLst>
            <pc:docMk/>
            <pc:sldMk cId="1165996443" sldId="283"/>
            <ac:picMk id="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3FA86-07DD-4363-B359-41B935A5D3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15417E4-4F17-4FD8-B8D3-22CC5B0D2273}">
      <dgm:prSet phldrT="[Tekst]" custT="1"/>
      <dgm:spPr>
        <a:solidFill>
          <a:srgbClr val="C9FFFF"/>
        </a:solidFill>
        <a:ln w="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pPr algn="l"/>
          <a:r>
            <a:rPr lang="nl-NL" sz="1200" b="1" dirty="0" smtClean="0">
              <a:solidFill>
                <a:schemeClr val="tx1"/>
              </a:solidFill>
            </a:rPr>
            <a:t>Stap 4:</a:t>
          </a:r>
        </a:p>
        <a:p>
          <a:pPr algn="l"/>
          <a:r>
            <a:rPr lang="nl-NL" sz="1200" b="0" dirty="0" smtClean="0">
              <a:solidFill>
                <a:schemeClr val="tx1"/>
              </a:solidFill>
            </a:rPr>
            <a:t>Overweeg inhalatie corticosteroïden (</a:t>
          </a:r>
          <a:r>
            <a:rPr lang="nl-NL" sz="1200" b="0" dirty="0" err="1" smtClean="0">
              <a:solidFill>
                <a:schemeClr val="tx1"/>
              </a:solidFill>
            </a:rPr>
            <a:t>fluticason</a:t>
          </a:r>
          <a:r>
            <a:rPr lang="nl-NL" sz="1200" b="0" dirty="0" smtClean="0">
              <a:solidFill>
                <a:schemeClr val="tx1"/>
              </a:solidFill>
            </a:rPr>
            <a:t>) bij persisterende klachten of exacerbaties. </a:t>
          </a:r>
        </a:p>
        <a:p>
          <a:pPr algn="l"/>
          <a:r>
            <a:rPr lang="nl-NL" sz="1200" b="0" dirty="0" smtClean="0">
              <a:solidFill>
                <a:schemeClr val="tx1"/>
              </a:solidFill>
            </a:rPr>
            <a:t>Stop bij twee jaar geen exacerbatie of na een jaar geen afname van exacerbatie frequentie. Verhoogd risico op pneumonie.</a:t>
          </a:r>
        </a:p>
        <a:p>
          <a:pPr algn="l"/>
          <a:endParaRPr lang="nl-NL" sz="1200" b="0" dirty="0" smtClean="0">
            <a:solidFill>
              <a:schemeClr val="tx1"/>
            </a:solidFill>
          </a:endParaRPr>
        </a:p>
        <a:p>
          <a:pPr algn="l"/>
          <a:endParaRPr lang="nl-NL" sz="1200" b="0" dirty="0" smtClean="0">
            <a:solidFill>
              <a:schemeClr val="tx1"/>
            </a:solidFill>
          </a:endParaRPr>
        </a:p>
        <a:p>
          <a:pPr algn="l"/>
          <a:endParaRPr lang="nl-NL" sz="1200" b="1" dirty="0">
            <a:solidFill>
              <a:schemeClr val="tx1"/>
            </a:solidFill>
          </a:endParaRPr>
        </a:p>
      </dgm:t>
    </dgm:pt>
    <dgm:pt modelId="{F903E71B-3D03-4144-92D6-0B52CC37015D}" type="parTrans" cxnId="{E7194FB3-356A-47AC-90E4-3794C65162AE}">
      <dgm:prSet/>
      <dgm:spPr/>
      <dgm:t>
        <a:bodyPr/>
        <a:lstStyle/>
        <a:p>
          <a:endParaRPr lang="nl-NL">
            <a:ln>
              <a:solidFill>
                <a:schemeClr val="bg1"/>
              </a:solidFill>
            </a:ln>
          </a:endParaRPr>
        </a:p>
      </dgm:t>
    </dgm:pt>
    <dgm:pt modelId="{DD62E669-9438-4A81-A162-75D32BF71CF1}" type="sibTrans" cxnId="{E7194FB3-356A-47AC-90E4-3794C65162AE}">
      <dgm:prSet/>
      <dgm:spPr/>
      <dgm:t>
        <a:bodyPr/>
        <a:lstStyle/>
        <a:p>
          <a:endParaRPr lang="nl-NL">
            <a:ln>
              <a:solidFill>
                <a:schemeClr val="bg1"/>
              </a:solidFill>
            </a:ln>
          </a:endParaRPr>
        </a:p>
      </dgm:t>
    </dgm:pt>
    <dgm:pt modelId="{5229E76A-C1FF-402B-B82D-133957EB3DD9}">
      <dgm:prSet phldrT="[Tekst]" custT="1"/>
      <dgm:spPr>
        <a:solidFill>
          <a:srgbClr val="C9FFFF"/>
        </a:solidFill>
        <a:ln w="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pPr algn="l"/>
          <a:r>
            <a:rPr lang="nl-NL" sz="1200" b="1" dirty="0" smtClean="0">
              <a:solidFill>
                <a:schemeClr val="tx1"/>
              </a:solidFill>
            </a:rPr>
            <a:t>Stap 3: </a:t>
          </a:r>
        </a:p>
        <a:p>
          <a:pPr algn="l"/>
          <a:r>
            <a:rPr lang="nl-NL" sz="1200" b="0" dirty="0" smtClean="0">
              <a:solidFill>
                <a:schemeClr val="tx1"/>
              </a:solidFill>
            </a:rPr>
            <a:t>Combineer beide langwerkende middelen LABA&amp;LAMA</a:t>
          </a:r>
        </a:p>
        <a:p>
          <a:pPr algn="l"/>
          <a:endParaRPr lang="nl-NL" sz="1200" b="0" dirty="0" smtClean="0">
            <a:solidFill>
              <a:schemeClr val="tx1"/>
            </a:solidFill>
          </a:endParaRPr>
        </a:p>
        <a:p>
          <a:pPr algn="l"/>
          <a:endParaRPr lang="nl-NL" sz="1200" b="0" dirty="0" smtClean="0">
            <a:solidFill>
              <a:schemeClr val="tx1"/>
            </a:solidFill>
          </a:endParaRPr>
        </a:p>
        <a:p>
          <a:pPr algn="l"/>
          <a:endParaRPr lang="nl-NL" sz="1200" b="0" dirty="0" smtClean="0">
            <a:solidFill>
              <a:schemeClr val="tx1"/>
            </a:solidFill>
          </a:endParaRPr>
        </a:p>
        <a:p>
          <a:pPr algn="l"/>
          <a:endParaRPr lang="nl-NL" sz="1200" b="0" dirty="0" smtClean="0">
            <a:solidFill>
              <a:schemeClr val="tx1"/>
            </a:solidFill>
          </a:endParaRPr>
        </a:p>
        <a:p>
          <a:pPr algn="l"/>
          <a:endParaRPr lang="nl-NL" sz="1200" b="0" dirty="0">
            <a:solidFill>
              <a:schemeClr val="tx1"/>
            </a:solidFill>
          </a:endParaRPr>
        </a:p>
      </dgm:t>
    </dgm:pt>
    <dgm:pt modelId="{4FE5BFDB-F525-4392-8780-7203F4AC7E88}" type="parTrans" cxnId="{3EEF7B41-4FA7-40CD-BF82-836266BD828C}">
      <dgm:prSet/>
      <dgm:spPr/>
      <dgm:t>
        <a:bodyPr/>
        <a:lstStyle/>
        <a:p>
          <a:endParaRPr lang="nl-NL"/>
        </a:p>
      </dgm:t>
    </dgm:pt>
    <dgm:pt modelId="{00831DE8-DC0A-47AA-A4EC-D3F64060DC34}" type="sibTrans" cxnId="{3EEF7B41-4FA7-40CD-BF82-836266BD828C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101480B0-9CD3-49C7-B031-082DEA42751A}">
      <dgm:prSet phldrT="[Tekst]" custT="1"/>
      <dgm:spPr>
        <a:solidFill>
          <a:srgbClr val="C9FFFF"/>
        </a:solidFill>
        <a:ln w="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pPr algn="l"/>
          <a:r>
            <a:rPr lang="nl-NL" sz="1200" b="1" dirty="0" smtClean="0">
              <a:solidFill>
                <a:schemeClr val="tx1"/>
              </a:solidFill>
            </a:rPr>
            <a:t>Stap 2:</a:t>
          </a:r>
          <a:endParaRPr lang="nl-NL" sz="1200" b="0" dirty="0" smtClean="0">
            <a:solidFill>
              <a:schemeClr val="tx1"/>
            </a:solidFill>
          </a:endParaRPr>
        </a:p>
        <a:p>
          <a:pPr algn="l"/>
          <a:r>
            <a:rPr lang="nl-NL" sz="1200" b="0" dirty="0" smtClean="0">
              <a:solidFill>
                <a:schemeClr val="tx1"/>
              </a:solidFill>
            </a:rPr>
            <a:t>- Bij onvoldoende symptoomverlichting: </a:t>
          </a:r>
        </a:p>
        <a:p>
          <a:pPr algn="l"/>
          <a:r>
            <a:rPr lang="nl-NL" sz="1200" b="0" dirty="0" smtClean="0">
              <a:solidFill>
                <a:schemeClr val="tx1"/>
              </a:solidFill>
            </a:rPr>
            <a:t>Start LABA (</a:t>
          </a:r>
          <a:r>
            <a:rPr lang="nl-NL" sz="1200" b="0" dirty="0" err="1" smtClean="0">
              <a:solidFill>
                <a:schemeClr val="tx1"/>
              </a:solidFill>
            </a:rPr>
            <a:t>formoterol</a:t>
          </a:r>
          <a:r>
            <a:rPr lang="nl-NL" sz="1200" b="0" dirty="0" smtClean="0">
              <a:solidFill>
                <a:schemeClr val="tx1"/>
              </a:solidFill>
            </a:rPr>
            <a:t>) of een LAMA (</a:t>
          </a:r>
          <a:r>
            <a:rPr lang="nl-NL" sz="1200" b="0" dirty="0" err="1" smtClean="0">
              <a:solidFill>
                <a:schemeClr val="tx1"/>
              </a:solidFill>
            </a:rPr>
            <a:t>tiotropium</a:t>
          </a:r>
          <a:r>
            <a:rPr lang="nl-NL" sz="1200" b="0" dirty="0" smtClean="0">
              <a:solidFill>
                <a:schemeClr val="tx1"/>
              </a:solidFill>
            </a:rPr>
            <a:t>).</a:t>
          </a:r>
        </a:p>
        <a:p>
          <a:pPr algn="l"/>
          <a:r>
            <a:rPr lang="nl-NL" sz="1200" b="0" dirty="0" smtClean="0">
              <a:solidFill>
                <a:schemeClr val="tx1"/>
              </a:solidFill>
            </a:rPr>
            <a:t>- Bij toename exacerbatie-frequentie (2 of meer) en weinig symptomen:</a:t>
          </a:r>
        </a:p>
        <a:p>
          <a:pPr algn="l"/>
          <a:r>
            <a:rPr lang="nl-NL" sz="1200" b="0" dirty="0" smtClean="0">
              <a:solidFill>
                <a:schemeClr val="tx1"/>
              </a:solidFill>
            </a:rPr>
            <a:t>Start LAMA (</a:t>
          </a:r>
          <a:r>
            <a:rPr lang="nl-NL" sz="1200" b="0" dirty="0" err="1" smtClean="0">
              <a:solidFill>
                <a:schemeClr val="tx1"/>
              </a:solidFill>
            </a:rPr>
            <a:t>tiotropium</a:t>
          </a:r>
          <a:r>
            <a:rPr lang="nl-NL" sz="1200" b="0" dirty="0" smtClean="0">
              <a:solidFill>
                <a:schemeClr val="tx1"/>
              </a:solidFill>
            </a:rPr>
            <a:t>).</a:t>
          </a:r>
        </a:p>
        <a:p>
          <a:pPr algn="l"/>
          <a:endParaRPr lang="nl-NL" sz="1200" b="0" dirty="0">
            <a:solidFill>
              <a:schemeClr val="tx1"/>
            </a:solidFill>
          </a:endParaRPr>
        </a:p>
      </dgm:t>
    </dgm:pt>
    <dgm:pt modelId="{8AA68AEA-197E-4252-AB0C-DC62A3555D7F}" type="parTrans" cxnId="{4FCB5993-E52E-4686-A13F-8BF90D9184F3}">
      <dgm:prSet/>
      <dgm:spPr/>
      <dgm:t>
        <a:bodyPr/>
        <a:lstStyle/>
        <a:p>
          <a:endParaRPr lang="nl-NL"/>
        </a:p>
      </dgm:t>
    </dgm:pt>
    <dgm:pt modelId="{E972DBD4-A393-4FD6-BD4B-58BE71C21497}" type="sibTrans" cxnId="{4FCB5993-E52E-4686-A13F-8BF90D9184F3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18264E49-0B0A-4585-BB28-D887E5234CEE}">
      <dgm:prSet phldrT="[Tekst]" custT="1"/>
      <dgm:spPr>
        <a:solidFill>
          <a:srgbClr val="C9FFFF"/>
        </a:solidFill>
        <a:ln w="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 anchorCtr="0"/>
        <a:lstStyle/>
        <a:p>
          <a:pPr algn="l"/>
          <a:r>
            <a:rPr lang="nl-NL" sz="1200" b="1" dirty="0" smtClean="0">
              <a:solidFill>
                <a:schemeClr val="tx1"/>
              </a:solidFill>
            </a:rPr>
            <a:t>Stap 1:</a:t>
          </a:r>
        </a:p>
        <a:p>
          <a:pPr algn="l"/>
          <a:r>
            <a:rPr lang="nl-NL" sz="1200" dirty="0" smtClean="0">
              <a:solidFill>
                <a:schemeClr val="tx1"/>
              </a:solidFill>
            </a:rPr>
            <a:t>Start met SABA (salbutamol) of met SAMA (</a:t>
          </a:r>
          <a:r>
            <a:rPr lang="nl-NL" sz="1200" dirty="0" err="1" smtClean="0">
              <a:solidFill>
                <a:schemeClr val="tx1"/>
              </a:solidFill>
            </a:rPr>
            <a:t>ipratropium</a:t>
          </a:r>
          <a:r>
            <a:rPr lang="nl-NL" sz="1200" dirty="0" smtClean="0">
              <a:solidFill>
                <a:schemeClr val="tx1"/>
              </a:solidFill>
            </a:rPr>
            <a:t>).</a:t>
          </a:r>
        </a:p>
        <a:p>
          <a:pPr algn="l"/>
          <a:endParaRPr lang="nl-NL" sz="1200" dirty="0" smtClean="0">
            <a:solidFill>
              <a:schemeClr val="tx1"/>
            </a:solidFill>
          </a:endParaRPr>
        </a:p>
        <a:p>
          <a:pPr algn="l"/>
          <a:r>
            <a:rPr lang="nl-NL" sz="1200" i="1" dirty="0" smtClean="0">
              <a:solidFill>
                <a:schemeClr val="tx1"/>
              </a:solidFill>
            </a:rPr>
            <a:t>Ongewijzigd</a:t>
          </a:r>
        </a:p>
        <a:p>
          <a:pPr algn="l"/>
          <a:endParaRPr lang="nl-NL" sz="1200" dirty="0" smtClean="0">
            <a:solidFill>
              <a:schemeClr val="tx1"/>
            </a:solidFill>
          </a:endParaRPr>
        </a:p>
        <a:p>
          <a:pPr algn="l"/>
          <a:endParaRPr lang="nl-NL" sz="1200" dirty="0" smtClean="0">
            <a:solidFill>
              <a:schemeClr val="tx1"/>
            </a:solidFill>
          </a:endParaRPr>
        </a:p>
        <a:p>
          <a:pPr algn="l"/>
          <a:endParaRPr lang="nl-NL" sz="1200" dirty="0" smtClean="0">
            <a:solidFill>
              <a:schemeClr val="tx1"/>
            </a:solidFill>
          </a:endParaRPr>
        </a:p>
      </dgm:t>
    </dgm:pt>
    <dgm:pt modelId="{0F2DEE46-A75D-4524-9C07-F339B5986F85}" type="parTrans" cxnId="{EF3CA7B7-0E6F-4A80-88D0-0CE013CF3628}">
      <dgm:prSet/>
      <dgm:spPr/>
      <dgm:t>
        <a:bodyPr/>
        <a:lstStyle/>
        <a:p>
          <a:endParaRPr lang="nl-NL"/>
        </a:p>
      </dgm:t>
    </dgm:pt>
    <dgm:pt modelId="{83B56F4E-7BBF-49C3-B563-C220F1E7C6D5}" type="sibTrans" cxnId="{EF3CA7B7-0E6F-4A80-88D0-0CE013CF3628}">
      <dgm:prSet/>
      <dgm:spPr>
        <a:solidFill>
          <a:schemeClr val="tx1"/>
        </a:solidFill>
      </dgm:spPr>
      <dgm:t>
        <a:bodyPr/>
        <a:lstStyle/>
        <a:p>
          <a:endParaRPr lang="nl-NL"/>
        </a:p>
      </dgm:t>
    </dgm:pt>
    <dgm:pt modelId="{B90D49E3-CB01-404E-8A79-D8EFC23B299C}" type="pres">
      <dgm:prSet presAssocID="{3483FA86-07DD-4363-B359-41B935A5D314}" presName="Name0" presStyleCnt="0">
        <dgm:presLayoutVars>
          <dgm:dir/>
          <dgm:resizeHandles val="exact"/>
        </dgm:presLayoutVars>
      </dgm:prSet>
      <dgm:spPr/>
    </dgm:pt>
    <dgm:pt modelId="{DFC9BFD6-9318-4F92-9001-8841C32A6CFE}" type="pres">
      <dgm:prSet presAssocID="{18264E49-0B0A-4585-BB28-D887E5234CEE}" presName="node" presStyleLbl="node1" presStyleIdx="0" presStyleCnt="4" custScaleX="160288" custScaleY="89867" custLinFactNeighborX="83870" custLinFactNeighborY="-97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l-NL"/>
        </a:p>
      </dgm:t>
    </dgm:pt>
    <dgm:pt modelId="{4DCC7C56-FA13-4FA2-BBEE-D1B8258E0C14}" type="pres">
      <dgm:prSet presAssocID="{83B56F4E-7BBF-49C3-B563-C220F1E7C6D5}" presName="sibTrans" presStyleLbl="sibTrans2D1" presStyleIdx="0" presStyleCnt="3" custFlipVert="0" custScaleX="111420" custScaleY="43723"/>
      <dgm:spPr/>
      <dgm:t>
        <a:bodyPr/>
        <a:lstStyle/>
        <a:p>
          <a:endParaRPr lang="nl-NL"/>
        </a:p>
      </dgm:t>
    </dgm:pt>
    <dgm:pt modelId="{DAD13A37-8738-49AB-8EA2-B94128C9D067}" type="pres">
      <dgm:prSet presAssocID="{83B56F4E-7BBF-49C3-B563-C220F1E7C6D5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585D2EED-EB49-4337-BA13-264BDEF5DDFB}" type="pres">
      <dgm:prSet presAssocID="{101480B0-9CD3-49C7-B031-082DEA42751A}" presName="node" presStyleLbl="node1" presStyleIdx="1" presStyleCnt="4" custScaleX="160288" custScaleY="89867" custLinFactNeighborX="51731" custLinFactNeighborY="-113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l-NL"/>
        </a:p>
      </dgm:t>
    </dgm:pt>
    <dgm:pt modelId="{3652BEE5-5075-4935-9B9A-3266439DFD5F}" type="pres">
      <dgm:prSet presAssocID="{E972DBD4-A393-4FD6-BD4B-58BE71C21497}" presName="sibTrans" presStyleLbl="sibTrans2D1" presStyleIdx="1" presStyleCnt="3" custFlipVert="0" custScaleX="111420" custScaleY="43723"/>
      <dgm:spPr/>
      <dgm:t>
        <a:bodyPr/>
        <a:lstStyle/>
        <a:p>
          <a:endParaRPr lang="nl-NL"/>
        </a:p>
      </dgm:t>
    </dgm:pt>
    <dgm:pt modelId="{24B61572-A14E-4583-97F4-BE70798FC2C0}" type="pres">
      <dgm:prSet presAssocID="{E972DBD4-A393-4FD6-BD4B-58BE71C21497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56C01170-6504-4635-8AE5-871D5173DFFF}" type="pres">
      <dgm:prSet presAssocID="{5229E76A-C1FF-402B-B82D-133957EB3DD9}" presName="node" presStyleLbl="node1" presStyleIdx="2" presStyleCnt="4" custScaleX="160288" custScaleY="89867" custLinFactNeighborX="11263" custLinFactNeighborY="-899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l-NL"/>
        </a:p>
      </dgm:t>
    </dgm:pt>
    <dgm:pt modelId="{AD541BD2-6A87-4AD2-B737-6C7749ED6736}" type="pres">
      <dgm:prSet presAssocID="{00831DE8-DC0A-47AA-A4EC-D3F64060DC34}" presName="sibTrans" presStyleLbl="sibTrans2D1" presStyleIdx="2" presStyleCnt="3" custFlipVert="0" custScaleX="111420" custScaleY="43723"/>
      <dgm:spPr/>
      <dgm:t>
        <a:bodyPr/>
        <a:lstStyle/>
        <a:p>
          <a:endParaRPr lang="nl-NL"/>
        </a:p>
      </dgm:t>
    </dgm:pt>
    <dgm:pt modelId="{3B30900F-2429-43D9-AA33-E253176B77F5}" type="pres">
      <dgm:prSet presAssocID="{00831DE8-DC0A-47AA-A4EC-D3F64060DC34}" presName="connectorText" presStyleLbl="sibTrans2D1" presStyleIdx="2" presStyleCnt="3"/>
      <dgm:spPr/>
      <dgm:t>
        <a:bodyPr/>
        <a:lstStyle/>
        <a:p>
          <a:endParaRPr lang="nl-NL"/>
        </a:p>
      </dgm:t>
    </dgm:pt>
    <dgm:pt modelId="{9869341D-B9C2-4131-BAD9-242A0D3CE455}" type="pres">
      <dgm:prSet presAssocID="{B15417E4-4F17-4FD8-B8D3-22CC5B0D2273}" presName="node" presStyleLbl="node1" presStyleIdx="3" presStyleCnt="4" custScaleX="160288" custScaleY="89867" custLinFactNeighborX="-14844" custLinFactNeighborY="-82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l-NL"/>
        </a:p>
      </dgm:t>
    </dgm:pt>
  </dgm:ptLst>
  <dgm:cxnLst>
    <dgm:cxn modelId="{9B45B8AC-809F-436F-B8C8-6A5F9F66C415}" type="presOf" srcId="{B15417E4-4F17-4FD8-B8D3-22CC5B0D2273}" destId="{9869341D-B9C2-4131-BAD9-242A0D3CE455}" srcOrd="0" destOrd="0" presId="urn:microsoft.com/office/officeart/2005/8/layout/process1"/>
    <dgm:cxn modelId="{78870205-B9A8-40A6-8471-549665E08B3F}" type="presOf" srcId="{83B56F4E-7BBF-49C3-B563-C220F1E7C6D5}" destId="{4DCC7C56-FA13-4FA2-BBEE-D1B8258E0C14}" srcOrd="0" destOrd="0" presId="urn:microsoft.com/office/officeart/2005/8/layout/process1"/>
    <dgm:cxn modelId="{C11D2131-E9AB-4EED-BFF5-FBD5887C8627}" type="presOf" srcId="{00831DE8-DC0A-47AA-A4EC-D3F64060DC34}" destId="{3B30900F-2429-43D9-AA33-E253176B77F5}" srcOrd="1" destOrd="0" presId="urn:microsoft.com/office/officeart/2005/8/layout/process1"/>
    <dgm:cxn modelId="{9C597CA8-F228-4EB1-B453-A962007A6773}" type="presOf" srcId="{101480B0-9CD3-49C7-B031-082DEA42751A}" destId="{585D2EED-EB49-4337-BA13-264BDEF5DDFB}" srcOrd="0" destOrd="0" presId="urn:microsoft.com/office/officeart/2005/8/layout/process1"/>
    <dgm:cxn modelId="{59E5A0B0-23D0-44FE-8AD8-CCE6411E9F44}" type="presOf" srcId="{00831DE8-DC0A-47AA-A4EC-D3F64060DC34}" destId="{AD541BD2-6A87-4AD2-B737-6C7749ED6736}" srcOrd="0" destOrd="0" presId="urn:microsoft.com/office/officeart/2005/8/layout/process1"/>
    <dgm:cxn modelId="{4FCB5993-E52E-4686-A13F-8BF90D9184F3}" srcId="{3483FA86-07DD-4363-B359-41B935A5D314}" destId="{101480B0-9CD3-49C7-B031-082DEA42751A}" srcOrd="1" destOrd="0" parTransId="{8AA68AEA-197E-4252-AB0C-DC62A3555D7F}" sibTransId="{E972DBD4-A393-4FD6-BD4B-58BE71C21497}"/>
    <dgm:cxn modelId="{3EEF7B41-4FA7-40CD-BF82-836266BD828C}" srcId="{3483FA86-07DD-4363-B359-41B935A5D314}" destId="{5229E76A-C1FF-402B-B82D-133957EB3DD9}" srcOrd="2" destOrd="0" parTransId="{4FE5BFDB-F525-4392-8780-7203F4AC7E88}" sibTransId="{00831DE8-DC0A-47AA-A4EC-D3F64060DC34}"/>
    <dgm:cxn modelId="{EF3CA7B7-0E6F-4A80-88D0-0CE013CF3628}" srcId="{3483FA86-07DD-4363-B359-41B935A5D314}" destId="{18264E49-0B0A-4585-BB28-D887E5234CEE}" srcOrd="0" destOrd="0" parTransId="{0F2DEE46-A75D-4524-9C07-F339B5986F85}" sibTransId="{83B56F4E-7BBF-49C3-B563-C220F1E7C6D5}"/>
    <dgm:cxn modelId="{BE601B8F-1815-4338-858C-DF992CC67C0A}" type="presOf" srcId="{3483FA86-07DD-4363-B359-41B935A5D314}" destId="{B90D49E3-CB01-404E-8A79-D8EFC23B299C}" srcOrd="0" destOrd="0" presId="urn:microsoft.com/office/officeart/2005/8/layout/process1"/>
    <dgm:cxn modelId="{68B73C4D-ACB7-4F69-9046-2C6E27DC282D}" type="presOf" srcId="{E972DBD4-A393-4FD6-BD4B-58BE71C21497}" destId="{24B61572-A14E-4583-97F4-BE70798FC2C0}" srcOrd="1" destOrd="0" presId="urn:microsoft.com/office/officeart/2005/8/layout/process1"/>
    <dgm:cxn modelId="{70846A34-F5C1-4B5D-BE8E-1D31AB0B3D00}" type="presOf" srcId="{18264E49-0B0A-4585-BB28-D887E5234CEE}" destId="{DFC9BFD6-9318-4F92-9001-8841C32A6CFE}" srcOrd="0" destOrd="0" presId="urn:microsoft.com/office/officeart/2005/8/layout/process1"/>
    <dgm:cxn modelId="{E7194FB3-356A-47AC-90E4-3794C65162AE}" srcId="{3483FA86-07DD-4363-B359-41B935A5D314}" destId="{B15417E4-4F17-4FD8-B8D3-22CC5B0D2273}" srcOrd="3" destOrd="0" parTransId="{F903E71B-3D03-4144-92D6-0B52CC37015D}" sibTransId="{DD62E669-9438-4A81-A162-75D32BF71CF1}"/>
    <dgm:cxn modelId="{B3B2431F-79FF-4360-B9A8-F40C3ADF9ED5}" type="presOf" srcId="{5229E76A-C1FF-402B-B82D-133957EB3DD9}" destId="{56C01170-6504-4635-8AE5-871D5173DFFF}" srcOrd="0" destOrd="0" presId="urn:microsoft.com/office/officeart/2005/8/layout/process1"/>
    <dgm:cxn modelId="{2ED73528-D03D-4EEF-B149-0D6DF03E3346}" type="presOf" srcId="{E972DBD4-A393-4FD6-BD4B-58BE71C21497}" destId="{3652BEE5-5075-4935-9B9A-3266439DFD5F}" srcOrd="0" destOrd="0" presId="urn:microsoft.com/office/officeart/2005/8/layout/process1"/>
    <dgm:cxn modelId="{8C36DB5E-6FEB-4505-944C-B952052214F4}" type="presOf" srcId="{83B56F4E-7BBF-49C3-B563-C220F1E7C6D5}" destId="{DAD13A37-8738-49AB-8EA2-B94128C9D067}" srcOrd="1" destOrd="0" presId="urn:microsoft.com/office/officeart/2005/8/layout/process1"/>
    <dgm:cxn modelId="{510B7178-1486-4D92-AD90-F049A20C5824}" type="presParOf" srcId="{B90D49E3-CB01-404E-8A79-D8EFC23B299C}" destId="{DFC9BFD6-9318-4F92-9001-8841C32A6CFE}" srcOrd="0" destOrd="0" presId="urn:microsoft.com/office/officeart/2005/8/layout/process1"/>
    <dgm:cxn modelId="{881E4901-59F6-4B15-A7D2-8D735C7BB8D3}" type="presParOf" srcId="{B90D49E3-CB01-404E-8A79-D8EFC23B299C}" destId="{4DCC7C56-FA13-4FA2-BBEE-D1B8258E0C14}" srcOrd="1" destOrd="0" presId="urn:microsoft.com/office/officeart/2005/8/layout/process1"/>
    <dgm:cxn modelId="{55E9E7C6-BBD0-43BD-87D3-44A8EFD820CA}" type="presParOf" srcId="{4DCC7C56-FA13-4FA2-BBEE-D1B8258E0C14}" destId="{DAD13A37-8738-49AB-8EA2-B94128C9D067}" srcOrd="0" destOrd="0" presId="urn:microsoft.com/office/officeart/2005/8/layout/process1"/>
    <dgm:cxn modelId="{40BEA88E-A090-49AF-A888-C2B36B8ECBAA}" type="presParOf" srcId="{B90D49E3-CB01-404E-8A79-D8EFC23B299C}" destId="{585D2EED-EB49-4337-BA13-264BDEF5DDFB}" srcOrd="2" destOrd="0" presId="urn:microsoft.com/office/officeart/2005/8/layout/process1"/>
    <dgm:cxn modelId="{4CA27E93-2466-4437-92DF-11929430D30C}" type="presParOf" srcId="{B90D49E3-CB01-404E-8A79-D8EFC23B299C}" destId="{3652BEE5-5075-4935-9B9A-3266439DFD5F}" srcOrd="3" destOrd="0" presId="urn:microsoft.com/office/officeart/2005/8/layout/process1"/>
    <dgm:cxn modelId="{A89A5D8C-45AB-43DF-8385-429F08FBFDA8}" type="presParOf" srcId="{3652BEE5-5075-4935-9B9A-3266439DFD5F}" destId="{24B61572-A14E-4583-97F4-BE70798FC2C0}" srcOrd="0" destOrd="0" presId="urn:microsoft.com/office/officeart/2005/8/layout/process1"/>
    <dgm:cxn modelId="{27FCC51D-6FB3-40F2-8CBC-B29902FA8679}" type="presParOf" srcId="{B90D49E3-CB01-404E-8A79-D8EFC23B299C}" destId="{56C01170-6504-4635-8AE5-871D5173DFFF}" srcOrd="4" destOrd="0" presId="urn:microsoft.com/office/officeart/2005/8/layout/process1"/>
    <dgm:cxn modelId="{3E8FE5CA-ECDC-482C-B795-2A7C3919C683}" type="presParOf" srcId="{B90D49E3-CB01-404E-8A79-D8EFC23B299C}" destId="{AD541BD2-6A87-4AD2-B737-6C7749ED6736}" srcOrd="5" destOrd="0" presId="urn:microsoft.com/office/officeart/2005/8/layout/process1"/>
    <dgm:cxn modelId="{B4C2F1A1-B75B-4DFA-B455-940ED073C24A}" type="presParOf" srcId="{AD541BD2-6A87-4AD2-B737-6C7749ED6736}" destId="{3B30900F-2429-43D9-AA33-E253176B77F5}" srcOrd="0" destOrd="0" presId="urn:microsoft.com/office/officeart/2005/8/layout/process1"/>
    <dgm:cxn modelId="{5247A73E-75EC-4DA9-9A4A-2F3191D0E0A9}" type="presParOf" srcId="{B90D49E3-CB01-404E-8A79-D8EFC23B299C}" destId="{9869341D-B9C2-4131-BAD9-242A0D3CE455}" srcOrd="6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9BFD6-9318-4F92-9001-8841C32A6CFE}">
      <dsp:nvSpPr>
        <dsp:cNvPr id="0" name=""/>
        <dsp:cNvSpPr/>
      </dsp:nvSpPr>
      <dsp:spPr>
        <a:xfrm>
          <a:off x="452775" y="271846"/>
          <a:ext cx="2373674" cy="2032000"/>
        </a:xfrm>
        <a:prstGeom prst="rect">
          <a:avLst/>
        </a:prstGeom>
        <a:solidFill>
          <a:srgbClr val="C9FFFF"/>
        </a:solidFill>
        <a:ln w="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dirty="0" smtClean="0">
              <a:solidFill>
                <a:schemeClr val="tx1"/>
              </a:solidFill>
            </a:rPr>
            <a:t>Stap 1: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>
              <a:solidFill>
                <a:schemeClr val="tx1"/>
              </a:solidFill>
            </a:rPr>
            <a:t>Start met SABA (salbutamol) of met SAMA (</a:t>
          </a:r>
          <a:r>
            <a:rPr lang="nl-NL" sz="1200" kern="1200" dirty="0" err="1" smtClean="0">
              <a:solidFill>
                <a:schemeClr val="tx1"/>
              </a:solidFill>
            </a:rPr>
            <a:t>ipratropium</a:t>
          </a:r>
          <a:r>
            <a:rPr lang="nl-NL" sz="1200" kern="1200" dirty="0" smtClean="0">
              <a:solidFill>
                <a:schemeClr val="tx1"/>
              </a:solidFill>
            </a:rPr>
            <a:t>).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i="1" kern="1200" dirty="0" smtClean="0">
              <a:solidFill>
                <a:schemeClr val="tx1"/>
              </a:solidFill>
            </a:rPr>
            <a:t>Ongewijzigd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 smtClean="0">
            <a:solidFill>
              <a:schemeClr val="tx1"/>
            </a:solidFill>
          </a:endParaRPr>
        </a:p>
      </dsp:txBody>
      <dsp:txXfrm>
        <a:off x="452775" y="271846"/>
        <a:ext cx="2373674" cy="2032000"/>
      </dsp:txXfrm>
    </dsp:sp>
    <dsp:sp modelId="{4DCC7C56-FA13-4FA2-BBEE-D1B8258E0C14}">
      <dsp:nvSpPr>
        <dsp:cNvPr id="0" name=""/>
        <dsp:cNvSpPr/>
      </dsp:nvSpPr>
      <dsp:spPr>
        <a:xfrm rot="21557593">
          <a:off x="2919057" y="1190239"/>
          <a:ext cx="248919" cy="16057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2919059" y="1222651"/>
        <a:ext cx="200746" cy="96346"/>
      </dsp:txXfrm>
    </dsp:sp>
    <dsp:sp modelId="{585D2EED-EB49-4337-BA13-264BDEF5DDFB}">
      <dsp:nvSpPr>
        <dsp:cNvPr id="0" name=""/>
        <dsp:cNvSpPr/>
      </dsp:nvSpPr>
      <dsp:spPr>
        <a:xfrm>
          <a:off x="3247939" y="237364"/>
          <a:ext cx="2373674" cy="2032000"/>
        </a:xfrm>
        <a:prstGeom prst="rect">
          <a:avLst/>
        </a:prstGeom>
        <a:solidFill>
          <a:srgbClr val="C9FFFF"/>
        </a:solidFill>
        <a:ln w="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dirty="0" smtClean="0">
              <a:solidFill>
                <a:schemeClr val="tx1"/>
              </a:solidFill>
            </a:rPr>
            <a:t>Stap 2:</a:t>
          </a:r>
          <a:endParaRPr lang="nl-NL" sz="1200" b="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>
              <a:solidFill>
                <a:schemeClr val="tx1"/>
              </a:solidFill>
            </a:rPr>
            <a:t>- Bij onvoldoende symptoomverlichting: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>
              <a:solidFill>
                <a:schemeClr val="tx1"/>
              </a:solidFill>
            </a:rPr>
            <a:t>Start LABA (</a:t>
          </a:r>
          <a:r>
            <a:rPr lang="nl-NL" sz="1200" b="0" kern="1200" dirty="0" err="1" smtClean="0">
              <a:solidFill>
                <a:schemeClr val="tx1"/>
              </a:solidFill>
            </a:rPr>
            <a:t>formoterol</a:t>
          </a:r>
          <a:r>
            <a:rPr lang="nl-NL" sz="1200" b="0" kern="1200" dirty="0" smtClean="0">
              <a:solidFill>
                <a:schemeClr val="tx1"/>
              </a:solidFill>
            </a:rPr>
            <a:t>) of een LAMA (</a:t>
          </a:r>
          <a:r>
            <a:rPr lang="nl-NL" sz="1200" b="0" kern="1200" dirty="0" err="1" smtClean="0">
              <a:solidFill>
                <a:schemeClr val="tx1"/>
              </a:solidFill>
            </a:rPr>
            <a:t>tiotropium</a:t>
          </a:r>
          <a:r>
            <a:rPr lang="nl-NL" sz="1200" b="0" kern="1200" dirty="0" smtClean="0">
              <a:solidFill>
                <a:schemeClr val="tx1"/>
              </a:solidFill>
            </a:rPr>
            <a:t>).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>
              <a:solidFill>
                <a:schemeClr val="tx1"/>
              </a:solidFill>
            </a:rPr>
            <a:t>- Bij toename exacerbatie-frequentie (2 of meer) en weinig symptomen: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>
              <a:solidFill>
                <a:schemeClr val="tx1"/>
              </a:solidFill>
            </a:rPr>
            <a:t>Start LAMA (</a:t>
          </a:r>
          <a:r>
            <a:rPr lang="nl-NL" sz="1200" b="0" kern="1200" dirty="0" err="1" smtClean="0">
              <a:solidFill>
                <a:schemeClr val="tx1"/>
              </a:solidFill>
            </a:rPr>
            <a:t>tiotropium</a:t>
          </a:r>
          <a:r>
            <a:rPr lang="nl-NL" sz="1200" b="0" kern="1200" dirty="0" smtClean="0">
              <a:solidFill>
                <a:schemeClr val="tx1"/>
              </a:solidFill>
            </a:rPr>
            <a:t>).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>
            <a:solidFill>
              <a:schemeClr val="tx1"/>
            </a:solidFill>
          </a:endParaRPr>
        </a:p>
      </dsp:txBody>
      <dsp:txXfrm>
        <a:off x="3247939" y="237364"/>
        <a:ext cx="2373674" cy="2032000"/>
      </dsp:txXfrm>
    </dsp:sp>
    <dsp:sp modelId="{3652BEE5-5075-4935-9B9A-3266439DFD5F}">
      <dsp:nvSpPr>
        <dsp:cNvPr id="0" name=""/>
        <dsp:cNvSpPr/>
      </dsp:nvSpPr>
      <dsp:spPr>
        <a:xfrm rot="65040">
          <a:off x="5704481" y="1199208"/>
          <a:ext cx="222791" cy="16057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5704485" y="1230867"/>
        <a:ext cx="174618" cy="96346"/>
      </dsp:txXfrm>
    </dsp:sp>
    <dsp:sp modelId="{56C01170-6504-4635-8AE5-871D5173DFFF}">
      <dsp:nvSpPr>
        <dsp:cNvPr id="0" name=""/>
        <dsp:cNvSpPr/>
      </dsp:nvSpPr>
      <dsp:spPr>
        <a:xfrm>
          <a:off x="5998823" y="289415"/>
          <a:ext cx="2373674" cy="2032000"/>
        </a:xfrm>
        <a:prstGeom prst="rect">
          <a:avLst/>
        </a:prstGeom>
        <a:solidFill>
          <a:srgbClr val="C9FFFF"/>
        </a:solidFill>
        <a:ln w="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dirty="0" smtClean="0">
              <a:solidFill>
                <a:schemeClr val="tx1"/>
              </a:solidFill>
            </a:rPr>
            <a:t>Stap 3: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>
              <a:solidFill>
                <a:schemeClr val="tx1"/>
              </a:solidFill>
            </a:rPr>
            <a:t>Combineer beide langwerkende middelen LABA&amp;LAMA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>
            <a:solidFill>
              <a:schemeClr val="tx1"/>
            </a:solidFill>
          </a:endParaRPr>
        </a:p>
      </dsp:txBody>
      <dsp:txXfrm>
        <a:off x="5998823" y="289415"/>
        <a:ext cx="2373674" cy="2032000"/>
      </dsp:txXfrm>
    </dsp:sp>
    <dsp:sp modelId="{AD541BD2-6A87-4AD2-B737-6C7749ED6736}">
      <dsp:nvSpPr>
        <dsp:cNvPr id="0" name=""/>
        <dsp:cNvSpPr/>
      </dsp:nvSpPr>
      <dsp:spPr>
        <a:xfrm rot="21582">
          <a:off x="8472158" y="1234044"/>
          <a:ext cx="267842" cy="16057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00" kern="1200"/>
        </a:p>
      </dsp:txBody>
      <dsp:txXfrm>
        <a:off x="8472158" y="1266008"/>
        <a:ext cx="219669" cy="96346"/>
      </dsp:txXfrm>
    </dsp:sp>
    <dsp:sp modelId="{9869341D-B9C2-4131-BAD9-242A0D3CE455}">
      <dsp:nvSpPr>
        <dsp:cNvPr id="0" name=""/>
        <dsp:cNvSpPr/>
      </dsp:nvSpPr>
      <dsp:spPr>
        <a:xfrm>
          <a:off x="8826055" y="307165"/>
          <a:ext cx="2373674" cy="2032000"/>
        </a:xfrm>
        <a:prstGeom prst="rect">
          <a:avLst/>
        </a:prstGeom>
        <a:solidFill>
          <a:srgbClr val="C9FFFF"/>
        </a:solidFill>
        <a:ln w="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dirty="0" smtClean="0">
              <a:solidFill>
                <a:schemeClr val="tx1"/>
              </a:solidFill>
            </a:rPr>
            <a:t>Stap 4: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>
              <a:solidFill>
                <a:schemeClr val="tx1"/>
              </a:solidFill>
            </a:rPr>
            <a:t>Overweeg inhalatie corticosteroïden (</a:t>
          </a:r>
          <a:r>
            <a:rPr lang="nl-NL" sz="1200" b="0" kern="1200" dirty="0" err="1" smtClean="0">
              <a:solidFill>
                <a:schemeClr val="tx1"/>
              </a:solidFill>
            </a:rPr>
            <a:t>fluticason</a:t>
          </a:r>
          <a:r>
            <a:rPr lang="nl-NL" sz="1200" b="0" kern="1200" dirty="0" smtClean="0">
              <a:solidFill>
                <a:schemeClr val="tx1"/>
              </a:solidFill>
            </a:rPr>
            <a:t>) bij persisterende klachten of exacerbaties.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 smtClean="0">
              <a:solidFill>
                <a:schemeClr val="tx1"/>
              </a:solidFill>
            </a:rPr>
            <a:t>Stop bij twee jaar geen exacerbatie of na een jaar geen afname van exacerbatie frequentie. Verhoogd risico op pneumonie.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1" kern="1200" dirty="0">
            <a:solidFill>
              <a:schemeClr val="tx1"/>
            </a:solidFill>
          </a:endParaRPr>
        </a:p>
      </dsp:txBody>
      <dsp:txXfrm>
        <a:off x="8826055" y="307165"/>
        <a:ext cx="2373674" cy="20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39D1DAD-6AA6-4AA0-BA2B-8DAA77AF7F8E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AB60C86-81CF-4581-9864-898D801FFB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40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g.org/?tmp-no-mobile=1&amp;q=node/1753#note-4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55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99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100" dirty="0"/>
          </a:p>
          <a:p>
            <a:r>
              <a:rPr lang="nl-NL" sz="1100" dirty="0"/>
              <a:t>Gold adviseert elke 2-3 maanden een CAT score: geen onderscheid </a:t>
            </a:r>
            <a:r>
              <a:rPr lang="nl-NL" sz="1100" dirty="0" err="1"/>
              <a:t>vph</a:t>
            </a:r>
            <a:r>
              <a:rPr lang="nl-NL" sz="1100" dirty="0"/>
              <a:t>/ambulant. Mi bij MDO evalueren eerder indien er meer vragen komen/klachten 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62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2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Inhalatieparasympathicolytica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remmen de werking van acetylcholine door competitieve blokkade van de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muscarinereceptoren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de luchtwegen leidt dit tot relaxatie van gladde spieren.</a:t>
            </a:r>
          </a:p>
          <a:p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nl-NL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-sympathicomimetica stimuleren selectief de β</a:t>
            </a:r>
            <a:r>
              <a:rPr lang="nl-NL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-receptoren van het sympathisch zenuwstelsel in de luchtwegen, waardoor het bronchiale gladde spierweefsel relaxeert.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393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133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keuze tussen een LABA en LAMA kan gemaakt worden op basis van aanwezige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comorbiditeit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symptomen (bij glaucoom en/of risico op urineretentie voorkeur voor LABA; bij palpitaties/tachycardie voorkeur voor LAMA).</a:t>
            </a:r>
          </a:p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 geen LAMA in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aerosol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333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88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100" baseline="0" dirty="0"/>
          </a:p>
          <a:p>
            <a:r>
              <a:rPr lang="nl-NL" sz="1100" baseline="0" dirty="0"/>
              <a:t>Indien poeder en DA niet ingenomen kunnen worden blijft er niks anders over dan vernevelingen met een kortwerkend </a:t>
            </a:r>
            <a:r>
              <a:rPr lang="nl-NL" sz="1100" baseline="0" dirty="0" smtClean="0"/>
              <a:t>preparaat</a:t>
            </a:r>
          </a:p>
          <a:p>
            <a:endParaRPr lang="nl-NL" sz="1100" baseline="0" dirty="0" smtClean="0"/>
          </a:p>
          <a:p>
            <a:r>
              <a:rPr lang="nl-NL" sz="1100" baseline="0" dirty="0" err="1" smtClean="0"/>
              <a:t>Berodual</a:t>
            </a:r>
            <a:r>
              <a:rPr lang="nl-NL" sz="1100" baseline="0" dirty="0" smtClean="0"/>
              <a:t> = </a:t>
            </a:r>
            <a:r>
              <a:rPr lang="nl-NL" sz="1100" baseline="0" dirty="0" err="1" smtClean="0"/>
              <a:t>interssant</a:t>
            </a:r>
            <a:r>
              <a:rPr lang="nl-NL" sz="1100" baseline="0" dirty="0" smtClean="0"/>
              <a:t>, combinatie kortwerkend</a:t>
            </a: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319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100" dirty="0"/>
              <a:t>Triple inhaled therapy of ICS/LAMA/LABA improves lung function, symptoms and health status (Evidence A) and reduces exacerbations (Evidence B) compared to ICS/LABA or LAMA </a:t>
            </a:r>
            <a:r>
              <a:rPr lang="en-US" sz="1100" dirty="0" err="1"/>
              <a:t>monotherapie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Standaard</a:t>
            </a:r>
            <a:r>
              <a:rPr lang="en-US" sz="1100" dirty="0"/>
              <a:t> </a:t>
            </a:r>
            <a:r>
              <a:rPr lang="en-US" sz="1100" dirty="0" err="1"/>
              <a:t>behandeling</a:t>
            </a:r>
            <a:r>
              <a:rPr lang="en-US" sz="1100" dirty="0"/>
              <a:t> met ICS </a:t>
            </a:r>
            <a:r>
              <a:rPr lang="en-US" sz="1100" dirty="0" err="1" smtClean="0"/>
              <a:t>verhoogt</a:t>
            </a:r>
            <a:r>
              <a:rPr lang="en-US" sz="1100" dirty="0" smtClean="0"/>
              <a:t> </a:t>
            </a:r>
            <a:r>
              <a:rPr lang="en-US" sz="1100" dirty="0"/>
              <a:t>het </a:t>
            </a:r>
            <a:r>
              <a:rPr lang="en-US" sz="1100" dirty="0" err="1"/>
              <a:t>risico</a:t>
            </a:r>
            <a:r>
              <a:rPr lang="en-US" sz="1100" dirty="0"/>
              <a:t> op </a:t>
            </a:r>
            <a:r>
              <a:rPr lang="en-US" sz="1100" dirty="0" err="1"/>
              <a:t>een</a:t>
            </a:r>
            <a:r>
              <a:rPr lang="en-US" sz="1100" dirty="0"/>
              <a:t> </a:t>
            </a:r>
            <a:r>
              <a:rPr lang="en-US" sz="1100" dirty="0" err="1"/>
              <a:t>pneumonie</a:t>
            </a:r>
            <a:r>
              <a:rPr lang="en-US" sz="1100" dirty="0"/>
              <a:t>, in het </a:t>
            </a:r>
            <a:r>
              <a:rPr lang="en-US" sz="1100" dirty="0" err="1"/>
              <a:t>bijzonder</a:t>
            </a:r>
            <a:r>
              <a:rPr lang="en-US" sz="1100" dirty="0"/>
              <a:t> </a:t>
            </a:r>
            <a:r>
              <a:rPr lang="en-US" sz="1100" dirty="0" err="1"/>
              <a:t>bij</a:t>
            </a:r>
            <a:r>
              <a:rPr lang="en-US" sz="1100" dirty="0"/>
              <a:t> </a:t>
            </a:r>
            <a:r>
              <a:rPr lang="en-US" sz="1100" dirty="0" err="1"/>
              <a:t>patienten</a:t>
            </a:r>
            <a:r>
              <a:rPr lang="en-US" sz="1100" dirty="0"/>
              <a:t> met </a:t>
            </a:r>
            <a:r>
              <a:rPr lang="en-US" sz="1100" dirty="0" err="1"/>
              <a:t>ernstig</a:t>
            </a:r>
            <a:r>
              <a:rPr lang="en-US" sz="1100" dirty="0"/>
              <a:t> COPD.</a:t>
            </a:r>
          </a:p>
          <a:p>
            <a:pPr lvl="1"/>
            <a:r>
              <a:rPr lang="en-US" sz="1100" dirty="0"/>
              <a:t>NHG: </a:t>
            </a:r>
            <a:r>
              <a:rPr lang="en-US" sz="1100" dirty="0" err="1"/>
              <a:t>tegenover</a:t>
            </a:r>
            <a:r>
              <a:rPr lang="en-US" sz="1100" dirty="0"/>
              <a:t> het </a:t>
            </a:r>
            <a:r>
              <a:rPr lang="en-US" sz="1100" dirty="0" err="1"/>
              <a:t>voorkomen</a:t>
            </a:r>
            <a:r>
              <a:rPr lang="en-US" sz="1100" dirty="0"/>
              <a:t> van 8 </a:t>
            </a:r>
            <a:r>
              <a:rPr lang="en-US" sz="1100" dirty="0" err="1"/>
              <a:t>exacerbaties</a:t>
            </a:r>
            <a:r>
              <a:rPr lang="en-US" sz="1100" dirty="0"/>
              <a:t> </a:t>
            </a:r>
            <a:r>
              <a:rPr lang="en-US" sz="1100" dirty="0" err="1"/>
              <a:t>staat</a:t>
            </a:r>
            <a:r>
              <a:rPr lang="en-US" sz="1100" dirty="0"/>
              <a:t> het </a:t>
            </a:r>
            <a:r>
              <a:rPr lang="en-US" sz="1100" dirty="0" err="1"/>
              <a:t>optreden</a:t>
            </a:r>
            <a:r>
              <a:rPr lang="en-US" sz="1100" dirty="0"/>
              <a:t> van 1 </a:t>
            </a:r>
            <a:r>
              <a:rPr lang="en-US" sz="1100" dirty="0" err="1"/>
              <a:t>pneumonie</a:t>
            </a:r>
            <a:r>
              <a:rPr lang="en-US" sz="1100" dirty="0"/>
              <a:t>. </a:t>
            </a:r>
            <a:endParaRPr lang="en-US" sz="1100" dirty="0" smtClean="0"/>
          </a:p>
          <a:p>
            <a:pPr lvl="1"/>
            <a:endParaRPr lang="en-US" sz="1100" dirty="0" smtClean="0"/>
          </a:p>
          <a:p>
            <a:pPr lvl="1"/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Behandeling met ICS geeft een verhoogd risico op een pneumonie.</a:t>
            </a:r>
            <a:r>
              <a:rPr lang="nl-N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42)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 het aantal exacerbaties niet duidelijk afneemt na één jaar of als er gedurende een langere periode (twee jaar) geen exacerbaties meer zijn, </a:t>
            </a:r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ICS </a:t>
            </a:r>
            <a:r>
              <a:rPr lang="en-US" sz="1100" dirty="0" err="1"/>
              <a:t>evalueren</a:t>
            </a:r>
            <a:endParaRPr lang="en-US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491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Bottomline: geef</a:t>
            </a:r>
            <a:r>
              <a:rPr lang="nl-NL" baseline="0" dirty="0" smtClean="0"/>
              <a:t> bij onvoldoende </a:t>
            </a:r>
            <a:r>
              <a:rPr lang="nl-NL" baseline="0" dirty="0" err="1" smtClean="0"/>
              <a:t>inspiratoire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luchtstroomstrerkte</a:t>
            </a:r>
            <a:r>
              <a:rPr lang="nl-NL" baseline="0" dirty="0" smtClean="0"/>
              <a:t> geen poederinhalator</a:t>
            </a:r>
          </a:p>
          <a:p>
            <a:r>
              <a:rPr lang="nl-NL" baseline="0" dirty="0" smtClean="0"/>
              <a:t>Aerosol kan ook zonder </a:t>
            </a:r>
            <a:r>
              <a:rPr lang="nl-NL" baseline="0" dirty="0" err="1" smtClean="0"/>
              <a:t>vzk</a:t>
            </a:r>
            <a:r>
              <a:rPr lang="nl-NL" baseline="0" dirty="0" smtClean="0"/>
              <a:t> maar dan moet de </a:t>
            </a:r>
            <a:r>
              <a:rPr lang="nl-NL" baseline="0" dirty="0" err="1" smtClean="0"/>
              <a:t>coordinatie</a:t>
            </a:r>
            <a:r>
              <a:rPr lang="nl-NL" baseline="0" dirty="0" smtClean="0"/>
              <a:t> goed zijn, </a:t>
            </a:r>
            <a:r>
              <a:rPr lang="nl-NL" baseline="0" dirty="0" smtClean="0">
                <a:sym typeface="Wingdings" panose="05000000000000000000" pitchFamily="2" charset="2"/>
              </a:rPr>
              <a:t> in </a:t>
            </a:r>
            <a:r>
              <a:rPr lang="nl-NL" baseline="0" dirty="0" err="1" smtClean="0">
                <a:sym typeface="Wingdings" panose="05000000000000000000" pitchFamily="2" charset="2"/>
              </a:rPr>
              <a:t>vph</a:t>
            </a:r>
            <a:r>
              <a:rPr lang="nl-NL" baseline="0" dirty="0" smtClean="0">
                <a:sym typeface="Wingdings" panose="05000000000000000000" pitchFamily="2" charset="2"/>
              </a:rPr>
              <a:t> gewoon met voorzetkamer</a:t>
            </a:r>
          </a:p>
          <a:p>
            <a:endParaRPr lang="nl-NL" baseline="0" dirty="0" smtClean="0">
              <a:sym typeface="Wingdings" panose="05000000000000000000" pitchFamily="2" charset="2"/>
            </a:endParaRPr>
          </a:p>
          <a:p>
            <a:r>
              <a:rPr lang="nl-NL" baseline="0" dirty="0" smtClean="0">
                <a:sym typeface="Wingdings" panose="05000000000000000000" pitchFamily="2" charset="2"/>
              </a:rPr>
              <a:t>Lukt dat niet: dan poeder</a:t>
            </a:r>
          </a:p>
          <a:p>
            <a:r>
              <a:rPr lang="nl-NL" baseline="0" dirty="0" err="1" smtClean="0">
                <a:sym typeface="Wingdings" panose="05000000000000000000" pitchFamily="2" charset="2"/>
              </a:rPr>
              <a:t>Respimat</a:t>
            </a:r>
            <a:r>
              <a:rPr lang="nl-NL" baseline="0" dirty="0" smtClean="0">
                <a:sym typeface="Wingdings" panose="05000000000000000000" pitchFamily="2" charset="2"/>
              </a:rPr>
              <a:t>: duidelijke AH instructies moeten kunnen opvolgen. Nevel. Aantal keer in- en uit ademen. </a:t>
            </a:r>
          </a:p>
          <a:p>
            <a:r>
              <a:rPr lang="nl-NL" baseline="0" dirty="0" err="1" smtClean="0">
                <a:sym typeface="Wingdings" panose="05000000000000000000" pitchFamily="2" charset="2"/>
              </a:rPr>
              <a:t>Tov</a:t>
            </a:r>
            <a:r>
              <a:rPr lang="nl-NL" baseline="0" dirty="0" smtClean="0">
                <a:sym typeface="Wingdings" panose="05000000000000000000" pitchFamily="2" charset="2"/>
              </a:rPr>
              <a:t> poeder: minder ademkracht, maar meer coördinatie. </a:t>
            </a:r>
          </a:p>
          <a:p>
            <a:endParaRPr lang="nl-NL" baseline="0" dirty="0" smtClean="0">
              <a:sym typeface="Wingdings" panose="05000000000000000000" pitchFamily="2" charset="2"/>
            </a:endParaRPr>
          </a:p>
          <a:p>
            <a:r>
              <a:rPr lang="nl-NL" baseline="0" dirty="0" smtClean="0">
                <a:sym typeface="Wingdings" panose="05000000000000000000" pitchFamily="2" charset="2"/>
              </a:rPr>
              <a:t>Apotheek?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70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613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Er staat in dit geen LAMA genoemd</a:t>
            </a:r>
          </a:p>
          <a:p>
            <a:r>
              <a:rPr lang="nl-NL" dirty="0" smtClean="0"/>
              <a:t>Geen</a:t>
            </a:r>
            <a:r>
              <a:rPr lang="nl-NL" baseline="0" dirty="0" smtClean="0"/>
              <a:t> advies om LABA en LAMA te combineren genoemd, stap hiervoor is al het starten van ICS</a:t>
            </a:r>
          </a:p>
          <a:p>
            <a:endParaRPr lang="nl-NL" baseline="0" dirty="0" smtClean="0"/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415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Prijs?</a:t>
            </a:r>
            <a:r>
              <a:rPr lang="nl-NL" baseline="0" dirty="0" smtClean="0"/>
              <a:t> Voorkeur voor LABA?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570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20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Cefuroxim staat niet in werkvoorraad lijst, wordt dit</a:t>
            </a:r>
            <a:r>
              <a:rPr lang="nl-NL" baseline="0" dirty="0" smtClean="0"/>
              <a:t> echt gebruikt? </a:t>
            </a:r>
          </a:p>
          <a:p>
            <a:r>
              <a:rPr lang="nl-NL" baseline="0" dirty="0" smtClean="0"/>
              <a:t>1</a:t>
            </a:r>
            <a:r>
              <a:rPr lang="nl-NL" baseline="30000" dirty="0" smtClean="0"/>
              <a:t>e</a:t>
            </a:r>
            <a:r>
              <a:rPr lang="nl-NL" baseline="0" dirty="0" smtClean="0"/>
              <a:t> keus niet amoxicilline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augmentin</a:t>
            </a:r>
            <a:r>
              <a:rPr lang="nl-NL" baseline="0" dirty="0" smtClean="0"/>
              <a:t>? </a:t>
            </a:r>
          </a:p>
          <a:p>
            <a:endParaRPr lang="nl-NL" baseline="0" dirty="0" smtClean="0"/>
          </a:p>
          <a:p>
            <a:r>
              <a:rPr lang="nl-NL" baseline="0" dirty="0" smtClean="0"/>
              <a:t>Verder </a:t>
            </a:r>
            <a:r>
              <a:rPr lang="nl-NL" baseline="0" dirty="0" err="1" smtClean="0"/>
              <a:t>gb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266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14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7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Nog uit oude</a:t>
            </a:r>
            <a:r>
              <a:rPr lang="nl-NL" baseline="0" dirty="0" smtClean="0"/>
              <a:t> richtlijn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28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68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68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68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De gepresenteerde klachten staan vaak niet in verhouding tot de ernst van de longfunctiestoornis</a:t>
            </a:r>
          </a:p>
          <a:p>
            <a:endParaRPr lang="nl-N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Indeling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ziekte</a:t>
            </a:r>
            <a:r>
              <a:rPr lang="en-US" sz="1200" dirty="0" smtClean="0">
                <a:solidFill>
                  <a:schemeClr val="tx1"/>
                </a:solidFill>
              </a:rPr>
              <a:t> en </a:t>
            </a:r>
            <a:r>
              <a:rPr lang="en-US" sz="1200" dirty="0" err="1" smtClean="0">
                <a:solidFill>
                  <a:schemeClr val="tx1"/>
                </a:solidFill>
              </a:rPr>
              <a:t>behandelingsadvies</a:t>
            </a:r>
            <a:r>
              <a:rPr lang="en-US" sz="1200" dirty="0" smtClean="0">
                <a:solidFill>
                  <a:schemeClr val="tx1"/>
                </a:solidFill>
              </a:rPr>
              <a:t> via GOLD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Indeling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naar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ernst</a:t>
            </a:r>
            <a:r>
              <a:rPr lang="en-US" sz="1200" dirty="0" smtClean="0">
                <a:solidFill>
                  <a:schemeClr val="tx1"/>
                </a:solidFill>
              </a:rPr>
              <a:t> en </a:t>
            </a:r>
            <a:r>
              <a:rPr lang="en-US" sz="1200" dirty="0" err="1" smtClean="0">
                <a:solidFill>
                  <a:schemeClr val="tx1"/>
                </a:solidFill>
              </a:rPr>
              <a:t>daaraan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gekoppelde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behandeling</a:t>
            </a:r>
            <a:r>
              <a:rPr lang="en-US" sz="1200" dirty="0" smtClean="0">
                <a:solidFill>
                  <a:schemeClr val="tx1"/>
                </a:solidFill>
              </a:rPr>
              <a:t> is over de </a:t>
            </a:r>
            <a:r>
              <a:rPr lang="en-US" sz="1200" dirty="0" err="1" smtClean="0">
                <a:solidFill>
                  <a:schemeClr val="tx1"/>
                </a:solidFill>
              </a:rPr>
              <a:t>jaren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gewijzigd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Alleen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indeling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obv</a:t>
            </a:r>
            <a:r>
              <a:rPr lang="en-US" sz="1200" baseline="0" dirty="0" smtClean="0">
                <a:solidFill>
                  <a:schemeClr val="tx1"/>
                </a:solidFill>
              </a:rPr>
              <a:t> FEV1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geeft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onvoldoende</a:t>
            </a:r>
            <a:r>
              <a:rPr lang="en-US" sz="1200" baseline="0" dirty="0" smtClean="0">
                <a:solidFill>
                  <a:schemeClr val="tx1"/>
                </a:solidFill>
              </a:rPr>
              <a:t> informative over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ziektelast</a:t>
            </a:r>
            <a:r>
              <a:rPr lang="en-US" sz="1200" baseline="0" dirty="0" smtClean="0">
                <a:solidFill>
                  <a:schemeClr val="tx1"/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prognose</a:t>
            </a:r>
            <a:r>
              <a:rPr lang="en-US" sz="1200" baseline="0" dirty="0" smtClean="0">
                <a:solidFill>
                  <a:schemeClr val="tx1"/>
                </a:solidFill>
              </a:rPr>
              <a:t> en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kwaliteit</a:t>
            </a:r>
            <a:r>
              <a:rPr lang="en-US" sz="1200" baseline="0" dirty="0" smtClean="0">
                <a:solidFill>
                  <a:schemeClr val="tx1"/>
                </a:solidFill>
              </a:rPr>
              <a:t> van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leven</a:t>
            </a:r>
            <a:r>
              <a:rPr lang="en-US" sz="1200" baseline="0" dirty="0" smtClean="0">
                <a:solidFill>
                  <a:schemeClr val="tx1"/>
                </a:solidFill>
              </a:rPr>
              <a:t>.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nl-NL" sz="1200" dirty="0" smtClean="0">
                <a:effectLst/>
              </a:rPr>
              <a:t>De gepresenteerde klachten staan vaak niet in verhouding tot de ernst van de longfunctiestoornis</a:t>
            </a:r>
          </a:p>
          <a:p>
            <a:endParaRPr lang="nl-NL" sz="1200" dirty="0" smtClean="0">
              <a:effectLst/>
            </a:endParaRPr>
          </a:p>
          <a:p>
            <a:r>
              <a:rPr lang="nl-NL" sz="1200" dirty="0" smtClean="0">
                <a:effectLst/>
              </a:rPr>
              <a:t>Longarts: zeker ingevoerd met name bij</a:t>
            </a:r>
            <a:r>
              <a:rPr lang="nl-NL" sz="1200" baseline="0" dirty="0" smtClean="0">
                <a:effectLst/>
              </a:rPr>
              <a:t> </a:t>
            </a:r>
            <a:r>
              <a:rPr lang="nl-NL" sz="1200" baseline="0" dirty="0" err="1" smtClean="0">
                <a:effectLst/>
              </a:rPr>
              <a:t>polipatienten</a:t>
            </a:r>
            <a:endParaRPr lang="nl-NL" sz="1200" baseline="0" dirty="0" smtClean="0">
              <a:effectLst/>
            </a:endParaRPr>
          </a:p>
          <a:p>
            <a:r>
              <a:rPr lang="nl-NL" sz="1200" baseline="0" dirty="0" smtClean="0">
                <a:effectLst/>
              </a:rPr>
              <a:t>Fev1 is wel belangrijk natuurlijk om de obstructie vast te stellen. Je kunt ook zeker met gold 1 of 2 in groep c en d terechtkomen. Dit is meer prognostisch voor de mate van ziekte dan gold </a:t>
            </a:r>
            <a:r>
              <a:rPr lang="nl-NL" sz="1200" baseline="0" smtClean="0">
                <a:effectLst/>
              </a:rPr>
              <a:t>1-4 classificatie.  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68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err="1"/>
              <a:t>Indeling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behandeling</a:t>
            </a:r>
            <a:r>
              <a:rPr lang="en-US" sz="1100" dirty="0"/>
              <a:t> </a:t>
            </a:r>
            <a:r>
              <a:rPr lang="en-US" sz="1100" dirty="0" err="1"/>
              <a:t>gericht</a:t>
            </a:r>
            <a:r>
              <a:rPr lang="en-US" sz="1100" dirty="0"/>
              <a:t> op </a:t>
            </a:r>
            <a:r>
              <a:rPr lang="en-US" sz="1100" dirty="0" err="1"/>
              <a:t>symptoombestrijding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voorkomen</a:t>
            </a:r>
            <a:r>
              <a:rPr lang="en-US" sz="1100" dirty="0"/>
              <a:t> van </a:t>
            </a:r>
            <a:r>
              <a:rPr lang="en-US" sz="1100" dirty="0" err="1"/>
              <a:t>exacerbaties</a:t>
            </a:r>
            <a:r>
              <a:rPr lang="en-US" sz="1100" dirty="0"/>
              <a:t>. </a:t>
            </a:r>
          </a:p>
          <a:p>
            <a:r>
              <a:rPr lang="en-US" sz="1100" dirty="0" err="1"/>
              <a:t>Individuele</a:t>
            </a:r>
            <a:r>
              <a:rPr lang="en-US" sz="1100" dirty="0"/>
              <a:t> </a:t>
            </a:r>
            <a:r>
              <a:rPr lang="en-US" sz="1100" dirty="0" err="1"/>
              <a:t>stapsgewijze</a:t>
            </a:r>
            <a:r>
              <a:rPr lang="en-US" sz="1100" dirty="0"/>
              <a:t> </a:t>
            </a:r>
            <a:r>
              <a:rPr lang="en-US" sz="1100" dirty="0" err="1"/>
              <a:t>benadering</a:t>
            </a:r>
            <a:r>
              <a:rPr lang="en-US" sz="1100" dirty="0"/>
              <a:t> </a:t>
            </a:r>
            <a:r>
              <a:rPr lang="en-US" sz="1100" dirty="0" err="1"/>
              <a:t>therapie</a:t>
            </a:r>
            <a:endParaRPr lang="en-US" sz="1100" dirty="0"/>
          </a:p>
          <a:p>
            <a:endParaRPr lang="nl-NL" sz="1100" u="sng" dirty="0"/>
          </a:p>
          <a:p>
            <a:r>
              <a:rPr lang="nl-NL" sz="1100" u="sng" dirty="0"/>
              <a:t>Symptomen: </a:t>
            </a:r>
          </a:p>
          <a:p>
            <a:r>
              <a:rPr lang="nl-NL" sz="1100" u="sng" dirty="0"/>
              <a:t>Beoordeeld via gestandaardiseerde vragenlijst:</a:t>
            </a:r>
          </a:p>
          <a:p>
            <a:r>
              <a:rPr lang="nl-NL" sz="1100" dirty="0"/>
              <a:t>CAT: COPD </a:t>
            </a:r>
            <a:r>
              <a:rPr lang="nl-NL" sz="1100" dirty="0" err="1"/>
              <a:t>assesment</a:t>
            </a:r>
            <a:r>
              <a:rPr lang="nl-NL" sz="1100" dirty="0"/>
              <a:t> </a:t>
            </a:r>
            <a:r>
              <a:rPr lang="nl-NL" sz="1100" dirty="0" err="1"/>
              <a:t>scale</a:t>
            </a:r>
            <a:r>
              <a:rPr lang="nl-NL" sz="1100" dirty="0"/>
              <a:t> en </a:t>
            </a:r>
          </a:p>
          <a:p>
            <a:r>
              <a:rPr lang="nl-NL" sz="1100" dirty="0" err="1"/>
              <a:t>mMRC</a:t>
            </a:r>
            <a:r>
              <a:rPr lang="nl-NL" sz="1100" dirty="0"/>
              <a:t>:  ≥ 10 or </a:t>
            </a:r>
            <a:r>
              <a:rPr lang="nl-NL" sz="1100" dirty="0" err="1"/>
              <a:t>mMRC</a:t>
            </a:r>
            <a:r>
              <a:rPr lang="nl-NL" sz="1100" dirty="0"/>
              <a:t> ≥ 2. </a:t>
            </a:r>
          </a:p>
          <a:p>
            <a:endParaRPr lang="nl-NL" sz="1100" dirty="0"/>
          </a:p>
          <a:p>
            <a:r>
              <a:rPr lang="nl-NL" sz="1100" u="sng" dirty="0"/>
              <a:t>Exacerbatie frequentie: </a:t>
            </a:r>
          </a:p>
          <a:p>
            <a:r>
              <a:rPr lang="nl-NL" sz="1100" dirty="0"/>
              <a:t>High =2 exacerbaties waarvoor orale </a:t>
            </a:r>
            <a:r>
              <a:rPr lang="nl-NL" sz="1100" dirty="0" err="1"/>
              <a:t>corticosteroiden</a:t>
            </a:r>
            <a:r>
              <a:rPr lang="nl-NL" sz="1100" dirty="0"/>
              <a:t> en/of antibiotica, of een ziekenhuisopname in het afgelopen jaar. </a:t>
            </a:r>
          </a:p>
          <a:p>
            <a:endParaRPr lang="nl-NL" sz="1100" dirty="0"/>
          </a:p>
          <a:p>
            <a:r>
              <a:rPr lang="nl-NL" sz="1100" dirty="0"/>
              <a:t>Bij discrepantie tussen ervaren symptomen en FEV1: nader onderzoek.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0C86-81CF-4581-9864-898D801FFBA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63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94F-5D31-4227-A523-F0D2827CC862}" type="datetime1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715E-4626-4F1A-803B-F5B629156151}" type="datetime1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10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B60-33EC-4E88-8244-6F0DC920F6C9}" type="datetime1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1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A796-386E-4D2D-82C8-5B45575DE4A9}" type="datetime1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86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E4F0-0A5E-40B7-957C-FA1714560E8A}" type="datetime1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20DF-0BA1-42DE-A9A0-82B0ABFE759B}" type="datetime1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25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06D-6B9E-4454-B9F1-7176FFF94EAD}" type="datetime1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76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0CE-87CE-40ED-89CD-63E901C1E326}" type="datetime1">
              <a:rPr lang="nl-NL" smtClean="0"/>
              <a:t>19-11-2018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99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B1E-250B-41FE-B72C-69B146C6499E}" type="datetime1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62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AAFB75-A9FC-44BA-A8D3-1DDD921CC2D2}" type="datetime1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15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D3DF-C59E-4CAD-AC57-A3E9253973A4}" type="datetime1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2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434ED0-B9C9-47C6-973F-3E9333429BC2}" type="datetime1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2A1848-7028-4193-8C2D-216807815AB3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0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51048"/>
          </a:xfrm>
        </p:spPr>
        <p:txBody>
          <a:bodyPr>
            <a:normAutofit/>
          </a:bodyPr>
          <a:lstStyle/>
          <a:p>
            <a:r>
              <a:rPr lang="nl-NL" dirty="0" smtClean="0"/>
              <a:t>COPD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FTO 19 november </a:t>
            </a:r>
            <a:r>
              <a:rPr lang="nl-NL" dirty="0" smtClean="0"/>
              <a:t>2018</a:t>
            </a:r>
          </a:p>
          <a:p>
            <a:r>
              <a:rPr lang="nl-NL" dirty="0" smtClean="0"/>
              <a:t>Sanne Veringa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2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mMRC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Scorelijst symptomen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10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60" y="1917919"/>
            <a:ext cx="5518517" cy="383635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52856" y="1917919"/>
            <a:ext cx="41636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err="1"/>
              <a:t>mMRC</a:t>
            </a:r>
            <a:r>
              <a:rPr lang="nl-NL" u="sng" dirty="0"/>
              <a:t> score:</a:t>
            </a:r>
          </a:p>
          <a:p>
            <a:r>
              <a:rPr lang="nl-NL" u="sng" dirty="0" err="1"/>
              <a:t>modified</a:t>
            </a:r>
            <a:r>
              <a:rPr lang="nl-NL" u="sng" dirty="0"/>
              <a:t> </a:t>
            </a:r>
            <a:r>
              <a:rPr lang="nl-NL" u="sng" dirty="0" err="1"/>
              <a:t>Medical</a:t>
            </a:r>
            <a:r>
              <a:rPr lang="nl-NL" u="sng" dirty="0"/>
              <a:t> Research Council </a:t>
            </a:r>
            <a:r>
              <a:rPr lang="nl-NL" u="sng" dirty="0" err="1"/>
              <a:t>grade</a:t>
            </a:r>
            <a:r>
              <a:rPr lang="nl-NL" u="sng" dirty="0"/>
              <a:t> </a:t>
            </a:r>
          </a:p>
          <a:p>
            <a:endParaRPr lang="nl-NL" dirty="0"/>
          </a:p>
          <a:p>
            <a:r>
              <a:rPr lang="nl-NL" dirty="0"/>
              <a:t>Weinig symptomen: score 0-1</a:t>
            </a:r>
          </a:p>
          <a:p>
            <a:r>
              <a:rPr lang="nl-NL" dirty="0"/>
              <a:t>Veel symptomen: score ≥2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0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CAT:</a:t>
            </a:r>
            <a:br>
              <a:rPr lang="nl-NL" dirty="0" smtClean="0"/>
            </a:br>
            <a:r>
              <a:rPr lang="nl-NL" dirty="0" smtClean="0"/>
              <a:t>Scorelijst symptomen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11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38200" y="1976366"/>
            <a:ext cx="514897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/>
              <a:t>CAT: COPD assessment test</a:t>
            </a:r>
          </a:p>
          <a:p>
            <a:r>
              <a:rPr lang="nl-NL" dirty="0"/>
              <a:t>Weinig symptomen: score &lt;10</a:t>
            </a:r>
          </a:p>
          <a:p>
            <a:r>
              <a:rPr lang="nl-NL" dirty="0"/>
              <a:t>Veel symptomen: score ≥ </a:t>
            </a:r>
            <a:r>
              <a:rPr lang="nl-NL" dirty="0" smtClean="0"/>
              <a:t>10</a:t>
            </a:r>
          </a:p>
          <a:p>
            <a:endParaRPr lang="nl-NL" sz="1600" dirty="0"/>
          </a:p>
          <a:p>
            <a:endParaRPr lang="nl-NL" sz="1600" dirty="0" smtClean="0"/>
          </a:p>
          <a:p>
            <a:r>
              <a:rPr lang="nl-NL" sz="1600" dirty="0"/>
              <a:t>http://</a:t>
            </a:r>
            <a:r>
              <a:rPr lang="nl-NL" sz="1600" dirty="0" smtClean="0"/>
              <a:t>www.catestonline.org/english/index_BelgiumNL.htm</a:t>
            </a:r>
            <a:endParaRPr lang="nl-NL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3" t="25143" r="34716" b="12046"/>
          <a:stretch/>
        </p:blipFill>
        <p:spPr bwMode="auto">
          <a:xfrm>
            <a:off x="6324600" y="314325"/>
            <a:ext cx="5629276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9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52365"/>
              </p:ext>
            </p:extLst>
          </p:nvPr>
        </p:nvGraphicFramePr>
        <p:xfrm>
          <a:off x="626075" y="2013989"/>
          <a:ext cx="10653584" cy="2948496"/>
        </p:xfrm>
        <a:graphic>
          <a:graphicData uri="http://schemas.openxmlformats.org/drawingml/2006/table">
            <a:tbl>
              <a:tblPr/>
              <a:tblGrid>
                <a:gridCol w="2663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3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3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1416">
                <a:tc rowSpan="2"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GOLD </a:t>
                      </a:r>
                      <a:r>
                        <a:rPr lang="nl-NL" dirty="0" smtClean="0">
                          <a:effectLst/>
                        </a:rPr>
                        <a:t>Categorie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Klinische</a:t>
                      </a:r>
                      <a:r>
                        <a:rPr lang="nl-NL" baseline="0" dirty="0" smtClean="0">
                          <a:effectLst/>
                        </a:rPr>
                        <a:t> eigenschappen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Voorgestelde</a:t>
                      </a:r>
                    </a:p>
                    <a:p>
                      <a:r>
                        <a:rPr lang="nl-NL" dirty="0" smtClean="0">
                          <a:effectLst/>
                        </a:rPr>
                        <a:t>farmacotherapie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41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Symptomen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Exacerbatie frequentie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416"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</a:rPr>
                        <a:t>A 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SABA</a:t>
                      </a:r>
                      <a:r>
                        <a:rPr lang="nl-NL" baseline="0" dirty="0" smtClean="0">
                          <a:effectLst/>
                        </a:rPr>
                        <a:t> of </a:t>
                      </a:r>
                      <a:r>
                        <a:rPr lang="nl-NL" dirty="0" smtClean="0">
                          <a:effectLst/>
                        </a:rPr>
                        <a:t>SAMA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416"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</a:rPr>
                        <a:t>B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LABA </a:t>
                      </a:r>
                      <a:r>
                        <a:rPr lang="nl-NL" dirty="0" smtClean="0">
                          <a:effectLst/>
                        </a:rPr>
                        <a:t>of </a:t>
                      </a:r>
                      <a:r>
                        <a:rPr lang="nl-NL" dirty="0">
                          <a:effectLst/>
                        </a:rPr>
                        <a:t>LAMA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416"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</a:rPr>
                        <a:t>C 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LAMA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416"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</a:rPr>
                        <a:t>D 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LABA </a:t>
                      </a:r>
                      <a:r>
                        <a:rPr lang="nl-NL" dirty="0">
                          <a:effectLst/>
                        </a:rPr>
                        <a:t>&amp; </a:t>
                      </a:r>
                      <a:r>
                        <a:rPr lang="nl-NL" dirty="0" smtClean="0">
                          <a:effectLst/>
                        </a:rPr>
                        <a:t>LAMA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634313" y="4962485"/>
            <a:ext cx="106535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/>
              <a:t>Symptomen</a:t>
            </a:r>
            <a:r>
              <a:rPr lang="nl-NL" u="sng" dirty="0"/>
              <a:t>: </a:t>
            </a:r>
            <a:r>
              <a:rPr lang="nl-NL" dirty="0" smtClean="0"/>
              <a:t>Hoog </a:t>
            </a:r>
            <a:r>
              <a:rPr lang="nl-NL" dirty="0"/>
              <a:t>= CAT ≥ 10 or </a:t>
            </a:r>
            <a:r>
              <a:rPr lang="nl-NL" dirty="0" err="1"/>
              <a:t>mMRC</a:t>
            </a:r>
            <a:r>
              <a:rPr lang="nl-NL" dirty="0"/>
              <a:t> ≥ </a:t>
            </a:r>
            <a:r>
              <a:rPr lang="nl-NL" dirty="0" smtClean="0"/>
              <a:t>2</a:t>
            </a:r>
          </a:p>
          <a:p>
            <a:endParaRPr lang="nl-NL" sz="1200" dirty="0"/>
          </a:p>
          <a:p>
            <a:r>
              <a:rPr lang="nl-NL" u="sng" dirty="0"/>
              <a:t>Exacerbatie frequentie: </a:t>
            </a:r>
            <a:r>
              <a:rPr lang="nl-NL" dirty="0" smtClean="0"/>
              <a:t>Hoog = 2 exacerbaties waarvoor medicatie, </a:t>
            </a:r>
            <a:r>
              <a:rPr lang="nl-NL" dirty="0"/>
              <a:t>of </a:t>
            </a:r>
            <a:r>
              <a:rPr lang="nl-NL" dirty="0" smtClean="0"/>
              <a:t>1 exacerbatie waarvoor </a:t>
            </a:r>
            <a:r>
              <a:rPr lang="nl-NL" dirty="0"/>
              <a:t>ziekenhuisopname in het afgelopen jaar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/>
              <a:t>Bij discrepantie tussen ervaren symptomen en FEV1: nader onderzoek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84885" y="1644657"/>
            <a:ext cx="1065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GOLD criteria 2018, behandeling stabiel COPD: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81448" y="675162"/>
            <a:ext cx="7045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+mj-lt"/>
              </a:rPr>
              <a:t>Medicamenteuze behandeling</a:t>
            </a:r>
            <a:endParaRPr lang="nl-NL" sz="4400" dirty="0">
              <a:latin typeface="+mj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6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Werkzaamheid inhalatiemedicatie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16158" y="1861499"/>
            <a:ext cx="4937760" cy="402336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SABA = short </a:t>
            </a:r>
            <a:r>
              <a:rPr lang="nl-NL" dirty="0" err="1">
                <a:solidFill>
                  <a:schemeClr val="tx1"/>
                </a:solidFill>
              </a:rPr>
              <a:t>acting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  <a:sym typeface="Symbol" panose="05050102010706020507" pitchFamily="18" charset="2"/>
              </a:rPr>
              <a:t>2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agonist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LABA = long </a:t>
            </a:r>
            <a:r>
              <a:rPr lang="nl-NL" dirty="0" err="1" smtClean="0">
                <a:solidFill>
                  <a:schemeClr val="tx1"/>
                </a:solidFill>
              </a:rPr>
              <a:t>acting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  <a:sym typeface="Symbol" panose="05050102010706020507" pitchFamily="18" charset="2"/>
              </a:rPr>
              <a:t>2</a:t>
            </a:r>
            <a:r>
              <a:rPr lang="nl-NL" dirty="0">
                <a:solidFill>
                  <a:schemeClr val="tx1"/>
                </a:solidFill>
              </a:rPr>
              <a:t> agonist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 = </a:t>
            </a:r>
            <a:r>
              <a:rPr lang="nl-NL" dirty="0">
                <a:solidFill>
                  <a:schemeClr val="tx1"/>
                </a:solidFill>
                <a:sym typeface="Symbol" panose="05050102010706020507" pitchFamily="18" charset="2"/>
              </a:rPr>
              <a:t></a:t>
            </a:r>
            <a:r>
              <a:rPr lang="nl-NL" dirty="0">
                <a:solidFill>
                  <a:schemeClr val="tx1"/>
                </a:solidFill>
              </a:rPr>
              <a:t>2-sympaticomimeticum = </a:t>
            </a:r>
            <a:r>
              <a:rPr lang="nl-NL" dirty="0" smtClean="0">
                <a:solidFill>
                  <a:schemeClr val="tx1"/>
                </a:solidFill>
                <a:sym typeface="Symbol" panose="05050102010706020507" pitchFamily="18" charset="2"/>
              </a:rPr>
              <a:t></a:t>
            </a:r>
            <a:r>
              <a:rPr lang="nl-NL" dirty="0">
                <a:solidFill>
                  <a:schemeClr val="tx1"/>
                </a:solidFill>
              </a:rPr>
              <a:t>2 agonist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88720" y="1861499"/>
            <a:ext cx="4937760" cy="402336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SAMA </a:t>
            </a:r>
            <a:r>
              <a:rPr lang="nl-NL" dirty="0">
                <a:solidFill>
                  <a:schemeClr val="tx1"/>
                </a:solidFill>
              </a:rPr>
              <a:t>= </a:t>
            </a:r>
            <a:r>
              <a:rPr lang="nl-NL" dirty="0" smtClean="0">
                <a:solidFill>
                  <a:schemeClr val="tx1"/>
                </a:solidFill>
              </a:rPr>
              <a:t>short </a:t>
            </a:r>
            <a:r>
              <a:rPr lang="nl-NL" dirty="0" err="1">
                <a:solidFill>
                  <a:schemeClr val="tx1"/>
                </a:solidFill>
              </a:rPr>
              <a:t>acting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muscarinic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antagonist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LAMA = long </a:t>
            </a:r>
            <a:r>
              <a:rPr lang="nl-NL" dirty="0" err="1" smtClean="0">
                <a:solidFill>
                  <a:schemeClr val="tx1"/>
                </a:solidFill>
              </a:rPr>
              <a:t>acting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muscarinic</a:t>
            </a:r>
            <a:r>
              <a:rPr lang="nl-NL" dirty="0" smtClean="0">
                <a:solidFill>
                  <a:schemeClr val="tx1"/>
                </a:solidFill>
              </a:rPr>
              <a:t> antagonist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= </a:t>
            </a:r>
            <a:r>
              <a:rPr lang="nl-NL" dirty="0" err="1" smtClean="0">
                <a:solidFill>
                  <a:schemeClr val="tx1"/>
                </a:solidFill>
              </a:rPr>
              <a:t>parasympaticolyticum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= </a:t>
            </a:r>
            <a:r>
              <a:rPr lang="nl-NL" dirty="0" smtClean="0">
                <a:solidFill>
                  <a:schemeClr val="tx1"/>
                </a:solidFill>
              </a:rPr>
              <a:t>anticholinergicum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13</a:t>
            </a:fld>
            <a:endParaRPr lang="nl-NL"/>
          </a:p>
        </p:txBody>
      </p:sp>
      <p:pic>
        <p:nvPicPr>
          <p:cNvPr id="1026" name="Picture 2" descr="Afbeeldingsresultaat voor muscarine receptoren cop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3" b="17138"/>
          <a:stretch/>
        </p:blipFill>
        <p:spPr bwMode="auto">
          <a:xfrm>
            <a:off x="2475756" y="2980609"/>
            <a:ext cx="6923143" cy="31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Stabiel COPD</a:t>
            </a:r>
            <a:br>
              <a:rPr lang="nl-NL" dirty="0"/>
            </a:br>
            <a:r>
              <a:rPr lang="nl-NL" dirty="0" smtClean="0"/>
              <a:t>Medicatie </a:t>
            </a:r>
            <a:r>
              <a:rPr lang="nl-NL" dirty="0"/>
              <a:t>advies groep 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97279" y="3267456"/>
            <a:ext cx="6848542" cy="2601638"/>
          </a:xfrm>
        </p:spPr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tx1"/>
                </a:solidFill>
              </a:rPr>
              <a:t>SABA =</a:t>
            </a:r>
            <a:r>
              <a:rPr lang="nl-NL" sz="1800" dirty="0">
                <a:solidFill>
                  <a:schemeClr val="tx1"/>
                </a:solidFill>
              </a:rPr>
              <a:t> s</a:t>
            </a:r>
            <a:r>
              <a:rPr lang="nl-NL" sz="1800" dirty="0" smtClean="0">
                <a:solidFill>
                  <a:schemeClr val="tx1"/>
                </a:solidFill>
              </a:rPr>
              <a:t>albutamol (</a:t>
            </a:r>
            <a:r>
              <a:rPr lang="nl-NL" sz="1800" dirty="0" err="1">
                <a:solidFill>
                  <a:schemeClr val="tx1"/>
                </a:solidFill>
              </a:rPr>
              <a:t>v</a:t>
            </a:r>
            <a:r>
              <a:rPr lang="nl-NL" sz="1800" dirty="0" err="1" smtClean="0">
                <a:solidFill>
                  <a:schemeClr val="tx1"/>
                </a:solidFill>
              </a:rPr>
              <a:t>entolin</a:t>
            </a:r>
            <a:r>
              <a:rPr lang="nl-NL" sz="1800" dirty="0" smtClean="0">
                <a:solidFill>
                  <a:schemeClr val="tx1"/>
                </a:solidFill>
              </a:rPr>
              <a:t> aerosol of verneveling) </a:t>
            </a:r>
          </a:p>
          <a:p>
            <a:endParaRPr lang="nl-NL" sz="100" dirty="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</a:rPr>
              <a:t>SAMA </a:t>
            </a:r>
            <a:r>
              <a:rPr lang="nl-NL" sz="1800" dirty="0" smtClean="0">
                <a:solidFill>
                  <a:schemeClr val="tx1"/>
                </a:solidFill>
              </a:rPr>
              <a:t>= </a:t>
            </a:r>
            <a:r>
              <a:rPr lang="nl-NL" sz="1800" dirty="0" err="1">
                <a:solidFill>
                  <a:schemeClr val="tx1"/>
                </a:solidFill>
              </a:rPr>
              <a:t>i</a:t>
            </a:r>
            <a:r>
              <a:rPr lang="nl-NL" sz="1800" dirty="0" err="1" smtClean="0">
                <a:solidFill>
                  <a:schemeClr val="tx1"/>
                </a:solidFill>
              </a:rPr>
              <a:t>pratropium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>
                <a:solidFill>
                  <a:schemeClr val="tx1"/>
                </a:solidFill>
              </a:rPr>
              <a:t>(</a:t>
            </a:r>
            <a:r>
              <a:rPr lang="nl-NL" sz="1800" dirty="0" err="1">
                <a:solidFill>
                  <a:schemeClr val="tx1"/>
                </a:solidFill>
              </a:rPr>
              <a:t>atrovent</a:t>
            </a:r>
            <a:r>
              <a:rPr lang="nl-NL" sz="1800" dirty="0">
                <a:solidFill>
                  <a:schemeClr val="tx1"/>
                </a:solidFill>
              </a:rPr>
              <a:t> aerosol</a:t>
            </a:r>
            <a:r>
              <a:rPr lang="nl-NL" sz="1800" dirty="0" smtClean="0">
                <a:solidFill>
                  <a:schemeClr val="tx1"/>
                </a:solidFill>
              </a:rPr>
              <a:t>)</a:t>
            </a:r>
          </a:p>
          <a:p>
            <a:endParaRPr lang="nl-NL" sz="100" dirty="0" smtClean="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</a:rPr>
              <a:t>SABA+SAMA </a:t>
            </a:r>
            <a:r>
              <a:rPr lang="nl-NL" sz="1800" dirty="0" smtClean="0">
                <a:solidFill>
                  <a:schemeClr val="tx1"/>
                </a:solidFill>
              </a:rPr>
              <a:t>=</a:t>
            </a:r>
            <a:r>
              <a:rPr lang="nl-NL" sz="1800" dirty="0" err="1" smtClean="0">
                <a:solidFill>
                  <a:schemeClr val="tx1"/>
                </a:solidFill>
              </a:rPr>
              <a:t>Ipratropium</a:t>
            </a:r>
            <a:r>
              <a:rPr lang="nl-NL" sz="1800" dirty="0" smtClean="0">
                <a:solidFill>
                  <a:schemeClr val="tx1"/>
                </a:solidFill>
              </a:rPr>
              <a:t>/salbutamol </a:t>
            </a:r>
            <a:r>
              <a:rPr lang="nl-NL" sz="1800" dirty="0">
                <a:solidFill>
                  <a:schemeClr val="tx1"/>
                </a:solidFill>
              </a:rPr>
              <a:t>(combivent verneveling)</a:t>
            </a:r>
          </a:p>
          <a:p>
            <a:endParaRPr lang="nl-NL" dirty="0"/>
          </a:p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14</a:t>
            </a:fld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09930"/>
              </p:ext>
            </p:extLst>
          </p:nvPr>
        </p:nvGraphicFramePr>
        <p:xfrm>
          <a:off x="1096963" y="1846263"/>
          <a:ext cx="10653584" cy="1131496"/>
        </p:xfrm>
        <a:graphic>
          <a:graphicData uri="http://schemas.openxmlformats.org/drawingml/2006/table">
            <a:tbl>
              <a:tblPr/>
              <a:tblGrid>
                <a:gridCol w="2663396"/>
                <a:gridCol w="2663396"/>
                <a:gridCol w="2663396"/>
                <a:gridCol w="2663396"/>
              </a:tblGrid>
              <a:tr h="620712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GOLD </a:t>
                      </a:r>
                      <a:r>
                        <a:rPr lang="nl-NL" dirty="0" smtClean="0">
                          <a:effectLst/>
                        </a:rPr>
                        <a:t>Categorie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effectLst/>
                        </a:rPr>
                        <a:t>Symptomen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Exacerbatie frequentie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Voorgestelde</a:t>
                      </a:r>
                    </a:p>
                    <a:p>
                      <a:r>
                        <a:rPr lang="nl-NL" dirty="0" smtClean="0">
                          <a:effectLst/>
                        </a:rPr>
                        <a:t>farmacotherapie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416">
                <a:tc>
                  <a:txBody>
                    <a:bodyPr/>
                    <a:lstStyle/>
                    <a:p>
                      <a:r>
                        <a:rPr lang="nl-NL" b="0" dirty="0">
                          <a:effectLst/>
                        </a:rPr>
                        <a:t>A 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SABA</a:t>
                      </a:r>
                      <a:r>
                        <a:rPr lang="nl-NL" baseline="0" dirty="0" smtClean="0">
                          <a:effectLst/>
                        </a:rPr>
                        <a:t> of </a:t>
                      </a:r>
                      <a:r>
                        <a:rPr lang="nl-NL" dirty="0" smtClean="0">
                          <a:effectLst/>
                        </a:rPr>
                        <a:t>SAMA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Stabiel COPD</a:t>
            </a:r>
            <a:br>
              <a:rPr lang="nl-NL" dirty="0"/>
            </a:br>
            <a:r>
              <a:rPr lang="nl-NL" dirty="0"/>
              <a:t>Medicatie advies groep B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97280" y="3413760"/>
            <a:ext cx="4937760" cy="2546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LABA= langwerkend </a:t>
            </a:r>
            <a:r>
              <a:rPr lang="nl-NL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-</a:t>
            </a:r>
            <a:r>
              <a:rPr lang="nl-NL" sz="1800" dirty="0" smtClean="0">
                <a:solidFill>
                  <a:schemeClr val="tx1"/>
                </a:solidFill>
              </a:rPr>
              <a:t>2-sympaticomimeticum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Salmeterol 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erevent</a:t>
            </a:r>
            <a:r>
              <a:rPr lang="nl-NL" dirty="0" smtClean="0">
                <a:solidFill>
                  <a:schemeClr val="tx1"/>
                </a:solidFill>
              </a:rPr>
              <a:t> aerosol)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tx1"/>
                </a:solidFill>
              </a:rPr>
              <a:t>Formoterol</a:t>
            </a:r>
            <a:r>
              <a:rPr lang="nl-NL" dirty="0" smtClean="0">
                <a:solidFill>
                  <a:schemeClr val="tx1"/>
                </a:solidFill>
              </a:rPr>
              <a:t> (</a:t>
            </a:r>
            <a:r>
              <a:rPr lang="nl-NL" dirty="0" err="1">
                <a:solidFill>
                  <a:schemeClr val="tx1"/>
                </a:solidFill>
              </a:rPr>
              <a:t>a</a:t>
            </a:r>
            <a:r>
              <a:rPr lang="nl-NL" dirty="0" err="1" smtClean="0">
                <a:solidFill>
                  <a:schemeClr val="tx1"/>
                </a:solidFill>
              </a:rPr>
              <a:t>timos</a:t>
            </a:r>
            <a:r>
              <a:rPr lang="nl-NL" dirty="0" smtClean="0">
                <a:solidFill>
                  <a:schemeClr val="tx1"/>
                </a:solidFill>
              </a:rPr>
              <a:t> aerosol) </a:t>
            </a:r>
            <a:endParaRPr lang="nl-NL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17920" y="3413760"/>
            <a:ext cx="5288280" cy="2546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LAMA= langwerkend </a:t>
            </a:r>
            <a:r>
              <a:rPr lang="nl-NL" sz="1800" dirty="0" err="1" smtClean="0">
                <a:solidFill>
                  <a:schemeClr val="tx1"/>
                </a:solidFill>
              </a:rPr>
              <a:t>parasympaticolyticum</a:t>
            </a:r>
            <a:endParaRPr lang="nl-NL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</a:rPr>
              <a:t>Tiotropium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piriva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poeder en </a:t>
            </a:r>
            <a:r>
              <a:rPr lang="nl-NL" dirty="0" err="1" smtClean="0">
                <a:solidFill>
                  <a:schemeClr val="tx1"/>
                </a:solidFill>
              </a:rPr>
              <a:t>respimat</a:t>
            </a:r>
            <a:r>
              <a:rPr lang="nl-NL" dirty="0" smtClean="0">
                <a:solidFill>
                  <a:schemeClr val="tx1"/>
                </a:solidFill>
              </a:rPr>
              <a:t>)</a:t>
            </a:r>
            <a:endParaRPr lang="nl-NL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</a:rPr>
              <a:t>Glycopyrronium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eebri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poeder</a:t>
            </a:r>
            <a:r>
              <a:rPr lang="nl-NL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4dd SAMA aerosol</a:t>
            </a:r>
            <a:endParaRPr lang="nl-NL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15</a:t>
            </a:fld>
            <a:endParaRPr lang="nl-NL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59098"/>
              </p:ext>
            </p:extLst>
          </p:nvPr>
        </p:nvGraphicFramePr>
        <p:xfrm>
          <a:off x="1096963" y="1846263"/>
          <a:ext cx="10653584" cy="1131496"/>
        </p:xfrm>
        <a:graphic>
          <a:graphicData uri="http://schemas.openxmlformats.org/drawingml/2006/table">
            <a:tbl>
              <a:tblPr/>
              <a:tblGrid>
                <a:gridCol w="2663396"/>
                <a:gridCol w="2663396"/>
                <a:gridCol w="2663396"/>
                <a:gridCol w="2663396"/>
              </a:tblGrid>
              <a:tr h="620712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GOLD </a:t>
                      </a:r>
                      <a:r>
                        <a:rPr lang="nl-NL" dirty="0" smtClean="0">
                          <a:effectLst/>
                        </a:rPr>
                        <a:t>Categorie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effectLst/>
                        </a:rPr>
                        <a:t>Symptomen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Exacerbatie frequentie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Voorgestelde</a:t>
                      </a:r>
                    </a:p>
                    <a:p>
                      <a:r>
                        <a:rPr lang="nl-NL" dirty="0" smtClean="0">
                          <a:effectLst/>
                        </a:rPr>
                        <a:t>farmacotherapie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416">
                <a:tc>
                  <a:txBody>
                    <a:bodyPr/>
                    <a:lstStyle/>
                    <a:p>
                      <a:r>
                        <a:rPr lang="nl-NL" b="0" dirty="0">
                          <a:effectLst/>
                        </a:rPr>
                        <a:t>B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LABA </a:t>
                      </a:r>
                      <a:r>
                        <a:rPr lang="nl-NL" dirty="0" smtClean="0">
                          <a:effectLst/>
                        </a:rPr>
                        <a:t>of</a:t>
                      </a:r>
                      <a:r>
                        <a:rPr lang="nl-NL" baseline="0" dirty="0" smtClean="0">
                          <a:effectLst/>
                        </a:rPr>
                        <a:t> </a:t>
                      </a:r>
                      <a:r>
                        <a:rPr lang="nl-NL" dirty="0" smtClean="0">
                          <a:effectLst/>
                        </a:rPr>
                        <a:t>LAMA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Stabiel COPD</a:t>
            </a:r>
            <a:br>
              <a:rPr lang="nl-NL" dirty="0"/>
            </a:br>
            <a:r>
              <a:rPr lang="nl-NL" dirty="0"/>
              <a:t>Medicatie advies groep </a:t>
            </a:r>
            <a:r>
              <a:rPr lang="nl-NL" dirty="0" smtClean="0"/>
              <a:t>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nl-NL" dirty="0"/>
          </a:p>
          <a:p>
            <a:pPr fontAlgn="t"/>
            <a:endParaRPr lang="nl-NL" dirty="0"/>
          </a:p>
          <a:p>
            <a:pPr fontAlgn="t"/>
            <a:endParaRPr lang="nl-NL" dirty="0"/>
          </a:p>
          <a:p>
            <a:pPr fontAlgn="t"/>
            <a:endParaRPr lang="nl-NL" dirty="0"/>
          </a:p>
          <a:p>
            <a:pPr marL="0" indent="0" fontAlgn="t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16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335" y="3331196"/>
            <a:ext cx="800569" cy="12453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422" y="4720771"/>
            <a:ext cx="1541197" cy="134854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51" y="5039947"/>
            <a:ext cx="1548765" cy="929259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03684"/>
              </p:ext>
            </p:extLst>
          </p:nvPr>
        </p:nvGraphicFramePr>
        <p:xfrm>
          <a:off x="1096963" y="1846263"/>
          <a:ext cx="10653584" cy="1131496"/>
        </p:xfrm>
        <a:graphic>
          <a:graphicData uri="http://schemas.openxmlformats.org/drawingml/2006/table">
            <a:tbl>
              <a:tblPr/>
              <a:tblGrid>
                <a:gridCol w="2663396"/>
                <a:gridCol w="2663396"/>
                <a:gridCol w="2663396"/>
                <a:gridCol w="2663396"/>
              </a:tblGrid>
              <a:tr h="620712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GOLD </a:t>
                      </a:r>
                      <a:r>
                        <a:rPr lang="nl-NL" dirty="0" smtClean="0">
                          <a:effectLst/>
                        </a:rPr>
                        <a:t>Categorie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effectLst/>
                        </a:rPr>
                        <a:t>Symptomen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Exacerbatie frequentie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Voorgestelde</a:t>
                      </a:r>
                    </a:p>
                    <a:p>
                      <a:r>
                        <a:rPr lang="nl-NL" dirty="0" smtClean="0">
                          <a:effectLst/>
                        </a:rPr>
                        <a:t>farmacotherapie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416">
                <a:tc>
                  <a:txBody>
                    <a:bodyPr/>
                    <a:lstStyle/>
                    <a:p>
                      <a:r>
                        <a:rPr lang="nl-NL" sz="1800" b="0" dirty="0" smtClean="0">
                          <a:effectLst/>
                        </a:rPr>
                        <a:t>C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Laag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LAMA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ijdelijke aanduiding voor inhoud 5"/>
          <p:cNvSpPr txBox="1">
            <a:spLocks/>
          </p:cNvSpPr>
          <p:nvPr/>
        </p:nvSpPr>
        <p:spPr>
          <a:xfrm>
            <a:off x="942974" y="3339863"/>
            <a:ext cx="5438775" cy="254677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>
                <a:solidFill>
                  <a:schemeClr val="tx1"/>
                </a:solidFill>
              </a:rPr>
              <a:t>LAMA= langwerkend </a:t>
            </a:r>
            <a:r>
              <a:rPr lang="nl-NL" sz="1800" dirty="0" err="1" smtClean="0">
                <a:solidFill>
                  <a:schemeClr val="tx1"/>
                </a:solidFill>
              </a:rPr>
              <a:t>parasympaticolyticum</a:t>
            </a:r>
            <a:endParaRPr lang="nl-NL" sz="1800" dirty="0" smtClean="0">
              <a:solidFill>
                <a:schemeClr val="tx1"/>
              </a:solidFill>
            </a:endParaRPr>
          </a:p>
          <a:p>
            <a:endParaRPr lang="nl-NL" sz="1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tx1"/>
                </a:solidFill>
              </a:rPr>
              <a:t>Tiotropium</a:t>
            </a:r>
            <a:r>
              <a:rPr lang="nl-NL" dirty="0" smtClean="0">
                <a:solidFill>
                  <a:schemeClr val="tx1"/>
                </a:solidFill>
              </a:rPr>
              <a:t> 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piriva</a:t>
            </a:r>
            <a:r>
              <a:rPr lang="nl-NL" dirty="0" smtClean="0">
                <a:solidFill>
                  <a:schemeClr val="tx1"/>
                </a:solidFill>
              </a:rPr>
              <a:t> poeder en </a:t>
            </a:r>
            <a:r>
              <a:rPr lang="nl-NL" dirty="0" err="1" smtClean="0">
                <a:solidFill>
                  <a:schemeClr val="tx1"/>
                </a:solidFill>
              </a:rPr>
              <a:t>respimat</a:t>
            </a:r>
            <a:r>
              <a:rPr lang="nl-NL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tx1"/>
                </a:solidFill>
              </a:rPr>
              <a:t>Glycopyrronium</a:t>
            </a:r>
            <a:r>
              <a:rPr lang="nl-NL" dirty="0" smtClean="0">
                <a:solidFill>
                  <a:schemeClr val="tx1"/>
                </a:solidFill>
              </a:rPr>
              <a:t> 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eebri</a:t>
            </a:r>
            <a:r>
              <a:rPr lang="nl-NL" dirty="0" smtClean="0">
                <a:solidFill>
                  <a:schemeClr val="tx1"/>
                </a:solidFill>
              </a:rPr>
              <a:t> poeder)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185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Stabiel COPD</a:t>
            </a:r>
            <a:br>
              <a:rPr lang="nl-NL" dirty="0"/>
            </a:br>
            <a:r>
              <a:rPr lang="nl-NL" dirty="0"/>
              <a:t>Medicatie advies groep </a:t>
            </a:r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090041" y="4981903"/>
            <a:ext cx="6038193" cy="11351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t"/>
            <a:r>
              <a:rPr lang="nl-NL" sz="1600" b="1" dirty="0" smtClean="0">
                <a:solidFill>
                  <a:schemeClr val="tx1"/>
                </a:solidFill>
              </a:rPr>
              <a:t>Combinatiepreparaten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1"/>
                </a:solidFill>
              </a:rPr>
              <a:t> SABA&amp;SAMA: </a:t>
            </a:r>
            <a:r>
              <a:rPr lang="nl-NL" sz="1600" dirty="0" err="1">
                <a:solidFill>
                  <a:schemeClr val="tx1"/>
                </a:solidFill>
              </a:rPr>
              <a:t>b</a:t>
            </a:r>
            <a:r>
              <a:rPr lang="nl-NL" sz="1600" dirty="0" err="1" smtClean="0">
                <a:solidFill>
                  <a:schemeClr val="tx1"/>
                </a:solidFill>
              </a:rPr>
              <a:t>erodual</a:t>
            </a:r>
            <a:r>
              <a:rPr lang="nl-NL" sz="1600" dirty="0" smtClean="0">
                <a:solidFill>
                  <a:schemeClr val="tx1"/>
                </a:solidFill>
              </a:rPr>
              <a:t> aerosol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1"/>
                </a:solidFill>
              </a:rPr>
              <a:t> SABA&amp;SAMA: combivent verneveling</a:t>
            </a:r>
            <a:endParaRPr lang="nl-NL" sz="1600" dirty="0">
              <a:solidFill>
                <a:schemeClr val="tx1"/>
              </a:solidFill>
            </a:endParaRPr>
          </a:p>
          <a:p>
            <a:pPr fontAlgn="t"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17</a:t>
            </a:fld>
            <a:endParaRPr lang="nl-NL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1019"/>
              </p:ext>
            </p:extLst>
          </p:nvPr>
        </p:nvGraphicFramePr>
        <p:xfrm>
          <a:off x="1096963" y="1846263"/>
          <a:ext cx="10653584" cy="1131496"/>
        </p:xfrm>
        <a:graphic>
          <a:graphicData uri="http://schemas.openxmlformats.org/drawingml/2006/table">
            <a:tbl>
              <a:tblPr/>
              <a:tblGrid>
                <a:gridCol w="2663396"/>
                <a:gridCol w="2663396"/>
                <a:gridCol w="2663396"/>
                <a:gridCol w="2663396"/>
              </a:tblGrid>
              <a:tr h="620712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GOLD </a:t>
                      </a:r>
                      <a:r>
                        <a:rPr lang="nl-NL" dirty="0" smtClean="0">
                          <a:effectLst/>
                        </a:rPr>
                        <a:t>Categorie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effectLst/>
                        </a:rPr>
                        <a:t>Symptomen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Exacerbatie frequentie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Voorgestelde</a:t>
                      </a:r>
                    </a:p>
                    <a:p>
                      <a:r>
                        <a:rPr lang="nl-NL" dirty="0" smtClean="0">
                          <a:effectLst/>
                        </a:rPr>
                        <a:t>farmacotherapie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416">
                <a:tc>
                  <a:txBody>
                    <a:bodyPr/>
                    <a:lstStyle/>
                    <a:p>
                      <a:r>
                        <a:rPr lang="nl-NL" b="0" dirty="0">
                          <a:effectLst/>
                        </a:rPr>
                        <a:t>D </a:t>
                      </a:r>
                      <a:endParaRPr lang="nl-NL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Hoog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effectLst/>
                        </a:rPr>
                        <a:t>LABA </a:t>
                      </a:r>
                      <a:r>
                        <a:rPr lang="nl-NL" dirty="0">
                          <a:effectLst/>
                        </a:rPr>
                        <a:t>&amp; </a:t>
                      </a:r>
                      <a:r>
                        <a:rPr lang="nl-NL" dirty="0" smtClean="0">
                          <a:effectLst/>
                        </a:rPr>
                        <a:t>LAMA</a:t>
                      </a:r>
                      <a:endParaRPr lang="nl-NL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ijdelijke aanduiding voor inhoud 3"/>
          <p:cNvSpPr txBox="1">
            <a:spLocks/>
          </p:cNvSpPr>
          <p:nvPr/>
        </p:nvSpPr>
        <p:spPr>
          <a:xfrm>
            <a:off x="1097280" y="3413760"/>
            <a:ext cx="4937760" cy="12733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LABA= langwerkend </a:t>
            </a:r>
            <a:r>
              <a:rPr lang="nl-NL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-</a:t>
            </a:r>
            <a:r>
              <a:rPr lang="nl-NL" sz="1800" dirty="0" smtClean="0">
                <a:solidFill>
                  <a:schemeClr val="tx1"/>
                </a:solidFill>
              </a:rPr>
              <a:t>2-sympaticomimeticum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Salmeterol 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erevent</a:t>
            </a:r>
            <a:r>
              <a:rPr lang="nl-NL" dirty="0" smtClean="0">
                <a:solidFill>
                  <a:schemeClr val="tx1"/>
                </a:solidFill>
              </a:rPr>
              <a:t> aerosol en poeder)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tx1"/>
                </a:solidFill>
              </a:rPr>
              <a:t>Formoterol</a:t>
            </a:r>
            <a:r>
              <a:rPr lang="nl-NL" dirty="0" smtClean="0">
                <a:solidFill>
                  <a:schemeClr val="tx1"/>
                </a:solidFill>
              </a:rPr>
              <a:t> (</a:t>
            </a:r>
            <a:r>
              <a:rPr lang="nl-NL" dirty="0" err="1">
                <a:solidFill>
                  <a:schemeClr val="tx1"/>
                </a:solidFill>
              </a:rPr>
              <a:t>a</a:t>
            </a:r>
            <a:r>
              <a:rPr lang="nl-NL" dirty="0" err="1" smtClean="0">
                <a:solidFill>
                  <a:schemeClr val="tx1"/>
                </a:solidFill>
              </a:rPr>
              <a:t>timos</a:t>
            </a:r>
            <a:r>
              <a:rPr lang="nl-NL" dirty="0" smtClean="0">
                <a:solidFill>
                  <a:schemeClr val="tx1"/>
                </a:solidFill>
              </a:rPr>
              <a:t> aerosol)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1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17920" y="3413760"/>
            <a:ext cx="5288280" cy="2546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LAMA= langwerkend </a:t>
            </a:r>
            <a:r>
              <a:rPr lang="nl-NL" sz="1800" dirty="0" err="1" smtClean="0">
                <a:solidFill>
                  <a:schemeClr val="tx1"/>
                </a:solidFill>
              </a:rPr>
              <a:t>parasympaticolyticum</a:t>
            </a:r>
            <a:endParaRPr lang="nl-NL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</a:rPr>
              <a:t>Tiotropium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piriva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poeder en </a:t>
            </a:r>
            <a:r>
              <a:rPr lang="nl-NL" dirty="0" err="1" smtClean="0">
                <a:solidFill>
                  <a:schemeClr val="tx1"/>
                </a:solidFill>
              </a:rPr>
              <a:t>respimat</a:t>
            </a:r>
            <a:r>
              <a:rPr lang="nl-NL" dirty="0" smtClean="0">
                <a:solidFill>
                  <a:schemeClr val="tx1"/>
                </a:solidFill>
              </a:rPr>
              <a:t>)</a:t>
            </a:r>
            <a:endParaRPr lang="nl-NL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</a:rPr>
              <a:t>Glycopyrronium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(</a:t>
            </a:r>
            <a:r>
              <a:rPr lang="nl-NL" dirty="0" err="1">
                <a:solidFill>
                  <a:schemeClr val="tx1"/>
                </a:solidFill>
              </a:rPr>
              <a:t>s</a:t>
            </a:r>
            <a:r>
              <a:rPr lang="nl-NL" dirty="0" err="1" smtClean="0">
                <a:solidFill>
                  <a:schemeClr val="tx1"/>
                </a:solidFill>
              </a:rPr>
              <a:t>eebri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poeder)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48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Inhalatie</a:t>
            </a:r>
            <a:r>
              <a:rPr lang="nl-NL" dirty="0"/>
              <a:t>c</a:t>
            </a:r>
            <a:r>
              <a:rPr lang="nl-NL" dirty="0" smtClean="0"/>
              <a:t>orticosteroïden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4" cy="402336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Indicatie</a:t>
            </a:r>
            <a:r>
              <a:rPr lang="en-US" dirty="0" smtClean="0">
                <a:solidFill>
                  <a:schemeClr val="tx1"/>
                </a:solidFill>
              </a:rPr>
              <a:t>= in </a:t>
            </a:r>
            <a:r>
              <a:rPr lang="en-US" dirty="0" err="1" smtClean="0">
                <a:solidFill>
                  <a:schemeClr val="tx1"/>
                </a:solidFill>
              </a:rPr>
              <a:t>groep</a:t>
            </a:r>
            <a:r>
              <a:rPr lang="en-US" dirty="0" smtClean="0">
                <a:solidFill>
                  <a:schemeClr val="tx1"/>
                </a:solidFill>
              </a:rPr>
              <a:t> D </a:t>
            </a:r>
            <a:r>
              <a:rPr lang="en-US" dirty="0" err="1" smtClean="0">
                <a:solidFill>
                  <a:schemeClr val="tx1"/>
                </a:solidFill>
              </a:rPr>
              <a:t>bij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aanhoudende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klachten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ondanks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reeds </a:t>
            </a:r>
            <a:r>
              <a:rPr lang="en-US" dirty="0" err="1">
                <a:solidFill>
                  <a:schemeClr val="tx1"/>
                </a:solidFill>
              </a:rPr>
              <a:t>gestarte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therapie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(LABA en LAMA)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Cave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neumonie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Voorschrijven</a:t>
            </a:r>
            <a:r>
              <a:rPr lang="en-US" dirty="0" smtClean="0">
                <a:solidFill>
                  <a:schemeClr val="tx1"/>
                </a:solidFill>
              </a:rPr>
              <a:t> voor </a:t>
            </a:r>
            <a:r>
              <a:rPr lang="en-US" dirty="0" err="1" smtClean="0">
                <a:solidFill>
                  <a:schemeClr val="tx1"/>
                </a:solidFill>
              </a:rPr>
              <a:t>een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jaar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evaluatie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Bijwerking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orale</a:t>
            </a:r>
            <a:r>
              <a:rPr lang="en-US" dirty="0" smtClean="0">
                <a:solidFill>
                  <a:schemeClr val="tx1"/>
                </a:solidFill>
              </a:rPr>
              <a:t> candida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Tijdelijk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stoppen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stootkuur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Opties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Fluticason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flixotide</a:t>
            </a:r>
            <a:r>
              <a:rPr lang="en-US" dirty="0" smtClean="0">
                <a:solidFill>
                  <a:schemeClr val="tx1"/>
                </a:solidFill>
              </a:rPr>
              <a:t> aerosol)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Beclomethason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qvar</a:t>
            </a:r>
            <a:r>
              <a:rPr lang="en-US" dirty="0" smtClean="0">
                <a:solidFill>
                  <a:schemeClr val="tx1"/>
                </a:solidFill>
              </a:rPr>
              <a:t> aerosol)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Budesonide (</a:t>
            </a:r>
            <a:r>
              <a:rPr lang="en-US" dirty="0" err="1" smtClean="0">
                <a:solidFill>
                  <a:schemeClr val="tx1"/>
                </a:solidFill>
              </a:rPr>
              <a:t>pulmicort</a:t>
            </a:r>
            <a:r>
              <a:rPr lang="en-US" dirty="0" smtClean="0">
                <a:solidFill>
                  <a:schemeClr val="tx1"/>
                </a:solidFill>
              </a:rPr>
              <a:t> aerosol)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Ciclesonide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alvesco</a:t>
            </a:r>
            <a:r>
              <a:rPr lang="en-US" dirty="0" smtClean="0">
                <a:solidFill>
                  <a:schemeClr val="tx1"/>
                </a:solidFill>
              </a:rPr>
              <a:t> aerosol)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Patiënten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die reeds LABA/LAMA/ICS </a:t>
            </a:r>
            <a:r>
              <a:rPr lang="en-US" sz="1800" dirty="0" err="1">
                <a:solidFill>
                  <a:schemeClr val="tx1"/>
                </a:solidFill>
              </a:rPr>
              <a:t>gebruiken</a:t>
            </a:r>
            <a:r>
              <a:rPr lang="en-US" sz="1800" dirty="0">
                <a:solidFill>
                  <a:schemeClr val="tx1"/>
                </a:solidFill>
              </a:rPr>
              <a:t> en nog steeds </a:t>
            </a:r>
            <a:r>
              <a:rPr lang="en-US" sz="1800" dirty="0" err="1" smtClean="0">
                <a:solidFill>
                  <a:schemeClr val="tx1"/>
                </a:solidFill>
              </a:rPr>
              <a:t>klachten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ervaren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overleg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longarts</a:t>
            </a:r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>
                <a:solidFill>
                  <a:schemeClr val="tx1"/>
                </a:solidFill>
              </a:rPr>
              <a:t>In welke vorm wordt medicatie gegeven: </a:t>
            </a:r>
            <a:endParaRPr lang="nl-NL" dirty="0" smtClean="0">
              <a:solidFill>
                <a:schemeClr val="tx1"/>
              </a:solidFill>
            </a:endParaRPr>
          </a:p>
          <a:p>
            <a:endParaRPr lang="nl-NL" sz="1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P</a:t>
            </a:r>
            <a:r>
              <a:rPr lang="nl-NL" sz="2000" dirty="0" smtClean="0">
                <a:solidFill>
                  <a:schemeClr val="tx1"/>
                </a:solidFill>
              </a:rPr>
              <a:t>oederinhalator</a:t>
            </a:r>
            <a:endParaRPr lang="nl-NL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D</a:t>
            </a:r>
            <a:r>
              <a:rPr lang="nl-NL" sz="2000" dirty="0" smtClean="0">
                <a:solidFill>
                  <a:schemeClr val="tx1"/>
                </a:solidFill>
              </a:rPr>
              <a:t>osisaerosol </a:t>
            </a:r>
            <a:r>
              <a:rPr lang="nl-NL" sz="2000" dirty="0">
                <a:solidFill>
                  <a:schemeClr val="tx1"/>
                </a:solidFill>
              </a:rPr>
              <a:t>altijd met voorzetkamer </a:t>
            </a:r>
            <a:endParaRPr lang="nl-NL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1"/>
                </a:solidFill>
              </a:rPr>
              <a:t>P</a:t>
            </a:r>
            <a:r>
              <a:rPr lang="nl-NL" sz="2000" dirty="0" err="1" smtClean="0">
                <a:solidFill>
                  <a:schemeClr val="tx1"/>
                </a:solidFill>
              </a:rPr>
              <a:t>ariboy</a:t>
            </a:r>
            <a:endParaRPr lang="nl-NL" sz="20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19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969" y="572377"/>
            <a:ext cx="2133600" cy="2133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7" y="4110125"/>
            <a:ext cx="2660439" cy="21283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25582" r="31219"/>
          <a:stretch/>
        </p:blipFill>
        <p:spPr>
          <a:xfrm>
            <a:off x="3786727" y="3599138"/>
            <a:ext cx="1036320" cy="211331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194" y="4855844"/>
            <a:ext cx="2310451" cy="13826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458" y="4655796"/>
            <a:ext cx="798645" cy="12497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2953" y="2701235"/>
            <a:ext cx="2822693" cy="16155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314" y="502771"/>
            <a:ext cx="3261643" cy="163387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6480" y="885791"/>
            <a:ext cx="1703138" cy="17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COPD </a:t>
            </a:r>
            <a:r>
              <a:rPr lang="nl-NL" dirty="0">
                <a:solidFill>
                  <a:schemeClr val="tx1"/>
                </a:solidFill>
              </a:rPr>
              <a:t>diagnose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GOLD criteria: oud en nieuw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M</a:t>
            </a:r>
            <a:r>
              <a:rPr lang="nl-NL" dirty="0" smtClean="0">
                <a:solidFill>
                  <a:schemeClr val="tx1"/>
                </a:solidFill>
              </a:rPr>
              <a:t>edicamenteuze behandeling: overzicht inhalatiemedicatie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Behandeling exacerbatie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Formularium 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W</a:t>
            </a:r>
            <a:r>
              <a:rPr lang="nl-NL" dirty="0" smtClean="0">
                <a:solidFill>
                  <a:schemeClr val="tx1"/>
                </a:solidFill>
              </a:rPr>
              <a:t>erkvoorraad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45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 formularium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Hoe nieuwe classificatie te implementeren in verpleeghuizen?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Vragenlijsten afnemen kan vaak niet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Classificatie onbekend of volgens oude indeling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Hoe houden we het overzichtelijk?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20</a:t>
            </a:fld>
            <a:endParaRPr lang="nl-NL"/>
          </a:p>
        </p:txBody>
      </p:sp>
      <p:pic>
        <p:nvPicPr>
          <p:cNvPr id="2052" name="Picture 4" descr="Afbeeldingsresultaat voor verpleeghuis demen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41" y="3066612"/>
            <a:ext cx="4982190" cy="2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21</a:t>
            </a:fld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5021" r="16019" b="18848"/>
          <a:stretch/>
        </p:blipFill>
        <p:spPr bwMode="auto">
          <a:xfrm>
            <a:off x="-16933" y="304799"/>
            <a:ext cx="12225866" cy="57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5021" r="16019" b="56553"/>
          <a:stretch/>
        </p:blipFill>
        <p:spPr bwMode="auto">
          <a:xfrm>
            <a:off x="-163573" y="1915054"/>
            <a:ext cx="12225866" cy="1895476"/>
          </a:xfrm>
          <a:prstGeom prst="rect">
            <a:avLst/>
          </a:prstGeom>
          <a:solidFill>
            <a:schemeClr val="bg1">
              <a:lumMod val="50000"/>
              <a:alpha val="62000"/>
            </a:schemeClr>
          </a:solidFill>
          <a:ln>
            <a:noFill/>
          </a:ln>
          <a:extLst/>
        </p:spPr>
      </p:pic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606082"/>
              </p:ext>
            </p:extLst>
          </p:nvPr>
        </p:nvGraphicFramePr>
        <p:xfrm>
          <a:off x="174398" y="3820502"/>
          <a:ext cx="11285537" cy="301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22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 smtClean="0"/>
              <a:t>Voorstel voor formularium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 wijzigingen formularium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 smtClean="0"/>
              <a:t>Stap 1: start SABA of SAMA</a:t>
            </a:r>
          </a:p>
          <a:p>
            <a:pPr lvl="1"/>
            <a:r>
              <a:rPr lang="nl-NL" sz="1600" dirty="0" smtClean="0"/>
              <a:t>Salbutamol dosisaerosol</a:t>
            </a:r>
          </a:p>
          <a:p>
            <a:pPr lvl="1"/>
            <a:r>
              <a:rPr lang="nl-NL" sz="1600" dirty="0" err="1" smtClean="0"/>
              <a:t>Ipratropium</a:t>
            </a:r>
            <a:r>
              <a:rPr lang="nl-NL" sz="1600" dirty="0" smtClean="0"/>
              <a:t> dosisaerosol </a:t>
            </a:r>
          </a:p>
          <a:p>
            <a:pPr lvl="1"/>
            <a:r>
              <a:rPr lang="nl-NL" sz="1600" dirty="0" err="1" smtClean="0"/>
              <a:t>Berodual</a:t>
            </a:r>
            <a:r>
              <a:rPr lang="nl-NL" sz="1600" dirty="0" smtClean="0"/>
              <a:t> dosisaerosol</a:t>
            </a:r>
            <a:endParaRPr lang="nl-NL" sz="1200" dirty="0"/>
          </a:p>
          <a:p>
            <a:r>
              <a:rPr lang="nl-NL" sz="1800" dirty="0" smtClean="0"/>
              <a:t>Stap 2: start LABA of LAMA</a:t>
            </a:r>
          </a:p>
          <a:p>
            <a:pPr lvl="1"/>
            <a:r>
              <a:rPr lang="nl-NL" sz="1600" dirty="0" err="1" smtClean="0"/>
              <a:t>Formoterol</a:t>
            </a:r>
            <a:r>
              <a:rPr lang="nl-NL" sz="1600" dirty="0" smtClean="0"/>
              <a:t> dosisaerosol</a:t>
            </a:r>
          </a:p>
          <a:p>
            <a:pPr lvl="1"/>
            <a:r>
              <a:rPr lang="nl-NL" sz="1600" dirty="0" smtClean="0"/>
              <a:t>Salmeterol dosisaerosol</a:t>
            </a:r>
          </a:p>
          <a:p>
            <a:pPr lvl="1"/>
            <a:r>
              <a:rPr lang="nl-NL" sz="1600" dirty="0" err="1" smtClean="0"/>
              <a:t>Spiriva</a:t>
            </a:r>
            <a:r>
              <a:rPr lang="nl-NL" sz="1600" dirty="0" smtClean="0"/>
              <a:t> </a:t>
            </a:r>
            <a:r>
              <a:rPr lang="nl-NL" sz="1600" dirty="0" err="1" smtClean="0"/>
              <a:t>respimat</a:t>
            </a:r>
            <a:r>
              <a:rPr lang="nl-NL" sz="1600" dirty="0" smtClean="0"/>
              <a:t>/poeder of anders kortwerkend </a:t>
            </a:r>
            <a:r>
              <a:rPr lang="nl-NL" sz="1600" dirty="0" err="1" smtClean="0"/>
              <a:t>ipratropium</a:t>
            </a:r>
            <a:r>
              <a:rPr lang="nl-NL" sz="1600" dirty="0" smtClean="0"/>
              <a:t> dosisaerosol 4dd</a:t>
            </a:r>
            <a:endParaRPr lang="nl-NL" sz="1200" dirty="0"/>
          </a:p>
          <a:p>
            <a:r>
              <a:rPr lang="nl-NL" sz="1800" dirty="0" smtClean="0"/>
              <a:t>Stap 3: combineer LABA en LAMA</a:t>
            </a:r>
          </a:p>
          <a:p>
            <a:pPr lvl="1"/>
            <a:r>
              <a:rPr lang="nl-NL" sz="1600" dirty="0" smtClean="0"/>
              <a:t>Geen dosisaerosol combinatie</a:t>
            </a:r>
            <a:endParaRPr lang="nl-NL" sz="1200" dirty="0"/>
          </a:p>
          <a:p>
            <a:r>
              <a:rPr lang="nl-NL" sz="1800" dirty="0" smtClean="0"/>
              <a:t>Stap 4: start inhalatiecorticosteroïden</a:t>
            </a:r>
          </a:p>
          <a:p>
            <a:pPr lvl="1"/>
            <a:r>
              <a:rPr lang="nl-NL" sz="1600" dirty="0" smtClean="0"/>
              <a:t>Meerdere opties, </a:t>
            </a:r>
            <a:r>
              <a:rPr lang="nl-NL" sz="1600" dirty="0" err="1" smtClean="0"/>
              <a:t>oa</a:t>
            </a:r>
            <a:r>
              <a:rPr lang="nl-NL" sz="1600" dirty="0" smtClean="0"/>
              <a:t> </a:t>
            </a:r>
            <a:r>
              <a:rPr lang="nl-NL" sz="1600" dirty="0" err="1" smtClean="0"/>
              <a:t>fluticason</a:t>
            </a:r>
            <a:r>
              <a:rPr lang="nl-NL" sz="1600" dirty="0" smtClean="0"/>
              <a:t> dosisaerosol</a:t>
            </a:r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3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COPD </a:t>
            </a:r>
            <a:r>
              <a:rPr lang="nl-NL" dirty="0" smtClean="0"/>
              <a:t>exacerbatie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 Start combivent </a:t>
            </a:r>
            <a:r>
              <a:rPr lang="nl-NL" dirty="0">
                <a:solidFill>
                  <a:schemeClr val="tx1"/>
                </a:solidFill>
              </a:rPr>
              <a:t>vernevelingen 4-6dd, of maximaliseer de behandeling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 Continueer alle langwerkende preparaten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Start </a:t>
            </a:r>
            <a:r>
              <a:rPr lang="nl-NL" dirty="0" err="1">
                <a:solidFill>
                  <a:schemeClr val="tx1"/>
                </a:solidFill>
              </a:rPr>
              <a:t>p</a:t>
            </a:r>
            <a:r>
              <a:rPr lang="nl-NL" dirty="0" err="1" smtClean="0">
                <a:solidFill>
                  <a:schemeClr val="tx1"/>
                </a:solidFill>
              </a:rPr>
              <a:t>rednisolon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oraal: 30-40mg gedurende 5-7 </a:t>
            </a:r>
            <a:r>
              <a:rPr lang="nl-NL" dirty="0" smtClean="0">
                <a:solidFill>
                  <a:schemeClr val="tx1"/>
                </a:solidFill>
              </a:rPr>
              <a:t>dagen</a:t>
            </a:r>
            <a:endParaRPr lang="nl-NL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 Zuurstof</a:t>
            </a:r>
            <a:r>
              <a:rPr lang="nl-NL" dirty="0">
                <a:solidFill>
                  <a:schemeClr val="tx1"/>
                </a:solidFill>
              </a:rPr>
              <a:t>: streefsaturatie 88-92%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Start zo nodig antibiotica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NB</a:t>
            </a:r>
            <a:r>
              <a:rPr lang="nl-NL" dirty="0">
                <a:solidFill>
                  <a:schemeClr val="tx1"/>
                </a:solidFill>
              </a:rPr>
              <a:t>: geen </a:t>
            </a:r>
            <a:r>
              <a:rPr lang="nl-NL" dirty="0" smtClean="0">
                <a:solidFill>
                  <a:schemeClr val="tx1"/>
                </a:solidFill>
              </a:rPr>
              <a:t>inhalatiecorticosteroïden starten</a:t>
            </a:r>
            <a:r>
              <a:rPr lang="nl-NL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8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COPD exacerbatie en antibiotica: NVALT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25</a:t>
            </a:fld>
            <a:endParaRPr lang="nl-NL"/>
          </a:p>
        </p:txBody>
      </p:sp>
      <p:pic>
        <p:nvPicPr>
          <p:cNvPr id="4098" name="Picture 2" descr="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 t="30223" r="25147" b="18966"/>
          <a:stretch/>
        </p:blipFill>
        <p:spPr bwMode="auto">
          <a:xfrm>
            <a:off x="2325100" y="1785798"/>
            <a:ext cx="7386452" cy="438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844317" y="3815259"/>
            <a:ext cx="4394276" cy="216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565433" y="4026606"/>
            <a:ext cx="3089835" cy="2143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7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COPD exacerbatie en </a:t>
            </a:r>
            <a:r>
              <a:rPr lang="nl-NL" dirty="0" smtClean="0"/>
              <a:t>antibiotica: NHG</a:t>
            </a:r>
            <a:r>
              <a:rPr lang="nl-NL" dirty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26</a:t>
            </a:fld>
            <a:endParaRPr lang="nl-NL"/>
          </a:p>
        </p:txBody>
      </p:sp>
      <p:pic>
        <p:nvPicPr>
          <p:cNvPr id="5122" name="Picture 2" descr="https://www.nhg.org/sites/default/files/bsl/images/nhg-standaard1504_copd_fig1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9"/>
          <a:stretch/>
        </p:blipFill>
        <p:spPr bwMode="auto">
          <a:xfrm>
            <a:off x="802153" y="2144110"/>
            <a:ext cx="10485955" cy="34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Formularium exacerbatie COPD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27</a:t>
            </a:fld>
            <a:endParaRPr lang="nl-NL"/>
          </a:p>
        </p:txBody>
      </p:sp>
      <p:pic>
        <p:nvPicPr>
          <p:cNvPr id="8194" name="Picture 2" descr="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40740" r="2907" b="17315"/>
          <a:stretch/>
        </p:blipFill>
        <p:spPr bwMode="auto">
          <a:xfrm>
            <a:off x="345784" y="2330404"/>
            <a:ext cx="11620585" cy="290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956957" y="2802578"/>
            <a:ext cx="4476998" cy="273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3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Werkvoorraad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Inhalatiemedicatie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Salbutamol (</a:t>
            </a:r>
            <a:r>
              <a:rPr lang="nl-NL" dirty="0" err="1" smtClean="0"/>
              <a:t>ventolin</a:t>
            </a:r>
            <a:r>
              <a:rPr lang="nl-NL" dirty="0" smtClean="0"/>
              <a:t>) </a:t>
            </a:r>
            <a:r>
              <a:rPr lang="nl-NL" dirty="0"/>
              <a:t>dosisaerosol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Ipratropium</a:t>
            </a:r>
            <a:r>
              <a:rPr lang="nl-NL" dirty="0" smtClean="0"/>
              <a:t>/salbutamol (combivent) vernevelingen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</a:t>
            </a:r>
            <a:r>
              <a:rPr lang="nl-NL" dirty="0" smtClean="0"/>
              <a:t>oorzetkamers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Overige medicatie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/>
              <a:t>A</a:t>
            </a:r>
            <a:r>
              <a:rPr lang="nl-NL" dirty="0" err="1" smtClean="0"/>
              <a:t>ugmentin</a:t>
            </a:r>
            <a:r>
              <a:rPr lang="nl-NL" dirty="0" smtClean="0"/>
              <a:t> suspensie en tablet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A</a:t>
            </a:r>
            <a:r>
              <a:rPr lang="nl-NL" dirty="0" smtClean="0"/>
              <a:t>moxicilline tablet en injectie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C</a:t>
            </a:r>
            <a:r>
              <a:rPr lang="nl-NL" dirty="0" err="1" smtClean="0"/>
              <a:t>iprofloxacine</a:t>
            </a:r>
            <a:r>
              <a:rPr lang="nl-NL" dirty="0" smtClean="0"/>
              <a:t> tablet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</a:t>
            </a:r>
            <a:r>
              <a:rPr lang="nl-NL" dirty="0" smtClean="0"/>
              <a:t>oxycycline tablet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Dexamethason injectie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P</a:t>
            </a:r>
            <a:r>
              <a:rPr lang="nl-NL" dirty="0" err="1" smtClean="0"/>
              <a:t>rednisolon</a:t>
            </a:r>
            <a:r>
              <a:rPr lang="nl-NL" dirty="0" smtClean="0"/>
              <a:t> </a:t>
            </a:r>
            <a:r>
              <a:rPr lang="nl-NL" dirty="0" smtClean="0"/>
              <a:t>tablet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Toevoeging: </a:t>
            </a:r>
            <a:r>
              <a:rPr lang="nl-NL" dirty="0" err="1" smtClean="0"/>
              <a:t>ipv</a:t>
            </a:r>
            <a:r>
              <a:rPr lang="nl-NL" dirty="0" smtClean="0"/>
              <a:t> amoxicilline injecties voorkeur voor breder spectrum AB </a:t>
            </a:r>
            <a:r>
              <a:rPr lang="nl-NL" dirty="0" err="1" smtClean="0"/>
              <a:t>cefriaxon</a:t>
            </a:r>
            <a:r>
              <a:rPr lang="nl-NL" smtClean="0"/>
              <a:t> (1dd</a:t>
            </a:r>
            <a:r>
              <a:rPr lang="nl-NL" dirty="0" smtClean="0"/>
              <a:t>) IM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5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0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t="37366" r="33333" b="55391"/>
          <a:stretch/>
        </p:blipFill>
        <p:spPr bwMode="auto">
          <a:xfrm>
            <a:off x="694263" y="4824129"/>
            <a:ext cx="10732263" cy="133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Oude COPD definitie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5161630" cy="27348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1900" dirty="0"/>
              <a:t> </a:t>
            </a:r>
            <a:r>
              <a:rPr lang="nl-NL" sz="1900" dirty="0" smtClean="0"/>
              <a:t>&gt; 40 jaar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900" dirty="0" smtClean="0"/>
              <a:t> Klachten van dyspnoe en/of hoesten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900" dirty="0" smtClean="0"/>
              <a:t> </a:t>
            </a:r>
            <a:r>
              <a:rPr lang="nl-NL" sz="1900" dirty="0"/>
              <a:t>R</a:t>
            </a:r>
            <a:r>
              <a:rPr lang="nl-NL" sz="1900" dirty="0" smtClean="0"/>
              <a:t>elevante </a:t>
            </a:r>
            <a:r>
              <a:rPr lang="nl-NL" sz="1900" dirty="0"/>
              <a:t>rookhistorie </a:t>
            </a:r>
            <a:endParaRPr lang="nl-NL" sz="19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900" dirty="0"/>
              <a:t> </a:t>
            </a:r>
            <a:r>
              <a:rPr lang="nl-NL" sz="1900" dirty="0" smtClean="0"/>
              <a:t>FEV1/FVC-ratio </a:t>
            </a:r>
            <a:r>
              <a:rPr lang="nl-NL" sz="1900" dirty="0"/>
              <a:t>na bronchusverwijding van &lt;70%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726" t="11898" r="5228"/>
          <a:stretch/>
        </p:blipFill>
        <p:spPr>
          <a:xfrm>
            <a:off x="6158614" y="663197"/>
            <a:ext cx="5796279" cy="41609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290" y="4454003"/>
            <a:ext cx="451752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Keerpunt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4</a:t>
            </a:fld>
            <a:endParaRPr lang="nl-NL" dirty="0"/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55496" r="27035" b="23689"/>
          <a:stretch/>
        </p:blipFill>
        <p:spPr bwMode="auto">
          <a:xfrm>
            <a:off x="1105469" y="2442947"/>
            <a:ext cx="9802558" cy="24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Keerpunt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83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Klassieke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spirometrische</a:t>
            </a:r>
            <a:r>
              <a:rPr lang="en-US" sz="1800" dirty="0" smtClean="0">
                <a:solidFill>
                  <a:schemeClr val="tx1"/>
                </a:solidFill>
              </a:rPr>
              <a:t> GOLD </a:t>
            </a:r>
            <a:r>
              <a:rPr lang="en-US" sz="1800" dirty="0" err="1" smtClean="0">
                <a:solidFill>
                  <a:schemeClr val="tx1"/>
                </a:solidFill>
              </a:rPr>
              <a:t>indeling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geeft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onvoldoende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informatie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over </a:t>
            </a:r>
            <a:r>
              <a:rPr lang="en-US" sz="1800" dirty="0" err="1">
                <a:solidFill>
                  <a:schemeClr val="tx1"/>
                </a:solidFill>
              </a:rPr>
              <a:t>ziektelast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prognose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 smtClean="0">
                <a:solidFill>
                  <a:schemeClr val="tx1"/>
                </a:solidFill>
              </a:rPr>
              <a:t>KvL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Nieuwe GOLD classificatie waarbij aantal exacerbaties en ernst van symptomen wordt meegenomen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446139" y="2990724"/>
            <a:ext cx="5589520" cy="30063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5462"/>
          <a:stretch/>
        </p:blipFill>
        <p:spPr>
          <a:xfrm>
            <a:off x="7023783" y="2990725"/>
            <a:ext cx="2743068" cy="30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Keerpunt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83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Klassieke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spirometrische</a:t>
            </a:r>
            <a:r>
              <a:rPr lang="en-US" sz="1800" dirty="0" smtClean="0">
                <a:solidFill>
                  <a:schemeClr val="tx1"/>
                </a:solidFill>
              </a:rPr>
              <a:t> GOLD </a:t>
            </a:r>
            <a:r>
              <a:rPr lang="en-US" sz="1800" dirty="0" err="1" smtClean="0">
                <a:solidFill>
                  <a:schemeClr val="tx1"/>
                </a:solidFill>
              </a:rPr>
              <a:t>indeling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geeft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onvoldoende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informatie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over </a:t>
            </a:r>
            <a:r>
              <a:rPr lang="en-US" sz="1800" dirty="0" err="1">
                <a:solidFill>
                  <a:schemeClr val="tx1"/>
                </a:solidFill>
              </a:rPr>
              <a:t>ziektelast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prognose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 smtClean="0">
                <a:solidFill>
                  <a:schemeClr val="tx1"/>
                </a:solidFill>
              </a:rPr>
              <a:t>KvL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Nieuwe GOLD classificatie waarbij aantal exacerbaties en ernst van symptomen wordt meegenomen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6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446139" y="2990724"/>
            <a:ext cx="5589520" cy="30063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5462"/>
          <a:stretch/>
        </p:blipFill>
        <p:spPr>
          <a:xfrm>
            <a:off x="7023783" y="2990725"/>
            <a:ext cx="2743068" cy="300631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446139" y="2965217"/>
            <a:ext cx="2794760" cy="3031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0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Keerpunt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83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Klassieke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spirometrische</a:t>
            </a:r>
            <a:r>
              <a:rPr lang="en-US" sz="1800" dirty="0" smtClean="0">
                <a:solidFill>
                  <a:schemeClr val="tx1"/>
                </a:solidFill>
              </a:rPr>
              <a:t> GOLD </a:t>
            </a:r>
            <a:r>
              <a:rPr lang="en-US" sz="1800" dirty="0" err="1" smtClean="0">
                <a:solidFill>
                  <a:schemeClr val="tx1"/>
                </a:solidFill>
              </a:rPr>
              <a:t>indeling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geeft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onvoldoende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informatie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over </a:t>
            </a:r>
            <a:r>
              <a:rPr lang="en-US" sz="1800" dirty="0" err="1">
                <a:solidFill>
                  <a:schemeClr val="tx1"/>
                </a:solidFill>
              </a:rPr>
              <a:t>ziektelast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prognose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 smtClean="0">
                <a:solidFill>
                  <a:schemeClr val="tx1"/>
                </a:solidFill>
              </a:rPr>
              <a:t>KvL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Nieuwe GOLD classificatie waarbij aantal exacerbaties en ernst van symptomen wordt meegenomen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446139" y="2990724"/>
            <a:ext cx="5589520" cy="30063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5462"/>
          <a:stretch/>
        </p:blipFill>
        <p:spPr>
          <a:xfrm>
            <a:off x="7023783" y="2990725"/>
            <a:ext cx="2743068" cy="300631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240899" y="2965217"/>
            <a:ext cx="2794760" cy="3031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0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Keerpunt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83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Klassieke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spirometrische</a:t>
            </a:r>
            <a:r>
              <a:rPr lang="en-US" sz="1800" dirty="0" smtClean="0">
                <a:solidFill>
                  <a:schemeClr val="tx1"/>
                </a:solidFill>
              </a:rPr>
              <a:t> GOLD </a:t>
            </a:r>
            <a:r>
              <a:rPr lang="en-US" sz="1800" dirty="0" err="1" smtClean="0">
                <a:solidFill>
                  <a:schemeClr val="tx1"/>
                </a:solidFill>
              </a:rPr>
              <a:t>indeling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geeft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onvoldoende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informatie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over </a:t>
            </a:r>
            <a:r>
              <a:rPr lang="en-US" sz="1800" dirty="0" err="1">
                <a:solidFill>
                  <a:schemeClr val="tx1"/>
                </a:solidFill>
              </a:rPr>
              <a:t>ziektelast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prognose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 smtClean="0">
                <a:solidFill>
                  <a:schemeClr val="tx1"/>
                </a:solidFill>
              </a:rPr>
              <a:t>KvL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Nieuwe GOLD classificatie waarbij aantal exacerbaties en ernst van symptomen wordt meegenomen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8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446139" y="2990724"/>
            <a:ext cx="5589520" cy="30063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5462"/>
          <a:stretch/>
        </p:blipFill>
        <p:spPr>
          <a:xfrm>
            <a:off x="7023783" y="2990725"/>
            <a:ext cx="2743068" cy="300631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983966" y="2961603"/>
            <a:ext cx="2794760" cy="3031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4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Nieuwe GOLD </a:t>
            </a:r>
            <a:r>
              <a:rPr lang="nl-NL" dirty="0"/>
              <a:t>criteria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G</a:t>
            </a:r>
            <a:r>
              <a:rPr lang="en-US" sz="1800" dirty="0"/>
              <a:t>lobal Initiative for Chronic </a:t>
            </a:r>
            <a:r>
              <a:rPr lang="en-US" sz="1800" dirty="0">
                <a:solidFill>
                  <a:srgbClr val="FF0000"/>
                </a:solidFill>
              </a:rPr>
              <a:t>O</a:t>
            </a:r>
            <a:r>
              <a:rPr lang="en-US" sz="1800" dirty="0"/>
              <a:t>bstructive </a:t>
            </a:r>
            <a:r>
              <a:rPr lang="en-US" sz="1800" dirty="0">
                <a:solidFill>
                  <a:srgbClr val="FF0000"/>
                </a:solidFill>
              </a:rPr>
              <a:t>L</a:t>
            </a:r>
            <a:r>
              <a:rPr lang="en-US" sz="1800" dirty="0"/>
              <a:t>ung</a:t>
            </a:r>
            <a:r>
              <a:rPr lang="en-US" sz="1800" dirty="0">
                <a:solidFill>
                  <a:srgbClr val="FF0000"/>
                </a:solidFill>
              </a:rPr>
              <a:t> D</a:t>
            </a:r>
            <a:r>
              <a:rPr lang="en-US" sz="1800" dirty="0"/>
              <a:t>isease, </a:t>
            </a:r>
            <a:r>
              <a:rPr lang="en-US" sz="1800" dirty="0" err="1"/>
              <a:t>vanaf</a:t>
            </a:r>
            <a:r>
              <a:rPr lang="en-US" sz="1800" dirty="0"/>
              <a:t> 2017:</a:t>
            </a:r>
          </a:p>
          <a:p>
            <a:endParaRPr lang="nl-NL" sz="1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1848-7028-4193-8C2D-216807815AB3}" type="slidenum">
              <a:rPr lang="nl-NL" smtClean="0"/>
              <a:t>9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404" y="2411062"/>
            <a:ext cx="6047438" cy="3276875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4666891" y="2527538"/>
            <a:ext cx="1043796" cy="362309"/>
          </a:xfrm>
          <a:prstGeom prst="round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5106371" y="3355676"/>
            <a:ext cx="569806" cy="189781"/>
          </a:xfrm>
          <a:prstGeom prst="round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7579281" y="2613801"/>
            <a:ext cx="794092" cy="189781"/>
          </a:xfrm>
          <a:prstGeom prst="round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7731681" y="5112586"/>
            <a:ext cx="794092" cy="189781"/>
          </a:xfrm>
          <a:prstGeom prst="round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7809323" y="2786330"/>
            <a:ext cx="860226" cy="189781"/>
          </a:xfrm>
          <a:prstGeom prst="round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6348585" y="3007738"/>
            <a:ext cx="860226" cy="189781"/>
          </a:xfrm>
          <a:prstGeom prst="roundRect">
            <a:avLst/>
          </a:pr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828136" y="2613801"/>
            <a:ext cx="1999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1400" dirty="0" smtClean="0"/>
              <a:t>FEV1</a:t>
            </a:r>
          </a:p>
          <a:p>
            <a:pPr marL="342900" indent="-342900">
              <a:buAutoNum type="arabicPeriod"/>
            </a:pPr>
            <a:endParaRPr lang="nl-NL" sz="800" dirty="0" smtClean="0"/>
          </a:p>
          <a:p>
            <a:pPr marL="342900" indent="-342900">
              <a:buAutoNum type="arabicPeriod"/>
            </a:pPr>
            <a:r>
              <a:rPr lang="nl-NL" sz="1400" dirty="0" smtClean="0"/>
              <a:t>Symptomen</a:t>
            </a:r>
          </a:p>
          <a:p>
            <a:pPr marL="342900" indent="-342900">
              <a:buAutoNum type="arabicPeriod"/>
            </a:pPr>
            <a:endParaRPr lang="nl-NL" sz="800" dirty="0" smtClean="0"/>
          </a:p>
          <a:p>
            <a:pPr marL="342900" indent="-342900">
              <a:buAutoNum type="arabicPeriod"/>
            </a:pPr>
            <a:r>
              <a:rPr lang="nl-NL" sz="1400" dirty="0" smtClean="0"/>
              <a:t>Frequentie van exacerbaties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9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4" grpId="2"/>
    </p:bld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1752</TotalTime>
  <Words>1441</Words>
  <Application>Microsoft Office PowerPoint</Application>
  <PresentationFormat>Aangepast</PresentationFormat>
  <Paragraphs>348</Paragraphs>
  <Slides>29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Terugblik</vt:lpstr>
      <vt:lpstr>COPD </vt:lpstr>
      <vt:lpstr>Inhoud</vt:lpstr>
      <vt:lpstr>Oude COPD definitie</vt:lpstr>
      <vt:lpstr>Keerpunt</vt:lpstr>
      <vt:lpstr>Keerpunt </vt:lpstr>
      <vt:lpstr>Keerpunt </vt:lpstr>
      <vt:lpstr>Keerpunt </vt:lpstr>
      <vt:lpstr>Keerpunt </vt:lpstr>
      <vt:lpstr> Nieuwe GOLD criteria</vt:lpstr>
      <vt:lpstr> mMRC: Scorelijst symptomen</vt:lpstr>
      <vt:lpstr>CAT: Scorelijst symptomen</vt:lpstr>
      <vt:lpstr>PowerPoint-presentatie</vt:lpstr>
      <vt:lpstr>Werkzaamheid inhalatiemedicatie</vt:lpstr>
      <vt:lpstr>Stabiel COPD Medicatie advies groep A</vt:lpstr>
      <vt:lpstr>Stabiel COPD Medicatie advies groep B</vt:lpstr>
      <vt:lpstr>Stabiel COPD Medicatie advies groep C</vt:lpstr>
      <vt:lpstr>Stabiel COPD Medicatie advies groep D</vt:lpstr>
      <vt:lpstr>Inhalatiecorticosteroïden</vt:lpstr>
      <vt:lpstr>PowerPoint-presentatie</vt:lpstr>
      <vt:lpstr>Voorstel formularium</vt:lpstr>
      <vt:lpstr>PowerPoint-presentatie</vt:lpstr>
      <vt:lpstr>Voorstel voor formularium</vt:lpstr>
      <vt:lpstr>Voorstel wijzigingen formularium</vt:lpstr>
      <vt:lpstr>COPD exacerbatie</vt:lpstr>
      <vt:lpstr>COPD exacerbatie en antibiotica: NVALT</vt:lpstr>
      <vt:lpstr>COPD exacerbatie en antibiotica: NHG </vt:lpstr>
      <vt:lpstr>Formularium exacerbatie COPD</vt:lpstr>
      <vt:lpstr>Werkvoorraad</vt:lpstr>
      <vt:lpstr>Vragen?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Onink</dc:creator>
  <cp:lastModifiedBy>Sanne Veringa</cp:lastModifiedBy>
  <cp:revision>247</cp:revision>
  <cp:lastPrinted>2018-09-19T09:13:57Z</cp:lastPrinted>
  <dcterms:created xsi:type="dcterms:W3CDTF">2018-08-14T07:38:26Z</dcterms:created>
  <dcterms:modified xsi:type="dcterms:W3CDTF">2018-11-19T13:46:47Z</dcterms:modified>
</cp:coreProperties>
</file>