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3" r:id="rId4"/>
    <p:sldId id="260" r:id="rId5"/>
    <p:sldId id="264" r:id="rId6"/>
    <p:sldId id="265" r:id="rId7"/>
    <p:sldId id="282"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3" r:id="rId24"/>
    <p:sldId id="288" r:id="rId25"/>
    <p:sldId id="296" r:id="rId26"/>
    <p:sldId id="289" r:id="rId27"/>
    <p:sldId id="261" r:id="rId28"/>
    <p:sldId id="290" r:id="rId29"/>
    <p:sldId id="292" r:id="rId30"/>
    <p:sldId id="291" r:id="rId31"/>
    <p:sldId id="293" r:id="rId32"/>
    <p:sldId id="294" r:id="rId33"/>
    <p:sldId id="262" r:id="rId34"/>
    <p:sldId id="295" r:id="rId35"/>
    <p:sldId id="285" r:id="rId36"/>
    <p:sldId id="297" r:id="rId37"/>
    <p:sldId id="286"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41" autoAdjust="0"/>
  </p:normalViewPr>
  <p:slideViewPr>
    <p:cSldViewPr>
      <p:cViewPr>
        <p:scale>
          <a:sx n="50" d="100"/>
          <a:sy n="50" d="100"/>
        </p:scale>
        <p:origin x="-3360" y="-9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5E271-DA1C-4A14-BCA3-E13A5C7F73CA}" type="datetimeFigureOut">
              <a:rPr lang="nl-NL" smtClean="0"/>
              <a:t>20-03-2018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69EB1-6D6D-497F-AAAE-F9D7ACDBA61E}" type="slidenum">
              <a:rPr lang="nl-NL" smtClean="0"/>
              <a:t>‹nr.›</a:t>
            </a:fld>
            <a:endParaRPr lang="nl-NL"/>
          </a:p>
        </p:txBody>
      </p:sp>
    </p:spTree>
    <p:extLst>
      <p:ext uri="{BB962C8B-B14F-4D97-AF65-F5344CB8AC3E}">
        <p14:creationId xmlns:p14="http://schemas.microsoft.com/office/powerpoint/2010/main" val="129034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voedingscentrum.nl/encyclopedie/vlees.aspx" TargetMode="External"/><Relationship Id="rId13" Type="http://schemas.openxmlformats.org/officeDocument/2006/relationships/hyperlink" Target="http://www.voedingscentrum.nl/shared/pages/404.aspx?path=/encyclopedie/graanproducten.aspx" TargetMode="External"/><Relationship Id="rId3" Type="http://schemas.openxmlformats.org/officeDocument/2006/relationships/hyperlink" Target="http://www.voedingscentrum.nl/encyclopedie/riboflavine.aspx" TargetMode="External"/><Relationship Id="rId7" Type="http://schemas.openxmlformats.org/officeDocument/2006/relationships/hyperlink" Target="http://www.voedingscentrum.nl/encyclopedie/vetten.aspx" TargetMode="External"/><Relationship Id="rId12" Type="http://schemas.openxmlformats.org/officeDocument/2006/relationships/hyperlink" Target="http://www.voedingscentrum.nl/shared/pages/404.aspx?path=/encyclopedie/brood.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voedingscentrum.nl/encyclopedie/eiwitten.aspx" TargetMode="External"/><Relationship Id="rId11" Type="http://schemas.openxmlformats.org/officeDocument/2006/relationships/hyperlink" Target="http://www.voedingscentrum.nl/encyclopedie/fruit.aspx" TargetMode="External"/><Relationship Id="rId5" Type="http://schemas.openxmlformats.org/officeDocument/2006/relationships/hyperlink" Target="http://www.voedingscentrum.nl/encyclopedie/koolhydraten.aspx" TargetMode="External"/><Relationship Id="rId10" Type="http://schemas.openxmlformats.org/officeDocument/2006/relationships/hyperlink" Target="http://www.voedingscentrum.nl/encyclopedie/groente.aspx" TargetMode="External"/><Relationship Id="rId4" Type="http://schemas.openxmlformats.org/officeDocument/2006/relationships/hyperlink" Target="http://www.voedingscentrum.nl/encyclopedie/energie.aspx" TargetMode="External"/><Relationship Id="rId9" Type="http://schemas.openxmlformats.org/officeDocument/2006/relationships/hyperlink" Target="http://www.voedingscentrum.nl/encyclopedie/vleeswaren.aspx"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voedingscentrum.nl/encyclopedie/eiwitten.aspx" TargetMode="External"/><Relationship Id="rId3" Type="http://schemas.openxmlformats.org/officeDocument/2006/relationships/hyperlink" Target="http://www.voedingscentrum.nl/encyclopedie/vitamine-b3.aspx" TargetMode="External"/><Relationship Id="rId7" Type="http://schemas.openxmlformats.org/officeDocument/2006/relationships/hyperlink" Target="http://www.voedingscentrum.nl/encyclopedie/aardappelen.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voedingscentrum.nl/shared/pages/404.aspx?path=/encyclopedie/graanproducten.aspx" TargetMode="External"/><Relationship Id="rId5" Type="http://schemas.openxmlformats.org/officeDocument/2006/relationships/hyperlink" Target="http://www.voedingscentrum.nl/encyclopedie/vis.aspx" TargetMode="External"/><Relationship Id="rId4" Type="http://schemas.openxmlformats.org/officeDocument/2006/relationships/hyperlink" Target="http://www.voedingscentrum.nl/encyclopedie/vlees.aspx" TargetMode="External"/><Relationship Id="rId9" Type="http://schemas.openxmlformats.org/officeDocument/2006/relationships/hyperlink" Target="http://www.voedingscentrum.nl/encyclopedie/diarree.aspx"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voedingscentrum.nl/encyclopedie/eieren.aspx" TargetMode="External"/><Relationship Id="rId3" Type="http://schemas.openxmlformats.org/officeDocument/2006/relationships/hyperlink" Target="http://www.voedingscentrum.nl/encyclopedie/energie.aspx" TargetMode="External"/><Relationship Id="rId7" Type="http://schemas.openxmlformats.org/officeDocument/2006/relationships/hyperlink" Target="http://www.voedingscentrum.nl/encyclopedie/vlees.aspx" TargetMode="External"/><Relationship Id="rId12" Type="http://schemas.openxmlformats.org/officeDocument/2006/relationships/hyperlink" Target="http://www.voedingscentrum.nl/encyclopedie/diarree.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voedingscentrum.nl/encyclopedie/vitamine-b5.aspx" TargetMode="External"/><Relationship Id="rId11" Type="http://schemas.openxmlformats.org/officeDocument/2006/relationships/hyperlink" Target="http://www.voedingscentrum.nl/encyclopedie/fruit.aspx" TargetMode="External"/><Relationship Id="rId5" Type="http://schemas.openxmlformats.org/officeDocument/2006/relationships/hyperlink" Target="http://www.voedingscentrum.nl/encyclopedie/vetten.aspx" TargetMode="External"/><Relationship Id="rId10" Type="http://schemas.openxmlformats.org/officeDocument/2006/relationships/hyperlink" Target="http://www.voedingscentrum.nl/encyclopedie/melk-en-melkproducten.aspx" TargetMode="External"/><Relationship Id="rId4" Type="http://schemas.openxmlformats.org/officeDocument/2006/relationships/hyperlink" Target="http://www.voedingscentrum.nl/encyclopedie/eiwitten.aspx" TargetMode="External"/><Relationship Id="rId9" Type="http://schemas.openxmlformats.org/officeDocument/2006/relationships/hyperlink" Target="http://www.voedingscentrum.nl/encyclopedie/peulvruchten.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voedingscentrum.nl/encyclopedie/alcohol.aspx" TargetMode="External"/><Relationship Id="rId3" Type="http://schemas.openxmlformats.org/officeDocument/2006/relationships/hyperlink" Target="http://www.voedingscentrum.nl/encyclopedie/melk-en-melkproducten.aspx" TargetMode="External"/><Relationship Id="rId7" Type="http://schemas.openxmlformats.org/officeDocument/2006/relationships/hyperlink" Target="http://www.voedingscentrum.nl/encyclopedie/peulvruchten.aspx"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voedingscentrum.nl/encyclopedie/noten.aspx" TargetMode="External"/><Relationship Id="rId11" Type="http://schemas.openxmlformats.org/officeDocument/2006/relationships/hyperlink" Target="http://www.voedingscentrum.nl/encyclopedie/zout.aspx" TargetMode="External"/><Relationship Id="rId5" Type="http://schemas.openxmlformats.org/officeDocument/2006/relationships/hyperlink" Target="http://www.voedingscentrum.nl/encyclopedie/groente.aspx" TargetMode="External"/><Relationship Id="rId10" Type="http://schemas.openxmlformats.org/officeDocument/2006/relationships/hyperlink" Target="http://www.voedingscentrum.nl/shared/pages/404.aspx?path=/encyclopedie/thee.aspx" TargetMode="External"/><Relationship Id="rId4" Type="http://schemas.openxmlformats.org/officeDocument/2006/relationships/hyperlink" Target="http://www.voedingscentrum.nl/encyclopedie/kaas.aspx" TargetMode="External"/><Relationship Id="rId9" Type="http://schemas.openxmlformats.org/officeDocument/2006/relationships/hyperlink" Target="http://www.voedingscentrum.nl/shared/pages/404.aspx?path=/encyclopedie/koffie.asp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Checklist presentatie: </a:t>
            </a:r>
          </a:p>
          <a:p>
            <a:r>
              <a:rPr lang="nl-NL" dirty="0" smtClean="0"/>
              <a:t>Probleem 1: gezondheidsraad populatie is niet onze populatie </a:t>
            </a:r>
          </a:p>
          <a:p>
            <a:r>
              <a:rPr lang="nl-NL" dirty="0" smtClean="0"/>
              <a:t>Probleem 2: 1x per week 5600ie 2x tabletten per week, </a:t>
            </a:r>
            <a:r>
              <a:rPr lang="nl-NL" dirty="0" err="1" smtClean="0"/>
              <a:t>colecalciferol</a:t>
            </a:r>
            <a:r>
              <a:rPr lang="nl-NL" dirty="0" smtClean="0"/>
              <a:t>. Niet meer leverbaar. </a:t>
            </a:r>
          </a:p>
          <a:p>
            <a:r>
              <a:rPr lang="nl-NL" dirty="0" smtClean="0"/>
              <a:t>Kwaliteit van leven en pillenbelasting. Tabletten of drank? </a:t>
            </a:r>
          </a:p>
          <a:p>
            <a:r>
              <a:rPr lang="nl-NL" dirty="0" smtClean="0"/>
              <a:t>Alternatief mensen niet slikken </a:t>
            </a:r>
            <a:r>
              <a:rPr lang="nl-NL" dirty="0" err="1" smtClean="0"/>
              <a:t>decuradrank</a:t>
            </a:r>
            <a:r>
              <a:rPr lang="nl-NL" dirty="0" smtClean="0"/>
              <a:t> </a:t>
            </a:r>
          </a:p>
          <a:p>
            <a:r>
              <a:rPr lang="nl-NL" dirty="0" smtClean="0"/>
              <a:t>Kijken hoe voorgeprogrammeerd in </a:t>
            </a:r>
            <a:r>
              <a:rPr lang="nl-NL" dirty="0" err="1" smtClean="0"/>
              <a:t>medimo</a:t>
            </a:r>
            <a:r>
              <a:rPr lang="nl-NL" dirty="0" smtClean="0"/>
              <a:t>. </a:t>
            </a:r>
          </a:p>
          <a:p>
            <a:r>
              <a:rPr lang="nl-NL" dirty="0" smtClean="0"/>
              <a:t>In welk voedingsmiddel zit welke vitamine? </a:t>
            </a:r>
          </a:p>
          <a:p>
            <a:r>
              <a:rPr lang="nl-NL" dirty="0" smtClean="0"/>
              <a:t>Wat is de dagelijkse hoeveelheid per vitamine door gezondheidsraad?</a:t>
            </a:r>
          </a:p>
          <a:p>
            <a:r>
              <a:rPr lang="nl-NL" dirty="0" smtClean="0"/>
              <a:t>Vitamine B complex? </a:t>
            </a:r>
          </a:p>
          <a:p>
            <a:r>
              <a:rPr lang="nl-NL" dirty="0" smtClean="0"/>
              <a:t>Multivitamine iedereen geven?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a:t>
            </a:fld>
            <a:endParaRPr lang="nl-NL"/>
          </a:p>
        </p:txBody>
      </p:sp>
    </p:spTree>
    <p:extLst>
      <p:ext uri="{BB962C8B-B14F-4D97-AF65-F5344CB8AC3E}">
        <p14:creationId xmlns:p14="http://schemas.microsoft.com/office/powerpoint/2010/main" val="266836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Vitamine B2 of </a:t>
            </a:r>
            <a:r>
              <a:rPr lang="nl-NL" dirty="0" smtClean="0">
                <a:effectLst/>
                <a:hlinkClick r:id="rId3"/>
              </a:rPr>
              <a:t>riboflavine</a:t>
            </a:r>
            <a:r>
              <a:rPr lang="nl-NL" dirty="0" smtClean="0">
                <a:effectLst/>
              </a:rPr>
              <a:t> is onmisbaar voor de energievoorziening van het lichaam. Vitamine B2 speelt als </a:t>
            </a:r>
            <a:r>
              <a:rPr lang="nl-NL" dirty="0" err="1" smtClean="0">
                <a:effectLst/>
              </a:rPr>
              <a:t>coenzym</a:t>
            </a:r>
            <a:r>
              <a:rPr lang="nl-NL" dirty="0" smtClean="0">
                <a:effectLst/>
              </a:rPr>
              <a:t> (cofactor) een belangrijke rol bij het vrijmaken van de </a:t>
            </a:r>
            <a:r>
              <a:rPr lang="nl-NL" dirty="0" smtClean="0">
                <a:effectLst/>
                <a:hlinkClick r:id="rId4"/>
              </a:rPr>
              <a:t>energie</a:t>
            </a:r>
            <a:r>
              <a:rPr lang="nl-NL" dirty="0" smtClean="0">
                <a:effectLst/>
              </a:rPr>
              <a:t> uit </a:t>
            </a:r>
            <a:r>
              <a:rPr lang="nl-NL" dirty="0" smtClean="0">
                <a:effectLst/>
                <a:hlinkClick r:id="rId5"/>
              </a:rPr>
              <a:t>koolhydraten</a:t>
            </a:r>
            <a:r>
              <a:rPr lang="nl-NL" dirty="0" smtClean="0">
                <a:effectLst/>
              </a:rPr>
              <a:t>, </a:t>
            </a:r>
            <a:r>
              <a:rPr lang="nl-NL" dirty="0" smtClean="0">
                <a:effectLst/>
                <a:hlinkClick r:id="rId6"/>
              </a:rPr>
              <a:t>eiwitten</a:t>
            </a:r>
            <a:r>
              <a:rPr lang="nl-NL" dirty="0" smtClean="0">
                <a:effectLst/>
              </a:rPr>
              <a:t> en </a:t>
            </a:r>
            <a:r>
              <a:rPr lang="nl-NL" dirty="0" smtClean="0">
                <a:effectLst/>
                <a:hlinkClick r:id="rId7"/>
              </a:rPr>
              <a:t>vetten</a:t>
            </a:r>
            <a:r>
              <a:rPr lang="nl-NL" dirty="0" smtClean="0">
                <a:effectLst/>
              </a:rPr>
              <a:t> die het lichaam via eten en drinken binnenkrijgt. Het is dus een belangrijke vitamine voor de stofwisseling. </a:t>
            </a:r>
            <a:br>
              <a:rPr lang="nl-NL" dirty="0" smtClean="0">
                <a:effectLst/>
              </a:rPr>
            </a:br>
            <a:r>
              <a:rPr lang="nl-NL" dirty="0" err="1" smtClean="0">
                <a:effectLst/>
              </a:rPr>
              <a:t>Coenzymen</a:t>
            </a:r>
            <a:r>
              <a:rPr lang="nl-NL" dirty="0" smtClean="0">
                <a:effectLst/>
              </a:rPr>
              <a:t> en/of cofactoren zijn nodig voor de werking van enzymen in de lichaamscellen. Vrijwel alle reacties en omzettingen in cellen zijn afhankelijk van enzymactiviteit. </a:t>
            </a:r>
            <a:br>
              <a:rPr lang="nl-NL" dirty="0" smtClean="0">
                <a:effectLst/>
              </a:rPr>
            </a:br>
            <a:r>
              <a:rPr lang="nl-NL" dirty="0" smtClean="0">
                <a:effectLst/>
              </a:rPr>
              <a:t>Vitamine B2 zit vooral in melk en melkproducten, maar ook in </a:t>
            </a:r>
            <a:r>
              <a:rPr lang="nl-NL" dirty="0" smtClean="0">
                <a:effectLst/>
                <a:hlinkClick r:id="rId8"/>
              </a:rPr>
              <a:t>vlees</a:t>
            </a:r>
            <a:r>
              <a:rPr lang="nl-NL" dirty="0" smtClean="0">
                <a:effectLst/>
              </a:rPr>
              <a:t>, </a:t>
            </a:r>
            <a:r>
              <a:rPr lang="nl-NL" dirty="0" smtClean="0">
                <a:effectLst/>
                <a:hlinkClick r:id="rId9"/>
              </a:rPr>
              <a:t>vleeswaren</a:t>
            </a:r>
            <a:r>
              <a:rPr lang="nl-NL" dirty="0" smtClean="0">
                <a:effectLst/>
              </a:rPr>
              <a:t>, </a:t>
            </a:r>
            <a:r>
              <a:rPr lang="nl-NL" dirty="0" smtClean="0">
                <a:effectLst/>
                <a:hlinkClick r:id="rId10"/>
              </a:rPr>
              <a:t>groente</a:t>
            </a:r>
            <a:r>
              <a:rPr lang="nl-NL" dirty="0" smtClean="0">
                <a:effectLst/>
              </a:rPr>
              <a:t>, </a:t>
            </a:r>
            <a:r>
              <a:rPr lang="nl-NL" dirty="0" smtClean="0">
                <a:effectLst/>
                <a:hlinkClick r:id="rId11"/>
              </a:rPr>
              <a:t>fruit</a:t>
            </a:r>
            <a:r>
              <a:rPr lang="nl-NL" dirty="0" smtClean="0">
                <a:effectLst/>
              </a:rPr>
              <a:t>, </a:t>
            </a:r>
            <a:r>
              <a:rPr lang="nl-NL" dirty="0" smtClean="0">
                <a:effectLst/>
                <a:hlinkClick r:id="rId12"/>
              </a:rPr>
              <a:t>brood</a:t>
            </a:r>
            <a:r>
              <a:rPr lang="nl-NL" dirty="0" smtClean="0">
                <a:effectLst/>
              </a:rPr>
              <a:t> en </a:t>
            </a:r>
            <a:r>
              <a:rPr lang="nl-NL" dirty="0" smtClean="0">
                <a:effectLst/>
                <a:hlinkClick r:id="rId13"/>
              </a:rPr>
              <a:t>graanproducten</a:t>
            </a:r>
            <a:r>
              <a:rPr lang="nl-NL" dirty="0" smtClean="0">
                <a:effectLst/>
              </a:rPr>
              <a:t>. </a:t>
            </a:r>
          </a:p>
          <a:p>
            <a:r>
              <a:rPr lang="nl-NL" dirty="0" smtClean="0">
                <a:effectLst/>
              </a:rPr>
              <a:t>1 glas halfvolle melk 0,27mg.</a:t>
            </a:r>
            <a:r>
              <a:rPr lang="nl-NL" baseline="0" dirty="0" smtClean="0">
                <a:effectLst/>
              </a:rPr>
              <a:t> </a:t>
            </a:r>
          </a:p>
          <a:p>
            <a:r>
              <a:rPr lang="nl-NL" dirty="0" smtClean="0">
                <a:effectLst/>
              </a:rPr>
              <a:t>Een tekort aan vitamine B2 kan huidafwijkingen bij de mond, tong en ontstekingen bij de neus veroorzaken. </a:t>
            </a:r>
            <a:br>
              <a:rPr lang="nl-NL" dirty="0" smtClean="0">
                <a:effectLst/>
              </a:rPr>
            </a:b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11</a:t>
            </a:fld>
            <a:endParaRPr lang="nl-NL"/>
          </a:p>
        </p:txBody>
      </p:sp>
    </p:spTree>
    <p:extLst>
      <p:ext uri="{BB962C8B-B14F-4D97-AF65-F5344CB8AC3E}">
        <p14:creationId xmlns:p14="http://schemas.microsoft.com/office/powerpoint/2010/main" val="309254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effectLst/>
              </a:rPr>
              <a:t>Niacine</a:t>
            </a:r>
            <a:r>
              <a:rPr lang="nl-NL" dirty="0" smtClean="0">
                <a:effectLst/>
              </a:rPr>
              <a:t> is belangrijk voor de energievoorziening en speelt een rol bij de aanmaak van vetzuren in het lichaam. </a:t>
            </a:r>
            <a:r>
              <a:rPr lang="nl-NL" dirty="0" err="1" smtClean="0">
                <a:effectLst/>
              </a:rPr>
              <a:t>Niacine</a:t>
            </a:r>
            <a:r>
              <a:rPr lang="nl-NL" dirty="0" smtClean="0">
                <a:effectLst/>
              </a:rPr>
              <a:t> wordt ook wel </a:t>
            </a:r>
            <a:r>
              <a:rPr lang="nl-NL" dirty="0" smtClean="0">
                <a:effectLst/>
                <a:hlinkClick r:id="rId3"/>
              </a:rPr>
              <a:t>vitamine B3</a:t>
            </a:r>
            <a:r>
              <a:rPr lang="nl-NL" dirty="0" smtClean="0">
                <a:effectLst/>
              </a:rPr>
              <a:t> of in het verleden, vitamine PP (Pellagra </a:t>
            </a:r>
            <a:r>
              <a:rPr lang="nl-NL" dirty="0" err="1" smtClean="0">
                <a:effectLst/>
              </a:rPr>
              <a:t>Preventing</a:t>
            </a:r>
            <a:r>
              <a:rPr lang="nl-NL" dirty="0" smtClean="0">
                <a:effectLst/>
              </a:rPr>
              <a:t> factor), genoemd en is aanwezig als nicotinezuur of </a:t>
            </a:r>
            <a:r>
              <a:rPr lang="nl-NL" dirty="0" err="1" smtClean="0">
                <a:effectLst/>
              </a:rPr>
              <a:t>nicotinamide</a:t>
            </a:r>
            <a:r>
              <a:rPr lang="nl-NL" dirty="0" smtClean="0">
                <a:effectLst/>
              </a:rPr>
              <a:t>.</a:t>
            </a:r>
            <a:br>
              <a:rPr lang="nl-NL" dirty="0" smtClean="0">
                <a:effectLst/>
              </a:rPr>
            </a:br>
            <a:r>
              <a:rPr lang="nl-NL" dirty="0" err="1" smtClean="0">
                <a:effectLst/>
              </a:rPr>
              <a:t>Niacine</a:t>
            </a:r>
            <a:r>
              <a:rPr lang="nl-NL" dirty="0" smtClean="0">
                <a:effectLst/>
              </a:rPr>
              <a:t> zit in </a:t>
            </a:r>
            <a:r>
              <a:rPr lang="nl-NL" dirty="0" smtClean="0">
                <a:effectLst/>
                <a:hlinkClick r:id="rId4"/>
              </a:rPr>
              <a:t>vlees</a:t>
            </a:r>
            <a:r>
              <a:rPr lang="nl-NL" dirty="0" smtClean="0">
                <a:effectLst/>
              </a:rPr>
              <a:t>, </a:t>
            </a:r>
            <a:r>
              <a:rPr lang="nl-NL" dirty="0" smtClean="0">
                <a:effectLst/>
                <a:hlinkClick r:id="rId5"/>
              </a:rPr>
              <a:t>vis</a:t>
            </a:r>
            <a:r>
              <a:rPr lang="nl-NL" dirty="0" smtClean="0">
                <a:effectLst/>
              </a:rPr>
              <a:t>, volkoren </a:t>
            </a:r>
            <a:r>
              <a:rPr lang="nl-NL" dirty="0" smtClean="0">
                <a:effectLst/>
                <a:hlinkClick r:id="rId6"/>
              </a:rPr>
              <a:t>graanproducten</a:t>
            </a:r>
            <a:r>
              <a:rPr lang="nl-NL" dirty="0" smtClean="0">
                <a:effectLst/>
              </a:rPr>
              <a:t>, groente en </a:t>
            </a:r>
            <a:r>
              <a:rPr lang="nl-NL" dirty="0" smtClean="0">
                <a:effectLst/>
                <a:hlinkClick r:id="rId7"/>
              </a:rPr>
              <a:t>aardappelen</a:t>
            </a:r>
            <a:r>
              <a:rPr lang="nl-NL" dirty="0" smtClean="0">
                <a:effectLst/>
              </a:rPr>
              <a:t>, voornamelijk als </a:t>
            </a:r>
            <a:r>
              <a:rPr lang="nl-NL" dirty="0" err="1" smtClean="0">
                <a:effectLst/>
              </a:rPr>
              <a:t>nicotinamide</a:t>
            </a:r>
            <a:r>
              <a:rPr lang="nl-NL" dirty="0" smtClean="0">
                <a:effectLst/>
              </a:rPr>
              <a:t>. Verder kan het lichaam zelf </a:t>
            </a:r>
            <a:r>
              <a:rPr lang="nl-NL" dirty="0" err="1" smtClean="0">
                <a:effectLst/>
              </a:rPr>
              <a:t>niacine</a:t>
            </a:r>
            <a:r>
              <a:rPr lang="nl-NL" dirty="0" smtClean="0">
                <a:effectLst/>
              </a:rPr>
              <a:t> aanmaken uit het aminozuur tryptofaan, dat een bestanddeel is van alle </a:t>
            </a:r>
            <a:r>
              <a:rPr lang="nl-NL" dirty="0" smtClean="0">
                <a:effectLst/>
                <a:hlinkClick r:id="rId8"/>
              </a:rPr>
              <a:t>eiwitten</a:t>
            </a:r>
            <a:r>
              <a:rPr lang="nl-NL" dirty="0" smtClean="0">
                <a:effectLst/>
              </a:rPr>
              <a:t> in de voeding.</a:t>
            </a:r>
            <a:br>
              <a:rPr lang="nl-NL" dirty="0" smtClean="0">
                <a:effectLst/>
              </a:rPr>
            </a:br>
            <a:r>
              <a:rPr lang="nl-NL" dirty="0" smtClean="0">
                <a:effectLst/>
              </a:rPr>
              <a:t>In de supplementen zit voornamelijk </a:t>
            </a:r>
            <a:r>
              <a:rPr lang="nl-NL" dirty="0" err="1" smtClean="0">
                <a:effectLst/>
              </a:rPr>
              <a:t>nicotinamide</a:t>
            </a:r>
            <a:r>
              <a:rPr lang="nl-NL" dirty="0" smtClean="0">
                <a:effectLst/>
              </a:rPr>
              <a:t>.</a:t>
            </a:r>
          </a:p>
          <a:p>
            <a:r>
              <a:rPr lang="nl-NL" dirty="0" smtClean="0">
                <a:effectLst/>
              </a:rPr>
              <a:t>Een tekort aan </a:t>
            </a:r>
            <a:r>
              <a:rPr lang="nl-NL" dirty="0" err="1" smtClean="0">
                <a:effectLst/>
              </a:rPr>
              <a:t>niacine</a:t>
            </a:r>
            <a:r>
              <a:rPr lang="nl-NL" dirty="0" smtClean="0">
                <a:effectLst/>
              </a:rPr>
              <a:t> kan leiden tot pellagra, een ziekte die gepaard gaat met huidaandoeningen, </a:t>
            </a:r>
            <a:r>
              <a:rPr lang="nl-NL" dirty="0" smtClean="0">
                <a:effectLst/>
                <a:hlinkClick r:id="rId9"/>
              </a:rPr>
              <a:t>diarree</a:t>
            </a:r>
            <a:r>
              <a:rPr lang="nl-NL" dirty="0" smtClean="0">
                <a:effectLst/>
              </a:rPr>
              <a:t> en dementie. De kans op een tekort is in de Westerse samenleving uiterst klein. Het eten hier bevat een ruime hoeveelheid </a:t>
            </a:r>
            <a:r>
              <a:rPr lang="nl-NL" dirty="0" err="1" smtClean="0">
                <a:effectLst/>
              </a:rPr>
              <a:t>niacine</a:t>
            </a:r>
            <a:r>
              <a:rPr lang="nl-NL" dirty="0" smtClean="0">
                <a:effectLst/>
              </a:rPr>
              <a:t>. </a:t>
            </a:r>
            <a:br>
              <a:rPr lang="nl-NL" dirty="0" smtClean="0">
                <a:effectLst/>
              </a:rPr>
            </a:br>
            <a:r>
              <a:rPr lang="nl-NL" dirty="0" smtClean="0">
                <a:effectLst/>
              </a:rPr>
              <a:t>Bij overdosering met (hoog gedoseerde) supplementen met nicotinezuur, maar niet met </a:t>
            </a:r>
            <a:r>
              <a:rPr lang="nl-NL" dirty="0" err="1" smtClean="0">
                <a:effectLst/>
              </a:rPr>
              <a:t>nicotinamide</a:t>
            </a:r>
            <a:r>
              <a:rPr lang="nl-NL" dirty="0" smtClean="0">
                <a:effectLst/>
              </a:rPr>
              <a:t>, kan bloedvatverwijding ontstaan: flushing of opvliegers. Hoge doseringen nicotinezuur werden in het verleden wel gebruikt om het cholesterolgehalte in bloed te verlagen. </a:t>
            </a:r>
            <a:br>
              <a:rPr lang="nl-NL" dirty="0" smtClean="0">
                <a:effectLst/>
              </a:rPr>
            </a:br>
            <a:r>
              <a:rPr lang="nl-NL" dirty="0" err="1" smtClean="0">
                <a:effectLst/>
              </a:rPr>
              <a:t>nicotinamide</a:t>
            </a:r>
            <a:r>
              <a:rPr lang="nl-NL" dirty="0" smtClean="0">
                <a:effectLst/>
              </a:rPr>
              <a:t> is door de Europese Voedsel en Veiligheidsautoriteit (EFSA) vastgesteld op 900 milligram per dag en voor nicotinezuur op 10 milligram per dag. zeer hoge dosering </a:t>
            </a:r>
            <a:r>
              <a:rPr lang="nl-NL" dirty="0" err="1" smtClean="0">
                <a:effectLst/>
              </a:rPr>
              <a:t>nicotinamide</a:t>
            </a:r>
            <a:r>
              <a:rPr lang="nl-NL" dirty="0" smtClean="0">
                <a:effectLst/>
              </a:rPr>
              <a:t> kan schade aan lever en ogen ontstaan. </a:t>
            </a:r>
            <a:r>
              <a:rPr lang="nl-NL" dirty="0" err="1" smtClean="0">
                <a:effectLst/>
              </a:rPr>
              <a:t>Nicotinamide</a:t>
            </a:r>
            <a:r>
              <a:rPr lang="nl-NL" dirty="0" smtClean="0">
                <a:effectLst/>
              </a:rPr>
              <a:t> is de vorm die in vrijwel alle vitaminesupplementen wordt gebruikt. </a:t>
            </a: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12</a:t>
            </a:fld>
            <a:endParaRPr lang="nl-NL"/>
          </a:p>
        </p:txBody>
      </p:sp>
    </p:spTree>
    <p:extLst>
      <p:ext uri="{BB962C8B-B14F-4D97-AF65-F5344CB8AC3E}">
        <p14:creationId xmlns:p14="http://schemas.microsoft.com/office/powerpoint/2010/main" val="279579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effectLst/>
              </a:rPr>
              <a:t>Pantotheenzuur</a:t>
            </a:r>
            <a:r>
              <a:rPr lang="nl-NL" dirty="0" smtClean="0">
                <a:effectLst/>
              </a:rPr>
              <a:t> is nodig voor de energievoorziening van het lichaam, vooral voor het vrijmaken van </a:t>
            </a:r>
            <a:r>
              <a:rPr lang="nl-NL" dirty="0" smtClean="0">
                <a:effectLst/>
                <a:hlinkClick r:id="rId3"/>
              </a:rPr>
              <a:t>energie</a:t>
            </a:r>
            <a:r>
              <a:rPr lang="nl-NL" dirty="0" smtClean="0">
                <a:effectLst/>
              </a:rPr>
              <a:t> uit vetzuren. Ook beïnvloedt deze vitamine De opbouw en afbraak van </a:t>
            </a:r>
            <a:r>
              <a:rPr lang="nl-NL" dirty="0" smtClean="0">
                <a:effectLst/>
                <a:hlinkClick r:id="rId4"/>
              </a:rPr>
              <a:t>eiwitten</a:t>
            </a:r>
            <a:r>
              <a:rPr lang="nl-NL" dirty="0" smtClean="0">
                <a:effectLst/>
              </a:rPr>
              <a:t> en </a:t>
            </a:r>
            <a:r>
              <a:rPr lang="nl-NL" dirty="0" smtClean="0">
                <a:effectLst/>
                <a:hlinkClick r:id="rId5"/>
              </a:rPr>
              <a:t>vetten</a:t>
            </a:r>
            <a:r>
              <a:rPr lang="nl-NL" dirty="0" smtClean="0">
                <a:effectLst/>
              </a:rPr>
              <a:t> uit eten en drinken. </a:t>
            </a:r>
            <a:r>
              <a:rPr lang="nl-NL" dirty="0" err="1" smtClean="0">
                <a:effectLst/>
              </a:rPr>
              <a:t>Pantotheenzuur</a:t>
            </a:r>
            <a:r>
              <a:rPr lang="nl-NL" dirty="0" smtClean="0">
                <a:effectLst/>
              </a:rPr>
              <a:t> wordt ook wel of </a:t>
            </a:r>
            <a:r>
              <a:rPr lang="nl-NL" dirty="0" smtClean="0">
                <a:effectLst/>
                <a:hlinkClick r:id="rId6"/>
              </a:rPr>
              <a:t>vitamine B5</a:t>
            </a:r>
            <a:r>
              <a:rPr lang="nl-NL" dirty="0" smtClean="0">
                <a:effectLst/>
              </a:rPr>
              <a:t> genoemd. </a:t>
            </a:r>
          </a:p>
          <a:p>
            <a:r>
              <a:rPr lang="nl-NL" dirty="0" err="1" smtClean="0">
                <a:effectLst/>
              </a:rPr>
              <a:t>Pantotheenzuur</a:t>
            </a:r>
            <a:r>
              <a:rPr lang="nl-NL" dirty="0" smtClean="0">
                <a:effectLst/>
              </a:rPr>
              <a:t> zit in </a:t>
            </a:r>
            <a:r>
              <a:rPr lang="nl-NL" dirty="0" smtClean="0">
                <a:effectLst/>
                <a:hlinkClick r:id="rId7"/>
              </a:rPr>
              <a:t>vlees</a:t>
            </a:r>
            <a:r>
              <a:rPr lang="nl-NL" dirty="0" smtClean="0">
                <a:effectLst/>
              </a:rPr>
              <a:t>, </a:t>
            </a:r>
            <a:r>
              <a:rPr lang="nl-NL" dirty="0" smtClean="0">
                <a:effectLst/>
                <a:hlinkClick r:id="rId8"/>
              </a:rPr>
              <a:t>eieren</a:t>
            </a:r>
            <a:r>
              <a:rPr lang="nl-NL" dirty="0" smtClean="0">
                <a:effectLst/>
              </a:rPr>
              <a:t>, volkorenproducten, </a:t>
            </a:r>
            <a:r>
              <a:rPr lang="nl-NL" dirty="0" smtClean="0">
                <a:effectLst/>
                <a:hlinkClick r:id="rId9"/>
              </a:rPr>
              <a:t>peulvruchten</a:t>
            </a:r>
            <a:r>
              <a:rPr lang="nl-NL" dirty="0" smtClean="0">
                <a:effectLst/>
              </a:rPr>
              <a:t>, </a:t>
            </a:r>
            <a:r>
              <a:rPr lang="nl-NL" dirty="0" smtClean="0">
                <a:effectLst/>
                <a:hlinkClick r:id="rId10"/>
              </a:rPr>
              <a:t>melk</a:t>
            </a:r>
            <a:r>
              <a:rPr lang="nl-NL" dirty="0" smtClean="0">
                <a:effectLst/>
              </a:rPr>
              <a:t> en melkproducten en groenten en </a:t>
            </a:r>
            <a:r>
              <a:rPr lang="nl-NL" dirty="0" smtClean="0">
                <a:effectLst/>
                <a:hlinkClick r:id="rId11"/>
              </a:rPr>
              <a:t>fruit</a:t>
            </a:r>
            <a:r>
              <a:rPr lang="nl-NL" dirty="0" smtClean="0">
                <a:effectLst/>
              </a:rPr>
              <a:t>. </a:t>
            </a:r>
          </a:p>
          <a:p>
            <a:r>
              <a:rPr lang="nl-NL" dirty="0" smtClean="0">
                <a:effectLst/>
              </a:rPr>
              <a:t>Door een langdurig en ernstig tekort aan </a:t>
            </a:r>
            <a:r>
              <a:rPr lang="nl-NL" dirty="0" err="1" smtClean="0">
                <a:effectLst/>
              </a:rPr>
              <a:t>panthotheenzuur</a:t>
            </a:r>
            <a:r>
              <a:rPr lang="nl-NL" dirty="0" smtClean="0">
                <a:effectLst/>
              </a:rPr>
              <a:t> kan een branderig of pijnlijk gevoel in de voeten ontstaan. Een tekort aan </a:t>
            </a:r>
            <a:r>
              <a:rPr lang="nl-NL" dirty="0" err="1" smtClean="0">
                <a:effectLst/>
              </a:rPr>
              <a:t>panthotheenzuur</a:t>
            </a:r>
            <a:r>
              <a:rPr lang="nl-NL" dirty="0" smtClean="0">
                <a:effectLst/>
              </a:rPr>
              <a:t> is uiterst zeldzaam. </a:t>
            </a:r>
            <a:br>
              <a:rPr lang="nl-NL" dirty="0" smtClean="0">
                <a:effectLst/>
              </a:rPr>
            </a:br>
            <a:r>
              <a:rPr lang="nl-NL" dirty="0" smtClean="0">
                <a:effectLst/>
              </a:rPr>
              <a:t/>
            </a:r>
            <a:br>
              <a:rPr lang="nl-NL" dirty="0" smtClean="0">
                <a:effectLst/>
              </a:rPr>
            </a:br>
            <a:r>
              <a:rPr lang="nl-NL" dirty="0" smtClean="0">
                <a:effectLst/>
              </a:rPr>
              <a:t>Bij zeer hoge doseringen van tientallen grammen per dag kan </a:t>
            </a:r>
            <a:r>
              <a:rPr lang="nl-NL" dirty="0" smtClean="0">
                <a:effectLst/>
                <a:hlinkClick r:id="rId12"/>
              </a:rPr>
              <a:t>diarree</a:t>
            </a:r>
            <a:r>
              <a:rPr lang="nl-NL" dirty="0" smtClean="0">
                <a:effectLst/>
              </a:rPr>
              <a:t> optreden.</a:t>
            </a: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13</a:t>
            </a:fld>
            <a:endParaRPr lang="nl-NL"/>
          </a:p>
        </p:txBody>
      </p:sp>
    </p:spTree>
    <p:extLst>
      <p:ext uri="{BB962C8B-B14F-4D97-AF65-F5344CB8AC3E}">
        <p14:creationId xmlns:p14="http://schemas.microsoft.com/office/powerpoint/2010/main" val="65740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Opname van vitamine B6</a:t>
            </a:r>
          </a:p>
          <a:p>
            <a:r>
              <a:rPr lang="nl-NL" dirty="0" smtClean="0">
                <a:effectLst/>
              </a:rPr>
              <a:t>Alle vormen van Vitamine B6 worden opgenomen door de darmcellen en omgezet in </a:t>
            </a:r>
            <a:r>
              <a:rPr lang="nl-NL" dirty="0" err="1" smtClean="0">
                <a:effectLst/>
              </a:rPr>
              <a:t>pyridoxal</a:t>
            </a:r>
            <a:r>
              <a:rPr lang="nl-NL" dirty="0" smtClean="0">
                <a:effectLst/>
              </a:rPr>
              <a:t>. Het wordt via het bloed naar de lever vervoerd waar het wordt omgezet in de biologisch actieve vorm </a:t>
            </a:r>
            <a:r>
              <a:rPr lang="nl-NL" dirty="0" err="1" smtClean="0">
                <a:effectLst/>
              </a:rPr>
              <a:t>pyridoxalfosfaat</a:t>
            </a:r>
            <a:r>
              <a:rPr lang="nl-NL" dirty="0" smtClean="0">
                <a:effectLst/>
              </a:rPr>
              <a:t>. In deze vorm doet vitamine B6 zijn werk in het lichaam.</a:t>
            </a:r>
            <a:br>
              <a:rPr lang="nl-NL" dirty="0" smtClean="0">
                <a:effectLst/>
              </a:rPr>
            </a:br>
            <a:r>
              <a:rPr lang="nl-NL" dirty="0" smtClean="0">
                <a:effectLst/>
              </a:rPr>
              <a:t/>
            </a:r>
            <a:br>
              <a:rPr lang="nl-NL" dirty="0" smtClean="0">
                <a:effectLst/>
              </a:rPr>
            </a:br>
            <a:r>
              <a:rPr lang="nl-NL" dirty="0" smtClean="0">
                <a:effectLst/>
              </a:rPr>
              <a:t>De opname van vitamine B6 uit een gemiddelde voeding is ongeveer 75%. Er bestaan hierbij geen grote verschillen tussen de verschillende vormen van vitamine B6. De opname van vitamine B6 uit een supplement wordt geschat op 95%. </a:t>
            </a:r>
          </a:p>
          <a:p>
            <a:r>
              <a:rPr lang="nl-NL" b="1" dirty="0" smtClean="0">
                <a:effectLst/>
              </a:rPr>
              <a:t>Bronnen van vitamine B6</a:t>
            </a:r>
          </a:p>
          <a:p>
            <a:r>
              <a:rPr lang="nl-NL" dirty="0" smtClean="0">
                <a:effectLst/>
              </a:rPr>
              <a:t>Vitamine B6 zit in vlees, eieren, vis, noten, brood en graanproducten, peulvruchten, groente, melk- en melkproducten en kaas.</a:t>
            </a:r>
          </a:p>
          <a:p>
            <a:r>
              <a:rPr lang="nl-NL" b="1" dirty="0" smtClean="0">
                <a:effectLst/>
              </a:rPr>
              <a:t>Gezondheidseffecten</a:t>
            </a:r>
          </a:p>
          <a:p>
            <a:r>
              <a:rPr lang="nl-NL" dirty="0" smtClean="0">
                <a:effectLst/>
              </a:rPr>
              <a:t>Vitamine B6 is belangrijk voor de stofwisseling, vooral voor de afbraak en opbouw van aminozuren. Aminozuren zijn de bouwstenen van eiwitten. Vitamine B6 reguleert de werking van bepaalde hormonen en is nodig voor de groei, de bloedaanmaak en een goede werking van het immuunsysteem en het zenuwstelsel.  </a:t>
            </a:r>
          </a:p>
          <a:p>
            <a:r>
              <a:rPr lang="nl-NL" b="1" dirty="0" smtClean="0">
                <a:effectLst/>
              </a:rPr>
              <a:t>Te weinig vitamine B6</a:t>
            </a:r>
          </a:p>
          <a:p>
            <a:r>
              <a:rPr lang="nl-NL" dirty="0" smtClean="0">
                <a:effectLst/>
              </a:rPr>
              <a:t>Langdurig ernstige tekorten kunnen leiden tot bloedarmoede, zenuwaandoeningen en een verminderde weerstand. Bij pasgeboren baby's kan een tekort leiden tot stuipen. In Nederland komt een tekort aan vitamine B6 nauwelijks voor.  </a:t>
            </a:r>
            <a:r>
              <a:rPr lang="nl-NL" b="1" dirty="0" smtClean="0">
                <a:effectLst/>
              </a:rPr>
              <a:t>Te veel vitamine B6</a:t>
            </a:r>
          </a:p>
          <a:p>
            <a:r>
              <a:rPr lang="nl-NL" dirty="0" smtClean="0">
                <a:effectLst/>
              </a:rPr>
              <a:t>Bij langdurig dagelijks gebruik van supplementen met meer dan 21 milligram vitamine B6 kan perifere neuropathie ontstaan. Dit is een aandoening aan het zenuwstelsel, waardoor gevoelloosheid, tintelingen of ernstige zenuwpijn in de handen en voeten kan ontstaan. </a:t>
            </a:r>
          </a:p>
          <a:p>
            <a:endParaRPr lang="nl-NL" dirty="0" smtClean="0">
              <a:effectLst/>
            </a:endParaRPr>
          </a:p>
          <a:p>
            <a:r>
              <a:rPr lang="nl-NL" dirty="0" smtClean="0">
                <a:effectLst/>
              </a:rPr>
              <a:t>Er zijn supplementen op de markt die meer vitamine B6 bevatten dan de aanvaardbare bovengrens.</a:t>
            </a:r>
            <a:br>
              <a:rPr lang="nl-NL" dirty="0" smtClean="0">
                <a:effectLst/>
              </a:rPr>
            </a:b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14</a:t>
            </a:fld>
            <a:endParaRPr lang="nl-NL"/>
          </a:p>
        </p:txBody>
      </p:sp>
    </p:spTree>
    <p:extLst>
      <p:ext uri="{BB962C8B-B14F-4D97-AF65-F5344CB8AC3E}">
        <p14:creationId xmlns:p14="http://schemas.microsoft.com/office/powerpoint/2010/main" val="229248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Foliumzuur/ Vitamine B11: nodig voor aanmaak rode en witte bloedcellen. Komt voor in groene groenten, volkorenproducten, brood, vlees en zuivel. Door gevarieerd te eten kun je </a:t>
            </a:r>
            <a:r>
              <a:rPr lang="nl-NL" baseline="0" dirty="0" err="1" smtClean="0"/>
              <a:t>voledoende</a:t>
            </a:r>
            <a:r>
              <a:rPr lang="nl-NL" baseline="0" dirty="0" smtClean="0"/>
              <a:t> binnen krijgen, behalve zwangere vrouwen. Beschikbaarheid foliumzuur is uit </a:t>
            </a:r>
            <a:r>
              <a:rPr lang="nl-NL" baseline="0" dirty="0" err="1" smtClean="0"/>
              <a:t>voedigiddelen</a:t>
            </a:r>
            <a:r>
              <a:rPr lang="nl-NL" baseline="0" dirty="0" smtClean="0"/>
              <a:t> minder dan uit een pil. </a:t>
            </a:r>
            <a:r>
              <a:rPr lang="nl-NL" baseline="0" dirty="0" err="1" smtClean="0"/>
              <a:t>Lichaa</a:t>
            </a:r>
            <a:r>
              <a:rPr lang="nl-NL" baseline="0" dirty="0" smtClean="0"/>
              <a:t> slaat foliumzuur op in de lever gemiddeld 12-18mg </a:t>
            </a:r>
            <a:r>
              <a:rPr lang="nl-NL" baseline="0" dirty="0" err="1" smtClean="0"/>
              <a:t>beop</a:t>
            </a:r>
            <a:r>
              <a:rPr lang="nl-NL" baseline="0" dirty="0" smtClean="0"/>
              <a:t> </a:t>
            </a:r>
            <a:r>
              <a:rPr lang="nl-NL" baseline="0" dirty="0" err="1" smtClean="0"/>
              <a:t>voorrad</a:t>
            </a:r>
            <a:r>
              <a:rPr lang="nl-NL" baseline="0" dirty="0" smtClean="0"/>
              <a:t>. Deze voorraad kan ongeveer 6 weken in de behoefte van het lichaam worden voorzien. Foliumzuurgehalte kan in het bloed worden gemeten, er kan ook gekeken worden naar het </a:t>
            </a:r>
            <a:r>
              <a:rPr lang="nl-NL" baseline="0" dirty="0" err="1" smtClean="0"/>
              <a:t>hemobglbobinegehalte</a:t>
            </a:r>
            <a:r>
              <a:rPr lang="nl-NL" baseline="0" dirty="0" smtClean="0"/>
              <a:t>, aantal rode bloedlichaampjes. Andere voedingsstoffen hebben </a:t>
            </a:r>
            <a:r>
              <a:rPr lang="nl-NL" baseline="0" dirty="0" err="1" smtClean="0"/>
              <a:t>invleod</a:t>
            </a:r>
            <a:r>
              <a:rPr lang="nl-NL" baseline="0" dirty="0" smtClean="0"/>
              <a:t> op opname van foliumzuur: </a:t>
            </a:r>
          </a:p>
          <a:p>
            <a:r>
              <a:rPr lang="nl-NL" baseline="0" dirty="0" smtClean="0"/>
              <a:t>Alcohol; langdurig overmatig gebruik van alcohol heeft meestal foliumzuurtekort tot gevolg, stof ethanol in alcohol verstoort de opname van foliumzuur. Vitamine B12: langdurig tekort aan vitb12 leidt tot tekort aan foliumzuur, daardoor kan bloedarmoede ontstaan. Vitamine C bevordert de opname van foliumzuur in het lichaam. Bovendien houden producten met meer vitamine C bij </a:t>
            </a:r>
            <a:r>
              <a:rPr lang="nl-NL" baseline="0" dirty="0" err="1" smtClean="0"/>
              <a:t>verhittig</a:t>
            </a:r>
            <a:r>
              <a:rPr lang="nl-NL" baseline="0" dirty="0" smtClean="0"/>
              <a:t> meer foliumzuur vast dan producten met lager gehalte </a:t>
            </a:r>
            <a:r>
              <a:rPr lang="nl-NL" baseline="0" dirty="0" err="1" smtClean="0"/>
              <a:t>itmaine</a:t>
            </a:r>
            <a:r>
              <a:rPr lang="nl-NL" baseline="0" dirty="0" smtClean="0"/>
              <a:t> C. </a:t>
            </a:r>
          </a:p>
          <a:p>
            <a:r>
              <a:rPr lang="nl-NL" baseline="0" dirty="0" smtClean="0"/>
              <a:t>Foliumzuur is oplosbaar in water. </a:t>
            </a:r>
          </a:p>
          <a:p>
            <a:r>
              <a:rPr lang="nl-NL" baseline="0" dirty="0" err="1" smtClean="0"/>
              <a:t>Geondheidseffecrten</a:t>
            </a:r>
            <a:r>
              <a:rPr lang="nl-NL" baseline="0" dirty="0" smtClean="0"/>
              <a:t>: hart- en vaatziekten’ het zou het risico op hart- en vaatziekten verlagen door verlaging </a:t>
            </a:r>
            <a:r>
              <a:rPr lang="nl-NL" baseline="0" dirty="0" err="1" smtClean="0"/>
              <a:t>homocysteïnegehalte</a:t>
            </a:r>
            <a:r>
              <a:rPr lang="nl-NL" baseline="0" dirty="0" smtClean="0"/>
              <a:t>. Aanwijzingen dat het beschermt tegen </a:t>
            </a:r>
            <a:r>
              <a:rPr lang="nl-NL" baseline="0" dirty="0" err="1" smtClean="0"/>
              <a:t>dikekdarmkanker</a:t>
            </a:r>
            <a:r>
              <a:rPr lang="nl-NL" baseline="0" dirty="0" smtClean="0"/>
              <a:t>. </a:t>
            </a:r>
            <a:r>
              <a:rPr lang="nl-NL" baseline="0" dirty="0" err="1" smtClean="0"/>
              <a:t>Teveer</a:t>
            </a:r>
            <a:r>
              <a:rPr lang="nl-NL" baseline="0" dirty="0" smtClean="0"/>
              <a:t> aan foliumzuur verhoogd risico op darmkanker. </a:t>
            </a:r>
          </a:p>
          <a:p>
            <a:r>
              <a:rPr lang="nl-NL" baseline="0" dirty="0" smtClean="0"/>
              <a:t>Dementie relatie tussen foliumzuurgehalte laag en dementie. </a:t>
            </a:r>
          </a:p>
          <a:p>
            <a:r>
              <a:rPr lang="nl-NL" baseline="0" dirty="0" err="1" smtClean="0"/>
              <a:t>Depressieviteit</a:t>
            </a:r>
            <a:r>
              <a:rPr lang="nl-NL" baseline="0" dirty="0" smtClean="0"/>
              <a:t> mogelijk gunstig </a:t>
            </a:r>
            <a:r>
              <a:rPr lang="nl-NL" baseline="0" dirty="0" err="1" smtClean="0"/>
              <a:t>efect</a:t>
            </a:r>
            <a:r>
              <a:rPr lang="nl-NL" baseline="0" dirty="0" smtClean="0"/>
              <a:t> op </a:t>
            </a:r>
            <a:r>
              <a:rPr lang="nl-NL" baseline="0" dirty="0" err="1" smtClean="0"/>
              <a:t>deperessitivteit</a:t>
            </a:r>
            <a:r>
              <a:rPr lang="nl-NL" baseline="0" dirty="0" smtClean="0"/>
              <a:t>. </a:t>
            </a:r>
          </a:p>
          <a:p>
            <a:r>
              <a:rPr lang="nl-NL" baseline="0" dirty="0" smtClean="0"/>
              <a:t>Tekort aan foliumzuur: bloedarmoede, darmstoornissen, vermoeidheid, geboorteafwijkingen. </a:t>
            </a:r>
          </a:p>
          <a:p>
            <a:r>
              <a:rPr lang="nl-NL" baseline="0" dirty="0" smtClean="0"/>
              <a:t>Teveel: geen aanwijzingen dat dit schadelijk is. Uit voeding. Uit tabletten wel, komt door synthetische vorm. Bovengrens foliumzuur tabletten: 1000ug per dag voor </a:t>
            </a:r>
            <a:r>
              <a:rPr lang="nl-NL" baseline="0" dirty="0" err="1" smtClean="0"/>
              <a:t>volassenen</a:t>
            </a:r>
            <a:r>
              <a:rPr lang="nl-NL" baseline="0" dirty="0" smtClean="0"/>
              <a:t>. </a:t>
            </a:r>
          </a:p>
          <a:p>
            <a:r>
              <a:rPr lang="nl-NL" baseline="0" dirty="0" err="1" smtClean="0"/>
              <a:t>Innname</a:t>
            </a:r>
            <a:r>
              <a:rPr lang="nl-NL" baseline="0" dirty="0" smtClean="0"/>
              <a:t> 300-1000ug.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15</a:t>
            </a:fld>
            <a:endParaRPr lang="nl-NL"/>
          </a:p>
        </p:txBody>
      </p:sp>
    </p:spTree>
    <p:extLst>
      <p:ext uri="{BB962C8B-B14F-4D97-AF65-F5344CB8AC3E}">
        <p14:creationId xmlns:p14="http://schemas.microsoft.com/office/powerpoint/2010/main" val="273487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Vitamine B12: nodig voor aanmaak van rode bloedcellen. Is water oplosbaar. </a:t>
            </a:r>
          </a:p>
          <a:p>
            <a:r>
              <a:rPr lang="nl-NL" baseline="0" dirty="0" smtClean="0"/>
              <a:t>Opname en opslag: in maag door maagzuur gesplitst (VAN VOEDSELEIWIT). In dunne darm bindt het zich aan </a:t>
            </a:r>
            <a:r>
              <a:rPr lang="nl-NL" baseline="0" dirty="0" err="1" smtClean="0"/>
              <a:t>intrinsic</a:t>
            </a:r>
            <a:r>
              <a:rPr lang="nl-NL" baseline="0" dirty="0" smtClean="0"/>
              <a:t> factor (door </a:t>
            </a:r>
            <a:r>
              <a:rPr lang="nl-NL" baseline="0" dirty="0" err="1" smtClean="0"/>
              <a:t>parietaalcellen</a:t>
            </a:r>
            <a:r>
              <a:rPr lang="nl-NL" baseline="0" dirty="0" smtClean="0"/>
              <a:t> maag gemaakt) waardoor het wordt opgenomen aan het einde van de dunne darm. Slaat lichaam als reservevoorraad op in de lever </a:t>
            </a:r>
            <a:r>
              <a:rPr lang="nl-NL" baseline="0" dirty="0" err="1" smtClean="0"/>
              <a:t>mn</a:t>
            </a:r>
            <a:r>
              <a:rPr lang="nl-NL" baseline="0" dirty="0" smtClean="0"/>
              <a:t>, 2-5mg. </a:t>
            </a:r>
          </a:p>
          <a:p>
            <a:r>
              <a:rPr lang="nl-NL" baseline="0" dirty="0" smtClean="0"/>
              <a:t>Zit in dierlijke producten, bv melk, melkproducten, vlees, vleeswaren, vis, eieren. Gedroogd zeewier en algen bevatten ook vitb12; maar dit kan lichaam veel minder goed opnemen. 1 glas halfvolle melk 0,6ug,rundvlees 1 stuk 75gr 2,5ug. </a:t>
            </a:r>
          </a:p>
          <a:p>
            <a:r>
              <a:rPr lang="nl-NL" baseline="0" dirty="0" smtClean="0"/>
              <a:t>Tekort: bloedarmoede, macrocytaire anemie. Neurologische gevolgen zoals </a:t>
            </a:r>
            <a:r>
              <a:rPr lang="nl-NL" baseline="0" dirty="0" err="1" smtClean="0"/>
              <a:t>tinetlingen</a:t>
            </a:r>
            <a:r>
              <a:rPr lang="nl-NL" baseline="0" dirty="0" smtClean="0"/>
              <a:t> in vingers, geheugenverlies, coördinatiestoornissen, spierzwakte in de benen. Tekort komt zelden voor door </a:t>
            </a:r>
            <a:r>
              <a:rPr lang="nl-NL" baseline="0" dirty="0" err="1" smtClean="0"/>
              <a:t>voorrad</a:t>
            </a:r>
            <a:r>
              <a:rPr lang="nl-NL" baseline="0" dirty="0" smtClean="0"/>
              <a:t> in lichaam. Ouderen hebben vaker een vitamine B12 tekort doordat productie maagzuur afneemt. Te veel vitamine B12 geen ongewenste effecten bekend.</a:t>
            </a:r>
          </a:p>
          <a:p>
            <a:r>
              <a:rPr lang="nl-NL" baseline="0" dirty="0" smtClean="0"/>
              <a:t>ADH: 2,8ug/dag. </a:t>
            </a:r>
          </a:p>
          <a:p>
            <a:r>
              <a:rPr lang="nl-NL" baseline="0" dirty="0" smtClean="0"/>
              <a:t>Geen bovengrens bekend.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16</a:t>
            </a:fld>
            <a:endParaRPr lang="nl-NL"/>
          </a:p>
        </p:txBody>
      </p:sp>
    </p:spTree>
    <p:extLst>
      <p:ext uri="{BB962C8B-B14F-4D97-AF65-F5344CB8AC3E}">
        <p14:creationId xmlns:p14="http://schemas.microsoft.com/office/powerpoint/2010/main" val="100427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Vitamine B (complex): veel onderzoek gedaan naar foliumzuur </a:t>
            </a:r>
            <a:r>
              <a:rPr lang="nl-NL" baseline="0" dirty="0" err="1" smtClean="0"/>
              <a:t>icm</a:t>
            </a:r>
            <a:r>
              <a:rPr lang="nl-NL" baseline="0" dirty="0" smtClean="0"/>
              <a:t> vitamineB12 en/of B6. Gezondheidsraad beschrijft de effecten van deze vitamines dan ook in samenhang. Gebruik van foliumzuursupplementen al dan niet in combinatie met vitamine B12 en/of vitamine B6 zijn onwaarschijnlijk; risico op coronaire hartziekten en beroerte bij personen met hart- en vaatziekten of ernstige nierziekte, en op risico op cognitieve achteruitgang op korte termijn bij 50+ers al dan niet met cognitieve achteruitgang. Te weinig onderzoek over effect van gebruik van foliumzuur- vitamine B6 en of vitamine B12 supplementen op risico op borstkanker, darmkanker longkanker en depressie.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17</a:t>
            </a:fld>
            <a:endParaRPr lang="nl-NL"/>
          </a:p>
        </p:txBody>
      </p:sp>
    </p:spTree>
    <p:extLst>
      <p:ext uri="{BB962C8B-B14F-4D97-AF65-F5344CB8AC3E}">
        <p14:creationId xmlns:p14="http://schemas.microsoft.com/office/powerpoint/2010/main" val="214215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Vitamine C / ascorbinezuur: beschermt lichaamscellen tegen oxidatieve schade door vrije radicalen. Zorgt voor vorming van bindweefsel, opname van ijzer en het houdt de weerstand in stand. Vitamine C zit in fruit, groente, aardappelen, </a:t>
            </a:r>
            <a:r>
              <a:rPr lang="nl-NL" baseline="0" dirty="0" err="1" smtClean="0"/>
              <a:t>mn</a:t>
            </a:r>
            <a:r>
              <a:rPr lang="nl-NL" baseline="0" dirty="0" smtClean="0"/>
              <a:t> koolsoorten, citrusfruit, kiwi’s, bessen, aardbeien. Bv 1 sinaasappel bevat 61mg vitamine C, 50gr gekookte groente 8mg. </a:t>
            </a:r>
          </a:p>
          <a:p>
            <a:r>
              <a:rPr lang="nl-NL" baseline="0" dirty="0" smtClean="0"/>
              <a:t>Te weinig: scheurbuik, vertraagde wondgenezing, verminderde weerstand, tandvleesbloedingen, onderhuidse en inwendige bloedingen. </a:t>
            </a:r>
          </a:p>
          <a:p>
            <a:r>
              <a:rPr lang="nl-NL" baseline="0" dirty="0" smtClean="0"/>
              <a:t>Teveel: kan schadelijk zijn, hoewel overschot wordt </a:t>
            </a:r>
            <a:r>
              <a:rPr lang="nl-NL" baseline="0" dirty="0" err="1" smtClean="0"/>
              <a:t>uitgeplast</a:t>
            </a:r>
            <a:r>
              <a:rPr lang="nl-NL" baseline="0" dirty="0" smtClean="0"/>
              <a:t>. &gt; 2gr vit C per dag kan leiden tot darmklachten of diarree. </a:t>
            </a:r>
          </a:p>
          <a:p>
            <a:r>
              <a:rPr lang="nl-NL" baseline="0" dirty="0" smtClean="0"/>
              <a:t>Dagelijkse hoeveelheid: mannen en vrouwen 75mg. </a:t>
            </a:r>
          </a:p>
          <a:p>
            <a:r>
              <a:rPr lang="nl-NL" baseline="0" dirty="0" smtClean="0"/>
              <a:t>Hoge bewijskracht dat: Het gebruik van 500mg/dag vitamine uit supplementen verlaagt de systolische bloeddruk met -2,6mmHg. Te weinig onderzoek om uitspraak te doen over effect van vitamine C-supplementen op risico op hart- en vaatziekten, borstkanker, darmkanker en longkanker. </a:t>
            </a:r>
          </a:p>
          <a:p>
            <a:r>
              <a:rPr lang="nl-NL" baseline="0" dirty="0" smtClean="0"/>
              <a:t>Uit 1 cohortonderzoek uit </a:t>
            </a:r>
            <a:r>
              <a:rPr lang="nl-NL" baseline="0" dirty="0" err="1" smtClean="0"/>
              <a:t>amerika</a:t>
            </a:r>
            <a:r>
              <a:rPr lang="nl-NL" baseline="0" dirty="0" smtClean="0"/>
              <a:t> komt uit dat gebruik van vitamine C supplementen samen hangt met een lager risico op coronaire hartziekten in </a:t>
            </a:r>
            <a:r>
              <a:rPr lang="nl-NL" baseline="0" dirty="0" err="1" smtClean="0"/>
              <a:t>noord-amerikaans</a:t>
            </a:r>
            <a:r>
              <a:rPr lang="nl-NL" baseline="0" dirty="0" smtClean="0"/>
              <a:t> cohortonderzoek. De bewijskracht is gering. </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Onvoldoende bewijs voor effect van vitamine C-supplementen op risico van hart- en vaatziekten. Suppletie met vitamine C </a:t>
            </a:r>
            <a:r>
              <a:rPr lang="nl-NL" dirty="0" err="1" smtClean="0"/>
              <a:t>verlagt</a:t>
            </a:r>
            <a:r>
              <a:rPr lang="nl-NL" dirty="0" smtClean="0"/>
              <a:t> bloeddruk, maar niet aangetoond dat het een gunstig effect heeft op het risico van hart- en vaatziekten (</a:t>
            </a:r>
            <a:r>
              <a:rPr lang="nl-NL" dirty="0" err="1" smtClean="0"/>
              <a:t>physicians</a:t>
            </a:r>
            <a:r>
              <a:rPr lang="nl-NL" dirty="0" smtClean="0"/>
              <a:t> health </a:t>
            </a:r>
            <a:r>
              <a:rPr lang="nl-NL" dirty="0" err="1" smtClean="0"/>
              <a:t>study</a:t>
            </a:r>
            <a:r>
              <a:rPr lang="nl-NL" dirty="0" smtClean="0"/>
              <a:t> II).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18</a:t>
            </a:fld>
            <a:endParaRPr lang="nl-NL"/>
          </a:p>
        </p:txBody>
      </p:sp>
    </p:spTree>
    <p:extLst>
      <p:ext uri="{BB962C8B-B14F-4D97-AF65-F5344CB8AC3E}">
        <p14:creationId xmlns:p14="http://schemas.microsoft.com/office/powerpoint/2010/main" val="145024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Hoge bewijskracht dat: Het gebruik van 500mg/dag vitamine uit supplementen verlaagt de systolische bloeddruk met -2,6mmHg. Te weinig onderzoek om uitspraak te doen over effect van vitamine C-supplementen op risico op hart- en vaatziekten, borstkanker, darmkanker en longkanker. </a:t>
            </a:r>
          </a:p>
          <a:p>
            <a:r>
              <a:rPr lang="nl-NL" baseline="0" dirty="0" smtClean="0"/>
              <a:t>Uit 1 cohortonderzoek uit Amerika komt uit dat gebruik van vitamine C supplementen samen hangt met een lager risico op coronaire hartziekten in </a:t>
            </a:r>
            <a:r>
              <a:rPr lang="nl-NL" baseline="0" dirty="0" err="1" smtClean="0"/>
              <a:t>noord-amerikaans</a:t>
            </a:r>
            <a:r>
              <a:rPr lang="nl-NL" baseline="0" dirty="0" smtClean="0"/>
              <a:t> cohortonderzoek. De bewijskracht is gering.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19</a:t>
            </a:fld>
            <a:endParaRPr lang="nl-NL"/>
          </a:p>
        </p:txBody>
      </p:sp>
    </p:spTree>
    <p:extLst>
      <p:ext uri="{BB962C8B-B14F-4D97-AF65-F5344CB8AC3E}">
        <p14:creationId xmlns:p14="http://schemas.microsoft.com/office/powerpoint/2010/main" val="266484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Vitamine E/alfa-tocoferol. Zit in zonnebloemolie, dieethalvarine, dieetmargarine, brood, graanproducten, noten, zaden, groenten en fruit. Beschermt cellen, celwand, bloedbaan en weefsel; vitamine E voorkomt dat ze beschadigt raken door oxidatie van onverzadigde vetzuren. Reguleert stofwisseling in de cel. </a:t>
            </a:r>
          </a:p>
          <a:p>
            <a:r>
              <a:rPr lang="nl-NL" baseline="0" dirty="0" smtClean="0"/>
              <a:t>Aanbevolen hoeveelheid: volwassen mannen 10mg, vrouwen 8mg. </a:t>
            </a:r>
          </a:p>
          <a:p>
            <a:r>
              <a:rPr lang="nl-NL" baseline="0" dirty="0" smtClean="0"/>
              <a:t>Voedingsproducten: 1 snee bruin- of volkorenbrood 0,1mg, 1 appel met schil 0,4mg, 1 eetlepel zonnebloemolie 7,6mg. </a:t>
            </a:r>
          </a:p>
          <a:p>
            <a:r>
              <a:rPr lang="nl-NL" baseline="0" dirty="0" smtClean="0"/>
              <a:t>Voor zover bekend komt vitamine E tekort niet voor in Nederland, zeer ernstig tekort kan leiden tot bloedarmoede, neurologische symptomen en spierzwakte. Teveel is niet schadelijk. </a:t>
            </a:r>
          </a:p>
          <a:p>
            <a:r>
              <a:rPr lang="nl-NL" baseline="0" dirty="0" smtClean="0"/>
              <a:t>Bovengrens vitamine E: 300mg per dag voor volwassenen. </a:t>
            </a:r>
          </a:p>
          <a:p>
            <a:r>
              <a:rPr lang="nl-NL" baseline="0" dirty="0" smtClean="0"/>
              <a:t>Gebruik van 200mg/dag vitamine E uit supplementen verlaagt het risico op herseninfarct met ongeveer 10%, het gebruik van 200mg/dag vitamine E uit supplementen verhoogt het risico op een hersenbloeding met ongeveer 20%. Beide bewijskrachten zijn groot. </a:t>
            </a:r>
          </a:p>
          <a:p>
            <a:r>
              <a:rPr lang="nl-NL" baseline="0" dirty="0" smtClean="0"/>
              <a:t>Effect van gebruik van vitamine E-supplementen op risico op hart- en vaatziekten, darmkanker, en longkanker is onwaarschijnlijk. </a:t>
            </a:r>
          </a:p>
          <a:p>
            <a:r>
              <a:rPr lang="nl-NL" baseline="0" dirty="0" smtClean="0"/>
              <a:t>Effect vitamine E supplementen en </a:t>
            </a:r>
            <a:r>
              <a:rPr lang="nl-NL" baseline="0" dirty="0" err="1" smtClean="0"/>
              <a:t>riisco</a:t>
            </a:r>
            <a:r>
              <a:rPr lang="nl-NL" baseline="0" dirty="0" smtClean="0"/>
              <a:t> op </a:t>
            </a:r>
            <a:r>
              <a:rPr lang="nl-NL" baseline="0" dirty="0" err="1" smtClean="0"/>
              <a:t>dmeentie</a:t>
            </a:r>
            <a:r>
              <a:rPr lang="nl-NL" baseline="0" dirty="0" smtClean="0"/>
              <a:t> en cognitieve achteruitgang bij personen met milde cognitieve achteruitgang en </a:t>
            </a:r>
            <a:r>
              <a:rPr lang="nl-NL" baseline="0" dirty="0" err="1" smtClean="0"/>
              <a:t>patiëntne</a:t>
            </a:r>
            <a:r>
              <a:rPr lang="nl-NL" baseline="0" dirty="0" smtClean="0"/>
              <a:t> met dementie is niet eenduidig. Te weinig onderzoek om uitspraak te doen over effect van gebruik van vit E supplementen en risico op hartfalen en borstkanker.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20</a:t>
            </a:fld>
            <a:endParaRPr lang="nl-NL"/>
          </a:p>
        </p:txBody>
      </p:sp>
    </p:spTree>
    <p:extLst>
      <p:ext uri="{BB962C8B-B14F-4D97-AF65-F5344CB8AC3E}">
        <p14:creationId xmlns:p14="http://schemas.microsoft.com/office/powerpoint/2010/main" val="428492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a:t>
            </a:fld>
            <a:endParaRPr lang="nl-NL"/>
          </a:p>
        </p:txBody>
      </p:sp>
    </p:spTree>
    <p:extLst>
      <p:ext uri="{BB962C8B-B14F-4D97-AF65-F5344CB8AC3E}">
        <p14:creationId xmlns:p14="http://schemas.microsoft.com/office/powerpoint/2010/main" val="280773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Gebruik van 200mg/dag vitamine E uit supplementen verlaagt het risico op herseninfarct met ongeveer 10%, het gebruik van 200mg/dag vitamine E uit supplementen verhoogt het risico op een hersenbloeding met ongeveer 20%. Beide bewijskrachten zijn groot. </a:t>
            </a:r>
          </a:p>
          <a:p>
            <a:r>
              <a:rPr lang="nl-NL" baseline="0" dirty="0" smtClean="0"/>
              <a:t>Effect van gebruik van vitamine E-supplementen op risico op hart- en vaatziekten, darmkanker, en longkanker is onwaarschijnlijk. </a:t>
            </a:r>
          </a:p>
          <a:p>
            <a:r>
              <a:rPr lang="nl-NL" baseline="0" dirty="0" smtClean="0"/>
              <a:t>Effect vitamine E supplementen en </a:t>
            </a:r>
            <a:r>
              <a:rPr lang="nl-NL" baseline="0" dirty="0" err="1" smtClean="0"/>
              <a:t>riisco</a:t>
            </a:r>
            <a:r>
              <a:rPr lang="nl-NL" baseline="0" dirty="0" smtClean="0"/>
              <a:t> op </a:t>
            </a:r>
            <a:r>
              <a:rPr lang="nl-NL" baseline="0" dirty="0" err="1" smtClean="0"/>
              <a:t>dmeentie</a:t>
            </a:r>
            <a:r>
              <a:rPr lang="nl-NL" baseline="0" dirty="0" smtClean="0"/>
              <a:t> en cognitieve achteruitgang bij personen met milde cognitieve achteruitgang en </a:t>
            </a:r>
            <a:r>
              <a:rPr lang="nl-NL" baseline="0" dirty="0" err="1" smtClean="0"/>
              <a:t>patiëntne</a:t>
            </a:r>
            <a:r>
              <a:rPr lang="nl-NL" baseline="0" dirty="0" smtClean="0"/>
              <a:t> met dementie is niet eenduidig. Te weinig onderzoek om uitspraak te doen over effect van gebruik van vit E supplementen en risico op hartfalen en borstkanker.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21</a:t>
            </a:fld>
            <a:endParaRPr lang="nl-NL"/>
          </a:p>
        </p:txBody>
      </p:sp>
    </p:spTree>
    <p:extLst>
      <p:ext uri="{BB962C8B-B14F-4D97-AF65-F5344CB8AC3E}">
        <p14:creationId xmlns:p14="http://schemas.microsoft.com/office/powerpoint/2010/main" val="182907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Vitamine K/</a:t>
            </a:r>
            <a:r>
              <a:rPr lang="nl-NL" dirty="0" err="1" smtClean="0"/>
              <a:t>fylochinon</a:t>
            </a:r>
            <a:r>
              <a:rPr lang="nl-NL" dirty="0" smtClean="0"/>
              <a:t>: nodig voor goede bloedstolling. Ook aanwijzingen dat het een rol speelt bij aanmaak van botten. </a:t>
            </a:r>
          </a:p>
          <a:p>
            <a:r>
              <a:rPr lang="nl-NL" dirty="0" smtClean="0"/>
              <a:t>Vitamine K1: zit in eten en drinken. Vitamine K2 kunnen gemaakt worden door </a:t>
            </a:r>
            <a:r>
              <a:rPr lang="nl-NL" dirty="0" err="1" smtClean="0"/>
              <a:t>bacterien</a:t>
            </a:r>
            <a:r>
              <a:rPr lang="nl-NL" dirty="0" smtClean="0"/>
              <a:t> in het colon. Kleine </a:t>
            </a:r>
            <a:r>
              <a:rPr lang="nl-NL" dirty="0" err="1" smtClean="0"/>
              <a:t>hoeveelheiden</a:t>
            </a:r>
            <a:r>
              <a:rPr lang="nl-NL" dirty="0" smtClean="0"/>
              <a:t> vitamine K2 komen voor in lever, kaas en eigeel. </a:t>
            </a:r>
          </a:p>
          <a:p>
            <a:r>
              <a:rPr lang="nl-NL" dirty="0" smtClean="0"/>
              <a:t>Onbekend of vitamine K het risico op osteoporose kan verminderen. </a:t>
            </a:r>
          </a:p>
          <a:p>
            <a:r>
              <a:rPr lang="nl-NL" dirty="0" smtClean="0"/>
              <a:t>Vit k zit in groene bladgroenten, fruit, melk, melkproducten, vlees, eieren, granen. </a:t>
            </a:r>
          </a:p>
          <a:p>
            <a:r>
              <a:rPr lang="nl-NL" dirty="0" smtClean="0"/>
              <a:t>Voor vit K is er in Nederland geen algemene dagelijkse hoeveelheid vastgesteld. Amerika advies: 90-120ug per dag. </a:t>
            </a:r>
          </a:p>
          <a:p>
            <a:r>
              <a:rPr lang="nl-NL" dirty="0" smtClean="0"/>
              <a:t>Te weinig vitamine K: vertraagde bloedstolling, antibiotica kunnen bacteriën vernietigen die helpen met aanmaak van vitamine K. </a:t>
            </a:r>
          </a:p>
          <a:p>
            <a:r>
              <a:rPr lang="nl-NL" dirty="0" smtClean="0"/>
              <a:t>Teveel vitamine K: het is niet bekend of vitamine K schadelijk is. Mensen met </a:t>
            </a:r>
            <a:r>
              <a:rPr lang="nl-NL" dirty="0" err="1" smtClean="0"/>
              <a:t>bleodverdunners</a:t>
            </a:r>
            <a:r>
              <a:rPr lang="nl-NL" dirty="0" smtClean="0"/>
              <a:t> of antistollingsmiddelen moeten wel oppassen met vitamine K-pillen met meer dan 100ug vitamine K. Dit kan werking van antistollingsmiddel verminderen.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22</a:t>
            </a:fld>
            <a:endParaRPr lang="nl-NL"/>
          </a:p>
        </p:txBody>
      </p:sp>
    </p:spTree>
    <p:extLst>
      <p:ext uri="{BB962C8B-B14F-4D97-AF65-F5344CB8AC3E}">
        <p14:creationId xmlns:p14="http://schemas.microsoft.com/office/powerpoint/2010/main" val="407685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Vis: Vitamine D </a:t>
            </a:r>
          </a:p>
          <a:p>
            <a:r>
              <a:rPr lang="nl-NL" dirty="0" smtClean="0"/>
              <a:t>Suppletie vitamine D met calciumsupplement risico op fracturen verlaagt bij ouderen en postmenopauzale vrouwen. </a:t>
            </a:r>
          </a:p>
          <a:p>
            <a:r>
              <a:rPr lang="nl-NL" dirty="0" smtClean="0"/>
              <a:t>Specifieke groepen die wel baat hebben bij inname van bepaalde supplementen: vitamine D voor </a:t>
            </a:r>
            <a:r>
              <a:rPr lang="nl-NL" dirty="0" err="1" smtClean="0"/>
              <a:t>oa</a:t>
            </a:r>
            <a:r>
              <a:rPr lang="nl-NL" dirty="0" smtClean="0"/>
              <a:t> vrouwen vanaf 50jr, mannen vanaf 70jr, mensen met donkere huid. </a:t>
            </a:r>
          </a:p>
          <a:p>
            <a:r>
              <a:rPr lang="nl-NL" dirty="0" smtClean="0"/>
              <a:t>Omdat de gebruikelijke inname van calcium in Nederland hoog ligt, is het niet nodig om dit te combineren met extra inname van calcium. Mensen uit risicogroepen die weinig tot geen zuivel gebruiken, hebben echter wel een combinatie van vitamine D en calcium nodig. </a:t>
            </a:r>
          </a:p>
          <a:p>
            <a:endParaRPr lang="nl-NL" dirty="0" smtClean="0"/>
          </a:p>
          <a:p>
            <a:r>
              <a:rPr lang="nl-NL" dirty="0" smtClean="0"/>
              <a:t>Ik heb vernomen dat in vorig overleg is afgesproken om geen vitamine D spiegels te bepalen alvorens er wordt gestart met vitamine D suppletie bij ouderen. Voor mij is onduidelijk welke hoe we bepalen welke patiënten we wel en welke patiënten we niet suppleren met vitamine D. Wat is hier de afspraak over? Iedereen of vanaf een bepaalde leeftijd, </a:t>
            </a:r>
            <a:r>
              <a:rPr lang="nl-NL" dirty="0" err="1" smtClean="0"/>
              <a:t>ivm</a:t>
            </a:r>
            <a:r>
              <a:rPr lang="nl-NL" dirty="0" smtClean="0"/>
              <a:t> hoger risico op vitamine D deficiëntie? </a:t>
            </a:r>
          </a:p>
          <a:p>
            <a:r>
              <a:rPr lang="nl-NL" dirty="0" smtClean="0"/>
              <a:t>Opladen 25,000 IE </a:t>
            </a:r>
            <a:r>
              <a:rPr lang="nl-NL" dirty="0" err="1" smtClean="0"/>
              <a:t>colecalciferol</a:t>
            </a:r>
            <a:r>
              <a:rPr lang="nl-NL" dirty="0" smtClean="0"/>
              <a:t>-drank 1x per week, gedurende 6 weken. Onderhoudsdosis: 25,000IE per 2 weken (D-</a:t>
            </a:r>
            <a:r>
              <a:rPr lang="nl-NL" dirty="0" err="1" smtClean="0"/>
              <a:t>Cura</a:t>
            </a:r>
            <a:r>
              <a:rPr lang="nl-NL" dirty="0" smtClean="0"/>
              <a:t> drank, voor nu overal </a:t>
            </a:r>
            <a:r>
              <a:rPr lang="nl-NL" dirty="0" err="1" smtClean="0"/>
              <a:t>ivm</a:t>
            </a:r>
            <a:r>
              <a:rPr lang="nl-NL" dirty="0" smtClean="0"/>
              <a:t> stoppen levering </a:t>
            </a:r>
            <a:r>
              <a:rPr lang="nl-NL" dirty="0" err="1" smtClean="0"/>
              <a:t>colecalciferol</a:t>
            </a:r>
            <a:r>
              <a:rPr lang="nl-NL" dirty="0" smtClean="0"/>
              <a:t> 2800IE en 5600IE), Tijdens vorig FTO is afgesproken om iedereen 1x per week 2 tabletten 2800IE te geven. </a:t>
            </a:r>
          </a:p>
          <a:p>
            <a:endParaRPr lang="nl-NL" dirty="0" smtClean="0"/>
          </a:p>
          <a:p>
            <a:r>
              <a:rPr lang="nl-NL" baseline="0" dirty="0" smtClean="0"/>
              <a:t>Vitamine D / </a:t>
            </a:r>
            <a:r>
              <a:rPr lang="nl-NL" baseline="0" dirty="0" err="1" smtClean="0"/>
              <a:t>cholecalciferol</a:t>
            </a:r>
            <a:r>
              <a:rPr lang="nl-NL" baseline="0" dirty="0" smtClean="0"/>
              <a:t> (vitD3): nodig om calcium uit voeding in lichaam op te nemen. Belangrijk voor botten en tanden. </a:t>
            </a:r>
          </a:p>
          <a:p>
            <a:r>
              <a:rPr lang="nl-NL" baseline="0" dirty="0" smtClean="0"/>
              <a:t>Uit uv-straling. Vitamine wordt in de darm het best opgenomen als er ook vet of olie aanwezig is. Vitamine D kan worden opgeslagen in bv de lever. In de lever wordt vitamine D omgezet in 25-hydroxyvitamine D, deze vorm is niet actief in het lichaam. In de nieren wordt </a:t>
            </a:r>
            <a:r>
              <a:rPr lang="nl-NL" baseline="0" dirty="0" err="1" smtClean="0"/>
              <a:t>hydroxyvitamine</a:t>
            </a:r>
            <a:r>
              <a:rPr lang="nl-NL" baseline="0" dirty="0" smtClean="0"/>
              <a:t> D omgezet in 1,25-dihydroxyvitamine D, dit is de actieve vorm van vitamine D. </a:t>
            </a:r>
          </a:p>
          <a:p>
            <a:r>
              <a:rPr lang="nl-NL" baseline="0" dirty="0" smtClean="0"/>
              <a:t>Bronnen van vitamine D: vette vis (haring, zalm, makreel), vlees en eieren. 1 stukje zalm 100gr bevat 4,6ug, 1 gekookt ei bevat 0,9ug. </a:t>
            </a:r>
          </a:p>
          <a:p>
            <a:r>
              <a:rPr lang="nl-NL" baseline="0" dirty="0" smtClean="0"/>
              <a:t>Vit D tekort: </a:t>
            </a:r>
            <a:r>
              <a:rPr lang="nl-NL" baseline="0" dirty="0" err="1" smtClean="0"/>
              <a:t>osteoporose,en</a:t>
            </a:r>
            <a:r>
              <a:rPr lang="nl-NL" baseline="0" dirty="0" smtClean="0"/>
              <a:t>/of spierzwakte. </a:t>
            </a:r>
          </a:p>
          <a:p>
            <a:r>
              <a:rPr lang="nl-NL" baseline="0" dirty="0" err="1" smtClean="0"/>
              <a:t>Teveen</a:t>
            </a:r>
            <a:r>
              <a:rPr lang="nl-NL" baseline="0" dirty="0" smtClean="0"/>
              <a:t> vit D: kalkafzettingen in het lichaam, met name bij teveel inname via supplementen. </a:t>
            </a:r>
          </a:p>
          <a:p>
            <a:r>
              <a:rPr lang="nl-NL" baseline="0" dirty="0" smtClean="0"/>
              <a:t>Dagelijkse hoeveelheid: 10ug, mensen van boven de 70 20ug. </a:t>
            </a:r>
          </a:p>
          <a:p>
            <a:r>
              <a:rPr lang="nl-NL" baseline="0" dirty="0" smtClean="0"/>
              <a:t>Aanvaardbare bovengrens: 100ug. </a:t>
            </a:r>
          </a:p>
          <a:p>
            <a:r>
              <a:rPr lang="nl-NL" baseline="0" dirty="0" smtClean="0"/>
              <a:t>Vitamine D suppletie </a:t>
            </a:r>
            <a:r>
              <a:rPr lang="nl-NL" baseline="0" dirty="0" err="1" smtClean="0"/>
              <a:t>hefet</a:t>
            </a:r>
            <a:r>
              <a:rPr lang="nl-NL" baseline="0" dirty="0" smtClean="0"/>
              <a:t> geen effect op systolische </a:t>
            </a:r>
            <a:r>
              <a:rPr lang="nl-NL" baseline="0" dirty="0" err="1" smtClean="0"/>
              <a:t>bleoddruk</a:t>
            </a:r>
            <a:r>
              <a:rPr lang="nl-NL" baseline="0" dirty="0" smtClean="0"/>
              <a:t> en lichaamsgewicht en op risico coronaire hartziekten en ook niet op totale fracturen (bij ouderen en bij postmenopauzale vrouwen). </a:t>
            </a:r>
          </a:p>
          <a:p>
            <a:r>
              <a:rPr lang="nl-NL" baseline="0" dirty="0" smtClean="0"/>
              <a:t>Effect van vit D suppletie en LDL cholesterol en op depressieve symptomen zijn niet eenduidig. </a:t>
            </a:r>
          </a:p>
          <a:p>
            <a:r>
              <a:rPr lang="nl-NL" baseline="0" dirty="0" smtClean="0"/>
              <a:t>Te </a:t>
            </a:r>
            <a:r>
              <a:rPr lang="nl-NL" baseline="0" dirty="0" err="1" smtClean="0"/>
              <a:t>wienig</a:t>
            </a:r>
            <a:r>
              <a:rPr lang="nl-NL" baseline="0" dirty="0" smtClean="0"/>
              <a:t> onderzoek om uitspraak te doen over effect van vit D suppletie op LDL cholesterol en op risico beroerte, borst-darm en longkanker en heupfracturen.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23</a:t>
            </a:fld>
            <a:endParaRPr lang="nl-NL"/>
          </a:p>
        </p:txBody>
      </p:sp>
    </p:spTree>
    <p:extLst>
      <p:ext uri="{BB962C8B-B14F-4D97-AF65-F5344CB8AC3E}">
        <p14:creationId xmlns:p14="http://schemas.microsoft.com/office/powerpoint/2010/main" val="11592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Suppletie vitamine D met calciumsupplement risico op fracturen verlaagt bij ouderen en postmenopauzale vrouwen. </a:t>
            </a:r>
          </a:p>
          <a:p>
            <a:r>
              <a:rPr lang="nl-NL" dirty="0" smtClean="0"/>
              <a:t>Specifieke groepen die wel baat hebben bij inname van bepaalde supplementen: vitamine D voor </a:t>
            </a:r>
            <a:r>
              <a:rPr lang="nl-NL" dirty="0" err="1" smtClean="0"/>
              <a:t>oa</a:t>
            </a:r>
            <a:r>
              <a:rPr lang="nl-NL" dirty="0" smtClean="0"/>
              <a:t> vrouwen vanaf 50jr, mannen vanaf 70jr, mensen met donkere huid. </a:t>
            </a:r>
          </a:p>
          <a:p>
            <a:r>
              <a:rPr lang="nl-NL" dirty="0" smtClean="0"/>
              <a:t>Omdat de gebruikelijke inname van calcium in Nederland hoog ligt, is het niet nodig om dit te combineren met extra inname van calcium. Mensen uit risicogroepen die weinig tot geen zuivel gebruiken, hebben echter wel een combinatie van vitamine D en calcium nodig. </a:t>
            </a:r>
          </a:p>
          <a:p>
            <a:endParaRPr lang="nl-NL" dirty="0" smtClean="0"/>
          </a:p>
          <a:p>
            <a:r>
              <a:rPr lang="nl-NL" baseline="0" dirty="0" smtClean="0"/>
              <a:t>Vitamine D suppletie </a:t>
            </a:r>
            <a:r>
              <a:rPr lang="nl-NL" baseline="0" dirty="0" err="1" smtClean="0"/>
              <a:t>hefet</a:t>
            </a:r>
            <a:r>
              <a:rPr lang="nl-NL" baseline="0" dirty="0" smtClean="0"/>
              <a:t> geen effect op systolische bloeddruk en lichaamsgewicht en op risico coronaire hartziekten en ook niet op totale fracturen (bij ouderen en bij postmenopauzale vrouwen). </a:t>
            </a:r>
          </a:p>
          <a:p>
            <a:r>
              <a:rPr lang="nl-NL" baseline="0" dirty="0" smtClean="0"/>
              <a:t>Effect van vit D suppletie en LDL cholesterol en op depressieve symptomen zijn niet eenduidig. </a:t>
            </a:r>
          </a:p>
          <a:p>
            <a:r>
              <a:rPr lang="nl-NL" baseline="0" dirty="0" smtClean="0"/>
              <a:t>Te weinig onderzoek om uitspraak te doen over effect van vit D suppletie op LDL cholesterol en op risico beroerte, borst-darm en longkanker en heupfracturen. </a:t>
            </a:r>
          </a:p>
          <a:p>
            <a:endParaRPr lang="nl-NL" dirty="0" smtClean="0"/>
          </a:p>
          <a:p>
            <a:r>
              <a:rPr lang="nl-NL" baseline="0" dirty="0" smtClean="0"/>
              <a:t>Bewijs gezondheidsraad: gebruik van 10-20ug vitamine D per dag in combinatie met 0,5-1,2gram calcium per dag uit supplementen verlaagt het risico op totale fracturen met ongeveer 10% en risico op heupfracturen met 15% bij ouderen, met name postmenopauzale vrouwen. Bewijskracht is groot. </a:t>
            </a:r>
          </a:p>
          <a:p>
            <a:r>
              <a:rPr lang="nl-NL" baseline="0" dirty="0" smtClean="0"/>
              <a:t>Te weinig onderzoek om uitspraak te doen over het effect van suppletie met vitamine D en calcium op systolische bloeddruk, LDL-cholesterol, lichaamsgewicht, en risico op coronaire hartziekten, beroerte, diabetes mellitus type 2 en borst- en darmkanker.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24</a:t>
            </a:fld>
            <a:endParaRPr lang="nl-NL"/>
          </a:p>
        </p:txBody>
      </p:sp>
    </p:spTree>
    <p:extLst>
      <p:ext uri="{BB962C8B-B14F-4D97-AF65-F5344CB8AC3E}">
        <p14:creationId xmlns:p14="http://schemas.microsoft.com/office/powerpoint/2010/main" val="355626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Bron:</a:t>
            </a:r>
            <a:r>
              <a:rPr lang="nl-NL" baseline="0" dirty="0" smtClean="0"/>
              <a:t> voedingscentrum</a:t>
            </a: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25</a:t>
            </a:fld>
            <a:endParaRPr lang="nl-NL"/>
          </a:p>
        </p:txBody>
      </p:sp>
    </p:spTree>
    <p:extLst>
      <p:ext uri="{BB962C8B-B14F-4D97-AF65-F5344CB8AC3E}">
        <p14:creationId xmlns:p14="http://schemas.microsoft.com/office/powerpoint/2010/main" val="1136849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heb vernomen dat in vorig overleg is afgesproken om geen vitamine D spiegels te bepalen alvorens er wordt gestart met vitamine D suppletie bij ouderen. Voor mij is onduidelijk welke hoe we bepalen welke patiënten we wel en welke patiënten we niet suppleren met vitamine D. Wat is hier de afspraak over? Iedereen of vanaf een bepaalde leeftijd, </a:t>
            </a:r>
            <a:r>
              <a:rPr lang="nl-NL" dirty="0" err="1" smtClean="0"/>
              <a:t>ivm</a:t>
            </a:r>
            <a:r>
              <a:rPr lang="nl-NL" dirty="0" smtClean="0"/>
              <a:t> hoger risico op vitamine D deficiëntie? </a:t>
            </a:r>
          </a:p>
          <a:p>
            <a:r>
              <a:rPr lang="nl-NL" dirty="0" smtClean="0"/>
              <a:t>Opladen 25,000 IE </a:t>
            </a:r>
            <a:r>
              <a:rPr lang="nl-NL" dirty="0" err="1" smtClean="0"/>
              <a:t>colecalciferol</a:t>
            </a:r>
            <a:r>
              <a:rPr lang="nl-NL" dirty="0" smtClean="0"/>
              <a:t>-drank 1x per week, gedurende 6 weken. Onderhoudsdosis: 25,000IE per 2 weken (D-</a:t>
            </a:r>
            <a:r>
              <a:rPr lang="nl-NL" dirty="0" err="1" smtClean="0"/>
              <a:t>Cura</a:t>
            </a:r>
            <a:r>
              <a:rPr lang="nl-NL" dirty="0" smtClean="0"/>
              <a:t> drank, voor nu overal </a:t>
            </a:r>
            <a:r>
              <a:rPr lang="nl-NL" dirty="0" err="1" smtClean="0"/>
              <a:t>ivm</a:t>
            </a:r>
            <a:r>
              <a:rPr lang="nl-NL" dirty="0" smtClean="0"/>
              <a:t> stoppen levering </a:t>
            </a:r>
            <a:r>
              <a:rPr lang="nl-NL" dirty="0" err="1" smtClean="0"/>
              <a:t>colecalciferol</a:t>
            </a:r>
            <a:r>
              <a:rPr lang="nl-NL" dirty="0" smtClean="0"/>
              <a:t> 2800IE en 5600IE), Tijdens vorig FTO is afgesproken om iedereen 1x per week 2 tabletten 2800IE te geven. </a:t>
            </a: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26</a:t>
            </a:fld>
            <a:endParaRPr lang="nl-NL"/>
          </a:p>
        </p:txBody>
      </p:sp>
    </p:spTree>
    <p:extLst>
      <p:ext uri="{BB962C8B-B14F-4D97-AF65-F5344CB8AC3E}">
        <p14:creationId xmlns:p14="http://schemas.microsoft.com/office/powerpoint/2010/main" val="1596210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Omschrijving</a:t>
            </a:r>
          </a:p>
          <a:p>
            <a:r>
              <a:rPr lang="nl-NL" dirty="0" smtClean="0">
                <a:effectLst/>
              </a:rPr>
              <a:t>Calcium zit in </a:t>
            </a:r>
            <a:r>
              <a:rPr lang="nl-NL" dirty="0" smtClean="0">
                <a:effectLst/>
                <a:hlinkClick r:id="rId3"/>
              </a:rPr>
              <a:t>melk</a:t>
            </a:r>
            <a:r>
              <a:rPr lang="nl-NL" dirty="0" smtClean="0">
                <a:effectLst/>
              </a:rPr>
              <a:t>, melkproducten, </a:t>
            </a:r>
            <a:r>
              <a:rPr lang="nl-NL" dirty="0" smtClean="0">
                <a:effectLst/>
                <a:hlinkClick r:id="rId4"/>
              </a:rPr>
              <a:t>kaas</a:t>
            </a:r>
            <a:r>
              <a:rPr lang="nl-NL" dirty="0" smtClean="0">
                <a:effectLst/>
              </a:rPr>
              <a:t>, </a:t>
            </a:r>
            <a:r>
              <a:rPr lang="nl-NL" dirty="0" smtClean="0">
                <a:effectLst/>
                <a:hlinkClick r:id="rId5"/>
              </a:rPr>
              <a:t>groente</a:t>
            </a:r>
            <a:r>
              <a:rPr lang="nl-NL" dirty="0" smtClean="0">
                <a:effectLst/>
              </a:rPr>
              <a:t>, </a:t>
            </a:r>
            <a:r>
              <a:rPr lang="nl-NL" dirty="0" smtClean="0">
                <a:effectLst/>
                <a:hlinkClick r:id="rId6"/>
              </a:rPr>
              <a:t>noten</a:t>
            </a:r>
            <a:r>
              <a:rPr lang="nl-NL" dirty="0" smtClean="0">
                <a:effectLst/>
              </a:rPr>
              <a:t> en </a:t>
            </a:r>
            <a:r>
              <a:rPr lang="nl-NL" dirty="0" smtClean="0">
                <a:effectLst/>
                <a:hlinkClick r:id="rId7"/>
              </a:rPr>
              <a:t>peulvruchten</a:t>
            </a:r>
            <a:r>
              <a:rPr lang="nl-NL" dirty="0" smtClean="0">
                <a:effectLst/>
              </a:rPr>
              <a:t>. </a:t>
            </a:r>
          </a:p>
          <a:p>
            <a:r>
              <a:rPr lang="nl-NL" b="1" dirty="0" smtClean="0">
                <a:effectLst/>
              </a:rPr>
              <a:t>Opname van calcium</a:t>
            </a:r>
          </a:p>
          <a:p>
            <a:r>
              <a:rPr lang="nl-NL" dirty="0" smtClean="0">
                <a:effectLst/>
              </a:rPr>
              <a:t>Vitamine D stimuleert de opname van calcium uit de darmen en het vastleggen ervan in het botweefsel. </a:t>
            </a:r>
            <a:br>
              <a:rPr lang="nl-NL" dirty="0" smtClean="0">
                <a:effectLst/>
              </a:rPr>
            </a:br>
            <a:r>
              <a:rPr lang="nl-NL" dirty="0" smtClean="0">
                <a:effectLst/>
              </a:rPr>
              <a:t>Door </a:t>
            </a:r>
            <a:r>
              <a:rPr lang="nl-NL" dirty="0" smtClean="0">
                <a:effectLst/>
                <a:hlinkClick r:id="rId8"/>
              </a:rPr>
              <a:t>alcohol</a:t>
            </a:r>
            <a:r>
              <a:rPr lang="nl-NL" dirty="0" smtClean="0">
                <a:effectLst/>
              </a:rPr>
              <a:t>, cafeïne in </a:t>
            </a:r>
            <a:r>
              <a:rPr lang="nl-NL" dirty="0" smtClean="0">
                <a:effectLst/>
                <a:hlinkClick r:id="rId9"/>
              </a:rPr>
              <a:t>koffie</a:t>
            </a:r>
            <a:r>
              <a:rPr lang="nl-NL" dirty="0" smtClean="0">
                <a:effectLst/>
              </a:rPr>
              <a:t>, </a:t>
            </a:r>
            <a:r>
              <a:rPr lang="nl-NL" dirty="0" smtClean="0">
                <a:effectLst/>
                <a:hlinkClick r:id="rId10"/>
              </a:rPr>
              <a:t>thee</a:t>
            </a:r>
            <a:r>
              <a:rPr lang="nl-NL" dirty="0" smtClean="0">
                <a:effectLst/>
              </a:rPr>
              <a:t> en cola en </a:t>
            </a:r>
            <a:r>
              <a:rPr lang="nl-NL" dirty="0" smtClean="0">
                <a:effectLst/>
                <a:hlinkClick r:id="rId11"/>
              </a:rPr>
              <a:t>zout</a:t>
            </a:r>
            <a:r>
              <a:rPr lang="nl-NL" dirty="0" smtClean="0">
                <a:effectLst/>
              </a:rPr>
              <a:t> verliest het lichaam wat meer calcium via de urine. Ook voedingsvezel, spinazie en rabarber verminderen de opname van calcium in het lichaam. Deze groenten bevatten namelijk oxaalzuur wat met calcium een onoplosbare verbinding vormt in de darm. Zolang je voeding voldoende calcium levert en je gevarieerd eet, hoeft dat echter geen probleem op te leveren voor de calciumbalans in het lichaam en de botstofwisseling. </a:t>
            </a:r>
            <a:br>
              <a:rPr lang="nl-NL" dirty="0" smtClean="0">
                <a:effectLst/>
              </a:rPr>
            </a:br>
            <a:r>
              <a:rPr lang="nl-NL" dirty="0" smtClean="0">
                <a:effectLst/>
              </a:rPr>
              <a:t>Calcium in zuivelproducten is voornamelijk aanwezig als calciumfosfaat. Deze vorm en andere calciumzouten die van nature aanwezig zijn in eten, worden goed opgenomen door de darm. In supplementen worden ook andere calciumverbindingen gebruikt zoals calcium </a:t>
            </a:r>
            <a:r>
              <a:rPr lang="nl-NL" dirty="0" err="1" smtClean="0">
                <a:effectLst/>
              </a:rPr>
              <a:t>citraat</a:t>
            </a:r>
            <a:r>
              <a:rPr lang="nl-NL" dirty="0" smtClean="0">
                <a:effectLst/>
              </a:rPr>
              <a:t> </a:t>
            </a:r>
            <a:r>
              <a:rPr lang="nl-NL" dirty="0" err="1" smtClean="0">
                <a:effectLst/>
              </a:rPr>
              <a:t>malaat</a:t>
            </a:r>
            <a:r>
              <a:rPr lang="nl-NL" dirty="0" smtClean="0">
                <a:effectLst/>
              </a:rPr>
              <a:t> wat een iets betere beschikbaarheid heeft dan de natuurlijke calciumzouten. Deze verschillen zijn echter niet van praktische betekenis.</a:t>
            </a:r>
          </a:p>
          <a:p>
            <a:r>
              <a:rPr lang="nl-NL" dirty="0" smtClean="0">
                <a:effectLst/>
              </a:rPr>
              <a:t>Gezondheidseffecten</a:t>
            </a:r>
          </a:p>
          <a:p>
            <a:r>
              <a:rPr lang="nl-NL" dirty="0" smtClean="0">
                <a:effectLst/>
              </a:rPr>
              <a:t>Calcium of kalk is een mineraal dat nodig is voor de opbouw en het onderhoud van de botten en het gebit. Als je voldoende calcium binnenkrijgt, heb je op latere leeftijd minder kans op botontkalking of osteoporose. </a:t>
            </a:r>
          </a:p>
          <a:p>
            <a:r>
              <a:rPr lang="nl-NL" dirty="0" smtClean="0">
                <a:effectLst/>
              </a:rPr>
              <a:t> Calcium is ook nodig voor een goede werking van zenuwen en spieren, de bloedstolling en het transport van andere mineralen in de lichaamscellen, zoals natrium, kalium en magnesium. </a:t>
            </a:r>
          </a:p>
          <a:p>
            <a:r>
              <a:rPr lang="nl-NL" dirty="0" smtClean="0">
                <a:effectLst/>
              </a:rPr>
              <a:t>Bij meer dan 2.500 milligram calcium per dag kunnen urinewegstenen ontstaan. Er kan ook verkalking van de nieren en bloedvaatwanden optreden. Dit geldt met name als langdurig </a:t>
            </a:r>
            <a:r>
              <a:rPr lang="nl-NL" dirty="0" err="1" smtClean="0">
                <a:effectLst/>
              </a:rPr>
              <a:t>maagzuurneutraliserende</a:t>
            </a:r>
            <a:r>
              <a:rPr lang="nl-NL" dirty="0" smtClean="0">
                <a:effectLst/>
              </a:rPr>
              <a:t> tabletten met </a:t>
            </a:r>
            <a:r>
              <a:rPr lang="nl-NL" dirty="0" err="1" smtClean="0">
                <a:effectLst/>
              </a:rPr>
              <a:t>calciumbicaronaat</a:t>
            </a:r>
            <a:r>
              <a:rPr lang="nl-NL" dirty="0" smtClean="0">
                <a:effectLst/>
              </a:rPr>
              <a:t>, zoals Rennies worden gebruikt. </a:t>
            </a:r>
          </a:p>
          <a:p>
            <a:r>
              <a:rPr lang="nl-NL" dirty="0" smtClean="0">
                <a:effectLst/>
              </a:rPr>
              <a:t>Calciumtekort</a:t>
            </a:r>
          </a:p>
          <a:p>
            <a:r>
              <a:rPr lang="nl-NL" dirty="0" smtClean="0">
                <a:effectLst/>
              </a:rPr>
              <a:t>Als je helemaal geen zuivelproducten eet of drinkt is de kans op te weinig calcium groot. Je kan dan na verloop van tijd botontkalking krijgen. Te weinig calcium is een risico voor:</a:t>
            </a:r>
          </a:p>
          <a:p>
            <a:r>
              <a:rPr lang="nl-NL" dirty="0" smtClean="0">
                <a:effectLst/>
              </a:rPr>
              <a:t>◾Ouderen: calcium wordt minder goed opgenomen in het bloed. De botten gaan langzaam ontkalken, waardoor oude mensen vaker iets breken. Hoe meer kalk er op jonge leeftijd in de botten zit, hoe langer de botten stevig blijven. Beweging helpt tegen het ontkalken van botten op latere leeftijd. Dit geldt voor zowel mannen als vrouwen, maar bij vrouwen verloopt dit proces van botontkalking sneller na de </a:t>
            </a:r>
            <a:r>
              <a:rPr lang="nl-NL" dirty="0" err="1" smtClean="0">
                <a:effectLst/>
              </a:rPr>
              <a:t>menopause</a:t>
            </a:r>
            <a:r>
              <a:rPr lang="nl-NL" dirty="0" smtClean="0">
                <a:effectLst/>
              </a:rPr>
              <a:t>. Onder ouderen vallen vrouwen boven de 50 jaar en mannen van boven de 70 jaar. </a:t>
            </a:r>
          </a:p>
          <a:p>
            <a:r>
              <a:rPr lang="nl-NL" dirty="0" smtClean="0">
                <a:effectLst/>
              </a:rPr>
              <a:t>◾Kinderen: verschijnselen van de Engelse ziekte (rachitis), waarbij de botvorming onvolledig verloopt en skeletvervorming optreedt, kunnen zich voordoen als kinderen minder dan 125 milligram calcium per dag gebruiken. Ook kunnen ze last hebben van spierkrampen. Deze aandoeningen zijn in veel gevallen het gevolg van te weinig vitamine D waardoor de calciumopname uit de voeding verstoord is ook als de voeding voldoende calcium bevat. </a:t>
            </a:r>
          </a:p>
          <a:p>
            <a:endParaRPr lang="nl-NL" dirty="0" smtClean="0"/>
          </a:p>
          <a:p>
            <a:r>
              <a:rPr lang="nl-NL" dirty="0" smtClean="0"/>
              <a:t>Standpunt cardiovasculaire</a:t>
            </a:r>
            <a:r>
              <a:rPr lang="nl-NL" baseline="0" dirty="0" smtClean="0"/>
              <a:t> veiligheid van calciumsuppletie bij osteoporose bij kwetsbare ouderen. </a:t>
            </a:r>
          </a:p>
          <a:p>
            <a:r>
              <a:rPr lang="nl-NL" baseline="0" dirty="0" smtClean="0"/>
              <a:t>Bolland et al legden in 2008 een verband tussen calciumsuppletie en verhoogd risico op myocardinfarct. </a:t>
            </a:r>
          </a:p>
          <a:p>
            <a:r>
              <a:rPr lang="nl-NL" baseline="0" dirty="0" smtClean="0"/>
              <a:t>Standaard behandeling van osteoporose: inname van voldoende calcium en behandeling met vitamine D; al dan niet </a:t>
            </a:r>
            <a:r>
              <a:rPr lang="nl-NL" baseline="0" dirty="0" err="1" smtClean="0"/>
              <a:t>incl</a:t>
            </a:r>
            <a:r>
              <a:rPr lang="nl-NL" baseline="0" dirty="0" smtClean="0"/>
              <a:t> aanvulling van bisfosfonaten. </a:t>
            </a:r>
          </a:p>
          <a:p>
            <a:r>
              <a:rPr lang="nl-NL" baseline="0" dirty="0" smtClean="0"/>
              <a:t>CBO richtlijn osteoporose en fractuur preventie advies: 500mg calcium suppletie per dag bij patiënten die minder dan 1000 mg calcium per dag via voeding binnen krijgen. Alleen suppletie met 1000mg calcium per dag indien patiënten helemaal geen calcium via voeding binnenkrijgen. </a:t>
            </a:r>
          </a:p>
          <a:p>
            <a:endParaRPr lang="nl-NL" baseline="0" dirty="0" smtClean="0"/>
          </a:p>
          <a:p>
            <a:endParaRPr lang="nl-NL" baseline="0" dirty="0" smtClean="0"/>
          </a:p>
          <a:p>
            <a:r>
              <a:rPr lang="nl-NL" baseline="0" dirty="0" smtClean="0"/>
              <a:t>Cardiovasculair risico: Resultaten van verschillende studies naar cardiovasculair risico bij gebruik van calcium supplementen zijn tegenstrijdig. Conclusie: weinig harde bewijskracht voor het risico. </a:t>
            </a:r>
          </a:p>
          <a:p>
            <a:endParaRPr lang="nl-NL" baseline="0" dirty="0" smtClean="0"/>
          </a:p>
          <a:p>
            <a:endParaRPr lang="nl-NL" baseline="0" dirty="0" smtClean="0"/>
          </a:p>
          <a:p>
            <a:endParaRPr lang="nl-NL" baseline="0" dirty="0" smtClean="0"/>
          </a:p>
          <a:p>
            <a:r>
              <a:rPr lang="nl-NL" baseline="0" dirty="0" smtClean="0"/>
              <a:t>Gezondheidsraad: Alleen calciumsupplementen; gebruik van 1,2gr/dag calcium uit </a:t>
            </a:r>
            <a:r>
              <a:rPr lang="nl-NL" baseline="0" dirty="0" err="1" smtClean="0"/>
              <a:t>sypplementen</a:t>
            </a:r>
            <a:r>
              <a:rPr lang="nl-NL" baseline="0" dirty="0" smtClean="0"/>
              <a:t> verlaagt systolische bloeddruk met ongeveer 2mmHg. Gebruik van 1,2gram/dag calcium uit supplementen verhoogt risico op coronaire hartziekten met ongeveer 30%, bewijskracht voor deze effecten is groot. </a:t>
            </a:r>
          </a:p>
          <a:p>
            <a:r>
              <a:rPr lang="nl-NL" baseline="0" dirty="0" smtClean="0"/>
              <a:t>Het gebruik van calciumsupplementen verlaagt risico op totale fracturen bij ouderen met name postmenopauzale vrouwen. Bewijskracht is gering. Het is </a:t>
            </a:r>
            <a:r>
              <a:rPr lang="nl-NL" baseline="0" dirty="0" err="1" smtClean="0"/>
              <a:t>onwaarschijnlkijk</a:t>
            </a:r>
            <a:r>
              <a:rPr lang="nl-NL" baseline="0" dirty="0" smtClean="0"/>
              <a:t> dat </a:t>
            </a:r>
            <a:r>
              <a:rPr lang="nl-NL" baseline="0" dirty="0" err="1" smtClean="0"/>
              <a:t>vcalciumsuppletie</a:t>
            </a:r>
            <a:r>
              <a:rPr lang="nl-NL" baseline="0" dirty="0" smtClean="0"/>
              <a:t> een effect heeft op LDL cholesterol, of op lichaamsgewicht. Te weinig onderzoek gedaan om een uitspraak te doen over effect van calciumsuppletie op beroerte, borst, darm en longkanker, non-vertebrale fracturen.</a:t>
            </a:r>
          </a:p>
          <a:p>
            <a:r>
              <a:rPr lang="nl-NL" baseline="0" dirty="0" smtClean="0"/>
              <a:t>Cohortonderzoek wijst uit dat 300gr/dag </a:t>
            </a:r>
            <a:r>
              <a:rPr lang="nl-NL" baseline="0" dirty="0" err="1" smtClean="0"/>
              <a:t>extrta</a:t>
            </a:r>
            <a:r>
              <a:rPr lang="nl-NL" baseline="0" dirty="0" smtClean="0"/>
              <a:t> calcium uit supplementen samen hangt met ongeveer 10% lager risico op darmkanker, bewijskracht is groot. </a:t>
            </a:r>
          </a:p>
          <a:p>
            <a:endParaRPr lang="nl-NL" baseline="0" dirty="0" smtClean="0"/>
          </a:p>
          <a:p>
            <a:r>
              <a:rPr lang="nl-NL" baseline="0" dirty="0" smtClean="0"/>
              <a:t>Is hier voldoende aandacht voor bij de artsen?</a:t>
            </a:r>
          </a:p>
          <a:p>
            <a:endParaRPr lang="nl-NL" baseline="0" dirty="0" smtClean="0"/>
          </a:p>
          <a:p>
            <a:r>
              <a:rPr lang="nl-NL" baseline="0" dirty="0" smtClean="0"/>
              <a:t>Gezondheidsraad brengt eigenlijk alleen een advies over calcium als mineraal uit. </a:t>
            </a:r>
          </a:p>
          <a:p>
            <a:endParaRPr lang="nl-NL" baseline="0" dirty="0" smtClean="0"/>
          </a:p>
          <a:p>
            <a:r>
              <a:rPr lang="nl-NL" baseline="0" dirty="0" smtClean="0"/>
              <a:t>Selenium: te weinig onderzoek om uitspraak te doen over effect van gebruik van seleniumsupplementen op risico van hart- en vaatziekten, diabetes mellitus type 2, darkanker en longkanker. </a:t>
            </a:r>
          </a:p>
          <a:p>
            <a:endParaRPr lang="nl-NL" baseline="0" dirty="0" smtClean="0"/>
          </a:p>
          <a:p>
            <a:r>
              <a:rPr lang="nl-NL" baseline="0" dirty="0" smtClean="0"/>
              <a:t>Magnesiumsuppletie: er is gering bewijs dat magnesiumsuppletie de </a:t>
            </a:r>
            <a:r>
              <a:rPr lang="nl-NL" baseline="0" dirty="0" err="1" smtClean="0"/>
              <a:t>systoische</a:t>
            </a:r>
            <a:r>
              <a:rPr lang="nl-NL" baseline="0" dirty="0" smtClean="0"/>
              <a:t> en </a:t>
            </a:r>
            <a:r>
              <a:rPr lang="nl-NL" baseline="0" dirty="0" err="1" smtClean="0"/>
              <a:t>diastoische</a:t>
            </a:r>
            <a:r>
              <a:rPr lang="nl-NL" baseline="0" dirty="0" smtClean="0"/>
              <a:t> </a:t>
            </a:r>
            <a:r>
              <a:rPr lang="nl-NL" baseline="0" dirty="0" err="1" smtClean="0"/>
              <a:t>bleoddruk</a:t>
            </a:r>
            <a:r>
              <a:rPr lang="nl-NL" baseline="0" dirty="0" smtClean="0"/>
              <a:t> verlaagt. </a:t>
            </a:r>
          </a:p>
          <a:p>
            <a:endParaRPr lang="nl-NL" baseline="0" dirty="0" smtClean="0"/>
          </a:p>
          <a:p>
            <a:r>
              <a:rPr lang="nl-NL" baseline="0" dirty="0" smtClean="0"/>
              <a:t>Multivitaminemineralensupplementen: het effect van gebruik van </a:t>
            </a:r>
            <a:r>
              <a:rPr lang="nl-NL" baseline="0" dirty="0" err="1" smtClean="0"/>
              <a:t>multivitamineminderalensupplementen</a:t>
            </a:r>
            <a:r>
              <a:rPr lang="nl-NL" baseline="0" dirty="0" smtClean="0"/>
              <a:t> op </a:t>
            </a:r>
            <a:r>
              <a:rPr lang="nl-NL" baseline="0" dirty="0" err="1" smtClean="0"/>
              <a:t>risoco</a:t>
            </a:r>
            <a:r>
              <a:rPr lang="nl-NL" baseline="0" dirty="0" smtClean="0"/>
              <a:t> op hart- en vaatziekten is onwaarschijnlijk. Effect op risico op cognitieve achteruitgang is niet eenduidig. Er is te weinig interventieonderzoek gedaan om een uitspraak te doen over effect op risico op borst- en darm en </a:t>
            </a:r>
            <a:r>
              <a:rPr lang="nl-NL" baseline="0" dirty="0" err="1" smtClean="0"/>
              <a:t>longnaker</a:t>
            </a:r>
            <a:r>
              <a:rPr lang="nl-NL" baseline="0" dirty="0" smtClean="0"/>
              <a:t> en op risico depressie. Uit een cohortonderzoek komt dat het gebruik van </a:t>
            </a:r>
            <a:r>
              <a:rPr lang="nl-NL" baseline="0" dirty="0" err="1" smtClean="0"/>
              <a:t>mvm</a:t>
            </a:r>
            <a:r>
              <a:rPr lang="nl-NL" baseline="0" dirty="0" smtClean="0"/>
              <a:t> </a:t>
            </a:r>
            <a:r>
              <a:rPr lang="nl-NL" baseline="0" dirty="0" err="1" smtClean="0"/>
              <a:t>supplemetnen</a:t>
            </a:r>
            <a:r>
              <a:rPr lang="nl-NL" baseline="0" dirty="0" smtClean="0"/>
              <a:t> samen hangt met een lager risico op darmkanker, bewijskracht is gering. Er is geen verband tussen gebruik van </a:t>
            </a:r>
            <a:r>
              <a:rPr lang="nl-NL" baseline="0" dirty="0" err="1" smtClean="0"/>
              <a:t>Mvm</a:t>
            </a:r>
            <a:r>
              <a:rPr lang="nl-NL" baseline="0" dirty="0" smtClean="0"/>
              <a:t> </a:t>
            </a:r>
            <a:r>
              <a:rPr lang="nl-NL" baseline="0" dirty="0" err="1" smtClean="0"/>
              <a:t>suppelemtne</a:t>
            </a:r>
            <a:r>
              <a:rPr lang="nl-NL" baseline="0" dirty="0" smtClean="0"/>
              <a:t> en risico op borst- en longkanker. </a:t>
            </a:r>
          </a:p>
          <a:p>
            <a:endParaRPr lang="nl-NL" baseline="0" dirty="0" smtClean="0"/>
          </a:p>
          <a:p>
            <a:endParaRPr lang="nl-NL" baseline="0" dirty="0" smtClean="0"/>
          </a:p>
          <a:p>
            <a:endParaRPr lang="nl-NL" baseline="0" dirty="0" smtClean="0"/>
          </a:p>
          <a:p>
            <a:r>
              <a:rPr lang="nl-NL" baseline="0" dirty="0" smtClean="0"/>
              <a:t>Literatuur: gezondheidsraad, EPHOR richtlijnen. </a:t>
            </a:r>
          </a:p>
          <a:p>
            <a:endParaRPr lang="nl-NL" baseline="0" dirty="0" smtClean="0"/>
          </a:p>
          <a:p>
            <a:endParaRPr lang="nl-NL" baseline="0" dirty="0" smtClean="0"/>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27</a:t>
            </a:fld>
            <a:endParaRPr lang="nl-NL"/>
          </a:p>
        </p:txBody>
      </p:sp>
    </p:spTree>
    <p:extLst>
      <p:ext uri="{BB962C8B-B14F-4D97-AF65-F5344CB8AC3E}">
        <p14:creationId xmlns:p14="http://schemas.microsoft.com/office/powerpoint/2010/main" val="3793281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Calciumsuppletie vermindert op zichzelf de kans op non-vertebrale fracturen, </a:t>
            </a:r>
            <a:r>
              <a:rPr lang="nl-NL" dirty="0" err="1" smtClean="0"/>
              <a:t>icm</a:t>
            </a:r>
            <a:r>
              <a:rPr lang="nl-NL" dirty="0" smtClean="0"/>
              <a:t> met vitamine D suppletie is dit effect nog groter. Tevens vermindert het </a:t>
            </a:r>
            <a:r>
              <a:rPr lang="nl-NL" dirty="0" err="1" smtClean="0"/>
              <a:t>het</a:t>
            </a:r>
            <a:r>
              <a:rPr lang="nl-NL" dirty="0" smtClean="0"/>
              <a:t> optreden van heupfracturen als het in combinatie met vitamine D gegeven wordt. </a:t>
            </a:r>
          </a:p>
          <a:p>
            <a:r>
              <a:rPr lang="nl-NL" dirty="0" smtClean="0"/>
              <a:t>Bekende bijwerkingen van calciumsuppletie zijn nierstenen en </a:t>
            </a:r>
            <a:r>
              <a:rPr lang="nl-NL" dirty="0" err="1" smtClean="0"/>
              <a:t>gastreo</a:t>
            </a:r>
            <a:r>
              <a:rPr lang="nl-NL" dirty="0" smtClean="0"/>
              <a:t>-intestinale klachten, er zijn ook aanwijzingen dat calciumsuppletie gepaard gaat met cardiovasculaire complicaties. </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Standpunt cardiovasculaire</a:t>
            </a:r>
            <a:r>
              <a:rPr lang="nl-NL" baseline="0" dirty="0" smtClean="0"/>
              <a:t> veiligheid van calciumsuppletie bij osteoporose bij kwetsbare ouderen. </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Absorptie van calcium gebeurd in de dunne darm, voor een klein deel in de dikke darm. Dit is afhankelijk van vitamine D. Als er dus een vitamine D deficiëntie is dan zal de absorptie van calcium ook afnemen. Calciumabsorptie neemt toe als de serumspiegel van vitamine D 80nmol/L is, hierna wordt er een plateau bereikt. Absorptie van calciumsupplementen is hoger wanneer de supplementen tijdens de maaltijd worden ingenomen. </a:t>
            </a:r>
          </a:p>
          <a:p>
            <a:endParaRPr lang="nl-NL" dirty="0" smtClean="0"/>
          </a:p>
          <a:p>
            <a:r>
              <a:rPr lang="nl-NL" dirty="0" smtClean="0"/>
              <a:t>Standpunt cardiovasculaire veiligheid van calciumsuppletie bij osteoporose bij kwetsbare ouderen. </a:t>
            </a:r>
          </a:p>
          <a:p>
            <a:r>
              <a:rPr lang="nl-NL" dirty="0" smtClean="0"/>
              <a:t>Bolland et al legden in 2008 een verband tussen calciumsuppletie en verhoogd risico op myocardinfarct. </a:t>
            </a:r>
          </a:p>
          <a:p>
            <a:r>
              <a:rPr lang="nl-NL" dirty="0" smtClean="0"/>
              <a:t>Standaard behandeling van osteoporose: inname van voldoende calcium en behandeling met vitamine D; al dan niet </a:t>
            </a:r>
            <a:r>
              <a:rPr lang="nl-NL" dirty="0" err="1" smtClean="0"/>
              <a:t>incl</a:t>
            </a:r>
            <a:r>
              <a:rPr lang="nl-NL" dirty="0" smtClean="0"/>
              <a:t> aanvulling van bisfosfonaten. </a:t>
            </a:r>
          </a:p>
          <a:p>
            <a:r>
              <a:rPr lang="nl-NL" dirty="0" smtClean="0"/>
              <a:t>CBO richtlijn osteoporose en fractuur preventie advies: 500mg calcium suppletie per dag bij patiënten die minder dan 1000 mg calcium per dag via voeding binnen krijgen. Alleen suppletie met 1000mg calcium per dag indien patiënten helemaal geen calcium via voeding binnenkrijgen. </a:t>
            </a:r>
          </a:p>
          <a:p>
            <a:endParaRPr lang="nl-NL" dirty="0" smtClean="0"/>
          </a:p>
          <a:p>
            <a:r>
              <a:rPr lang="nl-NL" dirty="0" smtClean="0"/>
              <a:t>Contra-indicaties calciumsuppletie: het kan gastro-intestinale klachten geven of verergeren. Tevens is het verstandig om bij nierfalen niet een te hoge serumcalciumwaarde na te streven, </a:t>
            </a:r>
            <a:r>
              <a:rPr lang="nl-NL" dirty="0" err="1" smtClean="0"/>
              <a:t>ivm</a:t>
            </a:r>
            <a:r>
              <a:rPr lang="nl-NL" dirty="0" smtClean="0"/>
              <a:t> risico op calcificaties. Tevens geeft vitamine D deficiëntie een secundaire </a:t>
            </a:r>
            <a:r>
              <a:rPr lang="nl-NL" dirty="0" err="1" smtClean="0"/>
              <a:t>hyperparathyreoïdie</a:t>
            </a:r>
            <a:r>
              <a:rPr lang="nl-NL" dirty="0" smtClean="0"/>
              <a:t>, dit kan bijdragen aan een </a:t>
            </a:r>
            <a:r>
              <a:rPr lang="nl-NL" dirty="0" err="1" smtClean="0"/>
              <a:t>hypercalciëmie</a:t>
            </a:r>
            <a:r>
              <a:rPr lang="nl-NL" dirty="0" smtClean="0"/>
              <a:t>, dit is dan ook de reden dat er wordt geadviseerd om bij nierfalen eerst vitamine D te suppleren met controle van calcium. </a:t>
            </a:r>
          </a:p>
          <a:p>
            <a:r>
              <a:rPr lang="nl-NL" dirty="0" smtClean="0"/>
              <a:t>Doseringsadvies vitamine D suppletie bij nierfunctiestoornis is als volgt: 1) Bepaal de vitamine D spiegel, het serum calcium, fosfaat en PTH.  2) Bereken het vitamine D tekort (in IE) met de formule van ‘Van Groningen’: 40 x (75 - gemeten vitamine D spiegel) x lichaamsgewicht (Kg).  3) Laad het ‘berekende vitamine D tekort’ op met 25.000 IE </a:t>
            </a:r>
            <a:r>
              <a:rPr lang="nl-NL" dirty="0" err="1" smtClean="0"/>
              <a:t>colecalciferol</a:t>
            </a:r>
            <a:r>
              <a:rPr lang="nl-NL" dirty="0" smtClean="0"/>
              <a:t> per week, totdat het berekende tekort is aangevuld. Geef daarna een onderhoudsdosis </a:t>
            </a:r>
            <a:r>
              <a:rPr lang="nl-NL" dirty="0" err="1" smtClean="0"/>
              <a:t>colecalciferol</a:t>
            </a:r>
            <a:r>
              <a:rPr lang="nl-NL" dirty="0" smtClean="0"/>
              <a:t>.  4) Indien na 3 maanden de PTH waarde boven de streefwaarde blijft, dan continueert men </a:t>
            </a:r>
            <a:r>
              <a:rPr lang="nl-NL" dirty="0" err="1" smtClean="0"/>
              <a:t>colecalciferol</a:t>
            </a:r>
            <a:r>
              <a:rPr lang="nl-NL" dirty="0" smtClean="0"/>
              <a:t>, maar voegt alfacalcidol of calcitriol 0.25 µg 3x per week of 1x per dag toe. Controleer de serumcalcium- en fosfaatspiegel na 4 weken en verhoog de dosering </a:t>
            </a:r>
            <a:r>
              <a:rPr lang="nl-NL" dirty="0" err="1" smtClean="0"/>
              <a:t>z.n</a:t>
            </a:r>
            <a:r>
              <a:rPr lang="nl-NL" dirty="0" smtClean="0"/>
              <a:t>. bij </a:t>
            </a:r>
            <a:r>
              <a:rPr lang="nl-NL" dirty="0" err="1" smtClean="0"/>
              <a:t>hypocalciëmie</a:t>
            </a:r>
            <a:r>
              <a:rPr lang="nl-NL" dirty="0" smtClean="0"/>
              <a:t> en/of stijging van PTH tot 2x boven de normaalwaarde. </a:t>
            </a:r>
          </a:p>
          <a:p>
            <a:r>
              <a:rPr lang="nl-NL" dirty="0" smtClean="0"/>
              <a:t>Hypercalciurie, </a:t>
            </a:r>
            <a:r>
              <a:rPr lang="nl-NL" dirty="0" err="1" smtClean="0"/>
              <a:t>hypercalciëmie</a:t>
            </a:r>
            <a:r>
              <a:rPr lang="nl-NL" dirty="0" smtClean="0"/>
              <a:t> en nierstenen: </a:t>
            </a:r>
            <a:r>
              <a:rPr lang="nl-NL" dirty="0" err="1" smtClean="0"/>
              <a:t>farmacotherapeutish</a:t>
            </a:r>
            <a:r>
              <a:rPr lang="nl-NL" dirty="0" smtClean="0"/>
              <a:t> kompas praat over een contra-indicatie van calciumsuppletie in geval van ernstige hypercalciurie en </a:t>
            </a:r>
            <a:r>
              <a:rPr lang="nl-NL" dirty="0" err="1" smtClean="0"/>
              <a:t>hypercalciëmie</a:t>
            </a:r>
            <a:r>
              <a:rPr lang="nl-NL" dirty="0" smtClean="0"/>
              <a:t>; hier zijn geen grenswaarden over bekend. Ook bij nierstenen wordt terughoudendheid van calciumsuppletie geadviseerd. </a:t>
            </a:r>
          </a:p>
          <a:p>
            <a:endParaRPr lang="nl-NL" dirty="0" smtClean="0"/>
          </a:p>
          <a:p>
            <a:r>
              <a:rPr lang="nl-NL" dirty="0" smtClean="0"/>
              <a:t>EPHOR: Cardiovasculair risico: Resultaten van verschillende studies naar cardiovasculair risico bij gebruik van calcium supplementen zijn tegenstrijdig. Conclusie: weinig harde bewijskracht voor het risico. </a:t>
            </a:r>
          </a:p>
          <a:p>
            <a:endParaRPr lang="nl-NL" dirty="0" smtClean="0"/>
          </a:p>
          <a:p>
            <a:r>
              <a:rPr lang="nl-NL" dirty="0" smtClean="0"/>
              <a:t>EPHOR adviseert dan ook dat bij osteoporose het advies is om 1000-1200mg calcium per dag via voeding in te nemen. Enkele voorbeelden van voedsel met calcium; kazen, melk, yoghurt kwark. 150ml melk (1 glas) bevat 175mg  calcium, 1 snee </a:t>
            </a:r>
            <a:r>
              <a:rPr lang="nl-NL" dirty="0" err="1" smtClean="0"/>
              <a:t>belgische</a:t>
            </a:r>
            <a:r>
              <a:rPr lang="nl-NL" dirty="0" smtClean="0"/>
              <a:t> </a:t>
            </a:r>
            <a:r>
              <a:rPr lang="nl-NL" dirty="0" err="1" smtClean="0"/>
              <a:t>gouda</a:t>
            </a:r>
            <a:r>
              <a:rPr lang="nl-NL" dirty="0" smtClean="0"/>
              <a:t> kaas 256mg calcium, 200gr broccoli 200gr. </a:t>
            </a:r>
          </a:p>
          <a:p>
            <a:r>
              <a:rPr lang="nl-NL" dirty="0" smtClean="0"/>
              <a:t>Als calcium via voeding niet haalbaar is dan is het advies om slechts 500mg calcium per dag tijdens de maaltijd te gebruiken, wegens verhoogd risico op </a:t>
            </a:r>
            <a:r>
              <a:rPr lang="nl-NL" dirty="0" err="1" smtClean="0"/>
              <a:t>gastro-inestinale</a:t>
            </a:r>
            <a:r>
              <a:rPr lang="nl-NL" dirty="0" smtClean="0"/>
              <a:t> bijwerkingen bij hogere doseringen en aanwijzingen voor cardiovasculaire bijwerkingen bij calcium suppletie &gt; 1000mg. Uitzondering: osteoporose preventie in het kader van behandeling met </a:t>
            </a:r>
            <a:r>
              <a:rPr lang="nl-NL" dirty="0" err="1" smtClean="0"/>
              <a:t>glucocorticosteroïden</a:t>
            </a:r>
            <a:r>
              <a:rPr lang="nl-NL" dirty="0" smtClean="0"/>
              <a:t>, dan hogere doseringen calcium geven &gt; 1000mg. </a:t>
            </a:r>
          </a:p>
          <a:p>
            <a:endParaRPr lang="nl-NL" dirty="0" smtClean="0"/>
          </a:p>
          <a:p>
            <a:r>
              <a:rPr lang="nl-NL" dirty="0" smtClean="0"/>
              <a:t>Gezondheidsraad: Alleen calciumsupplementen; gebruik van 1,2gr/dag calcium uit </a:t>
            </a:r>
            <a:r>
              <a:rPr lang="nl-NL" dirty="0" err="1" smtClean="0"/>
              <a:t>sypplementen</a:t>
            </a:r>
            <a:r>
              <a:rPr lang="nl-NL" dirty="0" smtClean="0"/>
              <a:t> verlaagt systolische bloeddruk met ongeveer 2mmHg. Gebruik van 1,2gram/dag calcium uit supplementen verhoogt risico op coronaire hartziekten met ongeveer 30%, bewijskracht voor deze effecten is groot. </a:t>
            </a:r>
          </a:p>
          <a:p>
            <a:r>
              <a:rPr lang="nl-NL" dirty="0" smtClean="0"/>
              <a:t>Het gebruik van calciumsupplementen verlaagt risico op totale fracturen bij ouderen met name postmenopauzale vrouwen. Bewijskracht is gering. Het is </a:t>
            </a:r>
            <a:r>
              <a:rPr lang="nl-NL" dirty="0" err="1" smtClean="0"/>
              <a:t>onwaarschijnlkijk</a:t>
            </a:r>
            <a:r>
              <a:rPr lang="nl-NL" dirty="0" smtClean="0"/>
              <a:t> dat </a:t>
            </a:r>
            <a:r>
              <a:rPr lang="nl-NL" dirty="0" err="1" smtClean="0"/>
              <a:t>vcalciumsuppletie</a:t>
            </a:r>
            <a:r>
              <a:rPr lang="nl-NL" dirty="0" smtClean="0"/>
              <a:t> een effect heeft op LDL cholesterol, of op lichaamsgewicht. Te weinig onderzoek gedaan om een uitspraak te doen over effect van calciumsuppletie op beroerte, borst, darm en longkanker, non-vertebrale fracturen.</a:t>
            </a:r>
          </a:p>
          <a:p>
            <a:r>
              <a:rPr lang="nl-NL" dirty="0" smtClean="0"/>
              <a:t>Cohortonderzoek wijst uit dat 300gr/dag </a:t>
            </a:r>
            <a:r>
              <a:rPr lang="nl-NL" dirty="0" err="1" smtClean="0"/>
              <a:t>extrta</a:t>
            </a:r>
            <a:r>
              <a:rPr lang="nl-NL" dirty="0" smtClean="0"/>
              <a:t> calcium uit supplementen samen hangt met ongeveer 10% lager risico op darmkanker, bewijskracht is groot. </a:t>
            </a:r>
          </a:p>
          <a:p>
            <a:endParaRPr lang="nl-NL" dirty="0" smtClean="0"/>
          </a:p>
          <a:p>
            <a:r>
              <a:rPr lang="nl-NL" dirty="0" smtClean="0"/>
              <a:t>Is hier voldoende aandacht voor bij de artsen?</a:t>
            </a:r>
          </a:p>
          <a:p>
            <a:endParaRPr lang="nl-NL" dirty="0" smtClean="0"/>
          </a:p>
          <a:p>
            <a:r>
              <a:rPr lang="nl-NL" dirty="0" smtClean="0"/>
              <a:t>Gezondheidsraad brengt eigenlijk alleen een advies over calcium als mineraal uit. </a:t>
            </a:r>
          </a:p>
          <a:p>
            <a:endParaRPr lang="nl-NL" dirty="0" smtClean="0"/>
          </a:p>
          <a:p>
            <a:r>
              <a:rPr lang="nl-NL" dirty="0" smtClean="0"/>
              <a:t>Selenium: te weinig onderzoek om uitspraak te doen over effect van gebruik van seleniumsupplementen op risico van hart- en vaatziekten, diabetes mellitus type 2, darkanker en longkanker. </a:t>
            </a:r>
          </a:p>
          <a:p>
            <a:endParaRPr lang="nl-NL" dirty="0" smtClean="0"/>
          </a:p>
          <a:p>
            <a:r>
              <a:rPr lang="nl-NL" dirty="0" smtClean="0"/>
              <a:t>Magnesiumsuppletie: er is gering bewijs dat magnesiumsuppletie de </a:t>
            </a:r>
            <a:r>
              <a:rPr lang="nl-NL" dirty="0" err="1" smtClean="0"/>
              <a:t>systoische</a:t>
            </a:r>
            <a:r>
              <a:rPr lang="nl-NL" dirty="0" smtClean="0"/>
              <a:t> en </a:t>
            </a:r>
            <a:r>
              <a:rPr lang="nl-NL" dirty="0" err="1" smtClean="0"/>
              <a:t>diastoische</a:t>
            </a:r>
            <a:r>
              <a:rPr lang="nl-NL" dirty="0" smtClean="0"/>
              <a:t> </a:t>
            </a:r>
            <a:r>
              <a:rPr lang="nl-NL" dirty="0" err="1" smtClean="0"/>
              <a:t>bleoddruk</a:t>
            </a:r>
            <a:r>
              <a:rPr lang="nl-NL" dirty="0" smtClean="0"/>
              <a:t> verlaagt. </a:t>
            </a:r>
          </a:p>
          <a:p>
            <a:endParaRPr lang="nl-NL" dirty="0" smtClean="0"/>
          </a:p>
          <a:p>
            <a:r>
              <a:rPr lang="nl-NL" dirty="0" smtClean="0"/>
              <a:t>Multivitaminemineralensupplementen: het effect van gebruik van </a:t>
            </a:r>
            <a:r>
              <a:rPr lang="nl-NL" dirty="0" err="1" smtClean="0"/>
              <a:t>multivitamineminderalensupplementen</a:t>
            </a:r>
            <a:r>
              <a:rPr lang="nl-NL" dirty="0" smtClean="0"/>
              <a:t> op </a:t>
            </a:r>
            <a:r>
              <a:rPr lang="nl-NL" dirty="0" err="1" smtClean="0"/>
              <a:t>risoco</a:t>
            </a:r>
            <a:r>
              <a:rPr lang="nl-NL" dirty="0" smtClean="0"/>
              <a:t> op hart- en vaatziekten is onwaarschijnlijk. Effect op risico op cognitieve achteruitgang is niet eenduidig. Er is te weinig interventieonderzoek gedaan om een uitspraak te doen over effect op risico op borst- en darm en </a:t>
            </a:r>
            <a:r>
              <a:rPr lang="nl-NL" dirty="0" err="1" smtClean="0"/>
              <a:t>longnaker</a:t>
            </a:r>
            <a:r>
              <a:rPr lang="nl-NL" dirty="0" smtClean="0"/>
              <a:t> en op risico depressie. Uit een cohortonderzoek komt dat het gebruik van </a:t>
            </a:r>
            <a:r>
              <a:rPr lang="nl-NL" dirty="0" err="1" smtClean="0"/>
              <a:t>mvm</a:t>
            </a:r>
            <a:r>
              <a:rPr lang="nl-NL" dirty="0" smtClean="0"/>
              <a:t> </a:t>
            </a:r>
            <a:r>
              <a:rPr lang="nl-NL" dirty="0" err="1" smtClean="0"/>
              <a:t>supplemetnen</a:t>
            </a:r>
            <a:r>
              <a:rPr lang="nl-NL" dirty="0" smtClean="0"/>
              <a:t> samen hangt met een lager risico op darmkanker, bewijskracht is gering. Er is geen verband tussen gebruik van </a:t>
            </a:r>
            <a:r>
              <a:rPr lang="nl-NL" dirty="0" err="1" smtClean="0"/>
              <a:t>Mvm</a:t>
            </a:r>
            <a:r>
              <a:rPr lang="nl-NL" dirty="0" smtClean="0"/>
              <a:t> </a:t>
            </a:r>
            <a:r>
              <a:rPr lang="nl-NL" dirty="0" err="1" smtClean="0"/>
              <a:t>suppelemtne</a:t>
            </a:r>
            <a:r>
              <a:rPr lang="nl-NL" dirty="0" smtClean="0"/>
              <a:t> en risico op borst- en longkanker. </a:t>
            </a:r>
          </a:p>
          <a:p>
            <a:endParaRPr lang="nl-NL" dirty="0" smtClean="0"/>
          </a:p>
          <a:p>
            <a:endParaRPr lang="nl-NL" dirty="0" smtClean="0"/>
          </a:p>
          <a:p>
            <a:endParaRPr lang="nl-NL" dirty="0" smtClean="0"/>
          </a:p>
          <a:p>
            <a:r>
              <a:rPr lang="nl-NL" dirty="0" smtClean="0"/>
              <a:t>Literatuur: gezondheidsraad, EPHOR richtlijnen.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28</a:t>
            </a:fld>
            <a:endParaRPr lang="nl-NL"/>
          </a:p>
        </p:txBody>
      </p:sp>
    </p:spTree>
    <p:extLst>
      <p:ext uri="{BB962C8B-B14F-4D97-AF65-F5344CB8AC3E}">
        <p14:creationId xmlns:p14="http://schemas.microsoft.com/office/powerpoint/2010/main" val="999830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Standaard behandeling van osteoporose: inname van voldoende calcium en behandeling met vitamine D; al dan niet </a:t>
            </a:r>
            <a:r>
              <a:rPr lang="nl-NL" dirty="0" err="1" smtClean="0"/>
              <a:t>incl</a:t>
            </a:r>
            <a:r>
              <a:rPr lang="nl-NL" dirty="0" smtClean="0"/>
              <a:t> aanvulling van bisfosfonaten. </a:t>
            </a:r>
          </a:p>
          <a:p>
            <a:r>
              <a:rPr lang="nl-NL" dirty="0" smtClean="0"/>
              <a:t>CBO richtlijn osteoporose en fractuur preventie advies: 500mg calcium suppletie per dag bij patiënten die minder dan 1000 mg calcium per dag via voeding binnen krijgen. Alleen suppletie met 1000mg calcium per dag indien patiënten helemaal geen calcium via voeding binnenkrijgen. </a:t>
            </a:r>
          </a:p>
          <a:p>
            <a:endParaRPr lang="nl-NL" dirty="0" smtClean="0"/>
          </a:p>
          <a:p>
            <a:endParaRPr lang="nl-NL" dirty="0" smtClean="0"/>
          </a:p>
          <a:p>
            <a:r>
              <a:rPr lang="nl-NL" baseline="0" dirty="0" smtClean="0"/>
              <a:t>EPHOR adviseert dan ook dat bij osteoporose het advies is om 1000-1200mg calcium per dag via voeding in te nemen. Enkele voorbeelden van voedsel met calcium; kazen, melk, yoghurt kwark. 150ml melk (1 glas) bevat 175mg  calcium, 1 snee </a:t>
            </a:r>
            <a:r>
              <a:rPr lang="nl-NL" baseline="0" dirty="0" err="1" smtClean="0"/>
              <a:t>belgische</a:t>
            </a:r>
            <a:r>
              <a:rPr lang="nl-NL" baseline="0" dirty="0" smtClean="0"/>
              <a:t> </a:t>
            </a:r>
            <a:r>
              <a:rPr lang="nl-NL" baseline="0" dirty="0" err="1" smtClean="0"/>
              <a:t>gouda</a:t>
            </a:r>
            <a:r>
              <a:rPr lang="nl-NL" baseline="0" dirty="0" smtClean="0"/>
              <a:t> kaas 256mg calcium, 200gr broccoli 200gr. </a:t>
            </a:r>
          </a:p>
          <a:p>
            <a:r>
              <a:rPr lang="nl-NL" baseline="0" dirty="0" smtClean="0"/>
              <a:t>Als calcium via voeding niet haalbaar is dan is het advies om slechts 500mg calcium per dag tijdens de maaltijd te gebruiken, wegens verhoogd risico op </a:t>
            </a:r>
            <a:r>
              <a:rPr lang="nl-NL" baseline="0" dirty="0" err="1" smtClean="0"/>
              <a:t>gastro-inestinale</a:t>
            </a:r>
            <a:r>
              <a:rPr lang="nl-NL" baseline="0" dirty="0" smtClean="0"/>
              <a:t> bijwerkingen bij hogere doseringen en aanwijzingen voor cardiovasculaire bijwerkingen bij calcium suppletie &gt; 1000mg. Uitzondering: osteoporose preventie in het kader van behandeling met </a:t>
            </a:r>
            <a:r>
              <a:rPr lang="nl-NL" baseline="0" dirty="0" err="1" smtClean="0"/>
              <a:t>glucocorticosteroïden</a:t>
            </a:r>
            <a:r>
              <a:rPr lang="nl-NL" baseline="0" dirty="0" smtClean="0"/>
              <a:t>, dan hogere doseringen calcium geven &gt; 1000mg.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30</a:t>
            </a:fld>
            <a:endParaRPr lang="nl-NL"/>
          </a:p>
        </p:txBody>
      </p:sp>
    </p:spTree>
    <p:extLst>
      <p:ext uri="{BB962C8B-B14F-4D97-AF65-F5344CB8AC3E}">
        <p14:creationId xmlns:p14="http://schemas.microsoft.com/office/powerpoint/2010/main" val="3305890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Contra-indicaties calciumsuppletie: </a:t>
            </a:r>
          </a:p>
          <a:p>
            <a:r>
              <a:rPr lang="nl-NL" baseline="0" dirty="0" smtClean="0"/>
              <a:t>het kan gastro-intestinale klachten geven of verergeren. Tevens is het verstandig om bij nierfalen niet een te hoge serumcalciumwaarde na te streven, </a:t>
            </a:r>
            <a:r>
              <a:rPr lang="nl-NL" baseline="0" dirty="0" err="1" smtClean="0"/>
              <a:t>ivm</a:t>
            </a:r>
            <a:r>
              <a:rPr lang="nl-NL" baseline="0" dirty="0" smtClean="0"/>
              <a:t> risico op calcificaties. Tevens geeft vitamine D deficiëntie een secundaire </a:t>
            </a:r>
            <a:r>
              <a:rPr lang="nl-NL" baseline="0" dirty="0" err="1" smtClean="0"/>
              <a:t>hyperparathyreoïdie</a:t>
            </a:r>
            <a:r>
              <a:rPr lang="nl-NL" baseline="0" dirty="0" smtClean="0"/>
              <a:t>, dit kan bijdragen aan een </a:t>
            </a:r>
            <a:r>
              <a:rPr lang="nl-NL" baseline="0" dirty="0" err="1" smtClean="0"/>
              <a:t>hypercalciëmie</a:t>
            </a:r>
            <a:r>
              <a:rPr lang="nl-NL" baseline="0" dirty="0" smtClean="0"/>
              <a:t>, dit is dan ook de reden dat er wordt geadviseerd om bij nierfalen eerst vitamine D te suppleren met controle van calcium. </a:t>
            </a:r>
          </a:p>
          <a:p>
            <a:r>
              <a:rPr lang="nl-NL" baseline="0" dirty="0" smtClean="0"/>
              <a:t>Doseringsadvies vitamine D suppletie bij nierfunctiestoornis is als volgt: 1) Bepaal de vitamine D spiegel, het serum calcium, fosfaat en PTH.  2) Bereken het vitamine D tekort (in IE) met de formule van ‘Van Groningen’: 40 x (75 - gemeten vitamine D spiegel) x lichaamsgewicht (Kg).  3) Laad het ‘berekende vitamine D tekort’ op met 25.000 IE </a:t>
            </a:r>
            <a:r>
              <a:rPr lang="nl-NL" baseline="0" dirty="0" err="1" smtClean="0"/>
              <a:t>colecalciferol</a:t>
            </a:r>
            <a:r>
              <a:rPr lang="nl-NL" baseline="0" dirty="0" smtClean="0"/>
              <a:t> per week, totdat het berekende tekort is aangevuld. Geef daarna een onderhoudsdosis </a:t>
            </a:r>
            <a:r>
              <a:rPr lang="nl-NL" baseline="0" dirty="0" err="1" smtClean="0"/>
              <a:t>colecalciferol</a:t>
            </a:r>
            <a:r>
              <a:rPr lang="nl-NL" baseline="0" dirty="0" smtClean="0"/>
              <a:t>.  4) Indien na 3 maanden de PTH waarde boven de streefwaarde blijft, dan continueert men </a:t>
            </a:r>
            <a:r>
              <a:rPr lang="nl-NL" baseline="0" dirty="0" err="1" smtClean="0"/>
              <a:t>colecalciferol</a:t>
            </a:r>
            <a:r>
              <a:rPr lang="nl-NL" baseline="0" dirty="0" smtClean="0"/>
              <a:t>, maar voegt alfacalcidol of calcitriol 0.25 µg 3x per week of 1x per dag toe. Controleer de serumcalcium- en fosfaatspiegel na 4 weken en verhoog de dosering </a:t>
            </a:r>
            <a:r>
              <a:rPr lang="nl-NL" baseline="0" dirty="0" err="1" smtClean="0"/>
              <a:t>z.n</a:t>
            </a:r>
            <a:r>
              <a:rPr lang="nl-NL" baseline="0" dirty="0" smtClean="0"/>
              <a:t>. bij </a:t>
            </a:r>
            <a:r>
              <a:rPr lang="nl-NL" baseline="0" dirty="0" err="1" smtClean="0"/>
              <a:t>hypocalciëmie</a:t>
            </a:r>
            <a:r>
              <a:rPr lang="nl-NL" baseline="0" dirty="0" smtClean="0"/>
              <a:t> en/of stijging van PTH tot 2x boven de normaalwaarde. </a:t>
            </a:r>
          </a:p>
          <a:p>
            <a:r>
              <a:rPr lang="nl-NL" baseline="0" dirty="0" smtClean="0"/>
              <a:t>Hypercalciurie, </a:t>
            </a:r>
            <a:r>
              <a:rPr lang="nl-NL" baseline="0" dirty="0" err="1" smtClean="0"/>
              <a:t>hypercalciëmie</a:t>
            </a:r>
            <a:r>
              <a:rPr lang="nl-NL" baseline="0" dirty="0" smtClean="0"/>
              <a:t> en nierstenen: </a:t>
            </a:r>
            <a:r>
              <a:rPr lang="nl-NL" baseline="0" dirty="0" err="1" smtClean="0"/>
              <a:t>farmacotherapeutish</a:t>
            </a:r>
            <a:r>
              <a:rPr lang="nl-NL" baseline="0" dirty="0" smtClean="0"/>
              <a:t> kompas praat over een contra-indicatie van calciumsuppletie in geval van ernstige hypercalciurie en </a:t>
            </a:r>
            <a:r>
              <a:rPr lang="nl-NL" baseline="0" dirty="0" err="1" smtClean="0"/>
              <a:t>hypercalciëmie</a:t>
            </a:r>
            <a:r>
              <a:rPr lang="nl-NL" baseline="0" dirty="0" smtClean="0"/>
              <a:t>; hier zijn geen grenswaarden over bekend. Ook bij nierstenen wordt terughoudendheid van calciumsuppletie geadviseerd.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31</a:t>
            </a:fld>
            <a:endParaRPr lang="nl-NL"/>
          </a:p>
        </p:txBody>
      </p:sp>
    </p:spTree>
    <p:extLst>
      <p:ext uri="{BB962C8B-B14F-4D97-AF65-F5344CB8AC3E}">
        <p14:creationId xmlns:p14="http://schemas.microsoft.com/office/powerpoint/2010/main" val="142787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 stoffen vitamine als naam: A, C, D, E, K, 8 vitamine B (B1 (</a:t>
            </a:r>
            <a:r>
              <a:rPr lang="nl-NL" dirty="0" err="1" smtClean="0"/>
              <a:t>thiamine</a:t>
            </a:r>
            <a:r>
              <a:rPr lang="nl-NL" dirty="0" smtClean="0"/>
              <a:t>), B2 riboflavine, B3 </a:t>
            </a:r>
            <a:r>
              <a:rPr lang="nl-NL" dirty="0" err="1" smtClean="0"/>
              <a:t>niacine</a:t>
            </a:r>
            <a:r>
              <a:rPr lang="nl-NL" dirty="0" smtClean="0"/>
              <a:t>, B5pantotheenzuur, B6, B8 </a:t>
            </a:r>
            <a:r>
              <a:rPr lang="nl-NL" dirty="0" err="1" smtClean="0"/>
              <a:t>biotine</a:t>
            </a:r>
            <a:r>
              <a:rPr lang="nl-NL" dirty="0" smtClean="0"/>
              <a:t>, foliumzuur B11, B12,</a:t>
            </a:r>
          </a:p>
          <a:p>
            <a:r>
              <a:rPr lang="nl-NL" dirty="0" smtClean="0"/>
              <a:t>Vitamines kunnen vet- of wateroplosbaar zijn. </a:t>
            </a:r>
            <a:r>
              <a:rPr lang="nl-NL" dirty="0" err="1" smtClean="0"/>
              <a:t>Vetoplosbaar</a:t>
            </a:r>
            <a:r>
              <a:rPr lang="nl-NL" dirty="0" smtClean="0"/>
              <a:t>: komen vooral voor in de voedingsvetten. Lichaam kan deze in beperkte mate opslaan, alleen vitamine A kan het lichaam in grote voorraad aanleggen in de lever. Vitamines </a:t>
            </a:r>
            <a:r>
              <a:rPr lang="nl-NL" dirty="0" err="1" smtClean="0"/>
              <a:t>wordne</a:t>
            </a:r>
            <a:r>
              <a:rPr lang="nl-NL" dirty="0" smtClean="0"/>
              <a:t> uitgescheiden door gal of urine. A, D, E, K. </a:t>
            </a:r>
          </a:p>
          <a:p>
            <a:r>
              <a:rPr lang="nl-NL" dirty="0" smtClean="0"/>
              <a:t>Wateroplosbaar: kan het lichaam niet of nauwelijks opslaan, met uitzondering van vitamine B12, Een teveel aan deze vitamines verlaat het lichaam via urine. Daardoor bijna nooit een teveel aan deze vitamines. Vitamine C en B.</a:t>
            </a:r>
          </a:p>
          <a:p>
            <a:r>
              <a:rPr lang="nl-NL" dirty="0" smtClean="0"/>
              <a:t>Antioxidanten: A, C, E.  </a:t>
            </a:r>
          </a:p>
          <a:p>
            <a:endParaRPr lang="nl-NL" dirty="0" smtClean="0"/>
          </a:p>
          <a:p>
            <a:r>
              <a:rPr lang="nl-NL" dirty="0" smtClean="0"/>
              <a:t>Dagelijkse</a:t>
            </a:r>
            <a:r>
              <a:rPr lang="nl-NL" baseline="0" dirty="0" smtClean="0"/>
              <a:t> hoeveelheid advies per vitamine: </a:t>
            </a:r>
          </a:p>
          <a:p>
            <a:r>
              <a:rPr lang="nl-NL" baseline="0" dirty="0" smtClean="0"/>
              <a:t>Vitamine A / </a:t>
            </a:r>
            <a:r>
              <a:rPr lang="nl-NL" baseline="0" dirty="0" err="1" smtClean="0"/>
              <a:t>retinol</a:t>
            </a:r>
            <a:r>
              <a:rPr lang="nl-NL" baseline="0" dirty="0" smtClean="0"/>
              <a:t>: zit in producten als vlees, vleeswaren, zuivelproducten, vis en eidooier. In lever zit bv. Veel vitamine A. Uit provitamine A kan het lichaam vitamine A maken: bv. Middels betacaroteen. Dit zit bv in wortels, bloemkool, spitskool, sinaasappels, mandarijnen en bananen. Het lichaam neemt minder vitamine A op uit carotenoïden dan uit voorgevormde vitamine A uit producten van dierlijke oorsprong. </a:t>
            </a:r>
          </a:p>
          <a:p>
            <a:r>
              <a:rPr lang="nl-NL" baseline="0" dirty="0" smtClean="0"/>
              <a:t>Tekort aan vitamine A kan huidproblemen, dof haar, nachtblindheid of blindheid veroorzaken. </a:t>
            </a:r>
          </a:p>
          <a:p>
            <a:r>
              <a:rPr lang="nl-NL" baseline="0" dirty="0" smtClean="0"/>
              <a:t>Teveel aan vitamine A kan vergiftiging veroorzaken. Verschijnselen zijn hoofdpijn, misselijkheid, duizeligheid, vermoeidheid en afwijkingen aan ogen skelet of huid. Er zijn ook aanwijzingen dat &gt; 1500ug vit A per dag risico op heupfracturen bij volwassenen verhoogt. Een teveel komt echter bijna nooit voor en het gaat dan ook met name om inname van dierlijke producten. </a:t>
            </a:r>
          </a:p>
          <a:p>
            <a:r>
              <a:rPr lang="nl-NL" baseline="0" dirty="0" smtClean="0"/>
              <a:t>Bv. Leverworst of leverpaté bevat 1000-1200ug vitamine A per boterham. </a:t>
            </a:r>
          </a:p>
          <a:p>
            <a:r>
              <a:rPr lang="nl-NL" baseline="0" dirty="0" smtClean="0"/>
              <a:t>Dagelijkse hoeveelheid vitamine A: voor volwassen mannen en &gt; 70jr 700ug, voor volwassen vrouwen en &gt; 70jr 700ug. </a:t>
            </a:r>
          </a:p>
          <a:p>
            <a:r>
              <a:rPr lang="nl-NL" baseline="0" dirty="0" smtClean="0"/>
              <a:t>Te weinig onderzoek om uitspraak te doen over verband tussen vitamine A supplementen en risico op borstkanker. </a:t>
            </a:r>
          </a:p>
          <a:p>
            <a:endParaRPr lang="nl-NL" baseline="0" dirty="0" smtClean="0"/>
          </a:p>
          <a:p>
            <a:r>
              <a:rPr lang="nl-NL" baseline="0" dirty="0" smtClean="0"/>
              <a:t>Betacaroteen: </a:t>
            </a:r>
          </a:p>
          <a:p>
            <a:r>
              <a:rPr lang="nl-NL" baseline="0" dirty="0" smtClean="0"/>
              <a:t>Te weinig onderzoek om uitspraak te doen over verband tussen gebruik van </a:t>
            </a:r>
            <a:r>
              <a:rPr lang="nl-NL" baseline="0" dirty="0" err="1" smtClean="0"/>
              <a:t>beta</a:t>
            </a:r>
            <a:r>
              <a:rPr lang="nl-NL" baseline="0" dirty="0" smtClean="0"/>
              <a:t>-caroteensupplementen en risico op borstkanker. </a:t>
            </a:r>
          </a:p>
          <a:p>
            <a:endParaRPr lang="nl-NL" baseline="0" dirty="0" smtClean="0"/>
          </a:p>
          <a:p>
            <a:r>
              <a:rPr lang="nl-NL" baseline="0" dirty="0" smtClean="0"/>
              <a:t>Vitamine E/alfa-tocoferol. Zit in zonnebloemolie, dieethalvarine, dieetmargarine, brood, graanproducten, noten, zaden, groenten en fruit. Beschermt cellen, celwand, bloedbaan en weefsel; vitamine E voorkomt dat ze beschadigt raken door oxidatie van onverzadigde vetzuren. Reguleert stofwisseling in de cel. </a:t>
            </a:r>
          </a:p>
          <a:p>
            <a:r>
              <a:rPr lang="nl-NL" baseline="0" dirty="0" smtClean="0"/>
              <a:t>Aanbevolen hoeveelheid: volwassen mannen 10mg, vrouwen 8mg. </a:t>
            </a:r>
          </a:p>
          <a:p>
            <a:r>
              <a:rPr lang="nl-NL" baseline="0" dirty="0" smtClean="0"/>
              <a:t>Voedingsproducten: 1 snee bruin- of volkorenbrood 0,1mg, 1 appel met schil 0,4mg, 1 eetlepel zonnebloemolie 7,6mg. </a:t>
            </a:r>
          </a:p>
          <a:p>
            <a:r>
              <a:rPr lang="nl-NL" baseline="0" dirty="0" smtClean="0"/>
              <a:t>Voor zover bekend komt vitamine E tekort niet voor in Nederland, zeer ernstig tekort kan leiden tot bloedarmoede, neurologische symptomen en spierzwakte. Teveel is niet schadelijk. </a:t>
            </a:r>
          </a:p>
          <a:p>
            <a:r>
              <a:rPr lang="nl-NL" baseline="0" dirty="0" smtClean="0"/>
              <a:t>Bovengrens vitamine E: 300mg per dag voor volwassenen. </a:t>
            </a:r>
          </a:p>
          <a:p>
            <a:r>
              <a:rPr lang="nl-NL" baseline="0" dirty="0" smtClean="0"/>
              <a:t>Gebruik van 200mg/dag vitamine E uit supplementen verlaagt het risico op herseninfarct met ongeveer 10%, het gebruik van 200mg/dag vitamine E uit supplementen verhoogt het risico op een hersenbloeding met ongeveer 20%. Beide bewijskrachten zijn groot. </a:t>
            </a:r>
          </a:p>
          <a:p>
            <a:r>
              <a:rPr lang="nl-NL" baseline="0" dirty="0" smtClean="0"/>
              <a:t>Effect van gebruik van vitamine E-supplementen op risico op hart- en vaatziekten, darmkanker, en longkanker is onwaarschijnlijk. </a:t>
            </a:r>
          </a:p>
          <a:p>
            <a:r>
              <a:rPr lang="nl-NL" baseline="0" dirty="0" smtClean="0"/>
              <a:t>Effect vitamine E supplementen en </a:t>
            </a:r>
            <a:r>
              <a:rPr lang="nl-NL" baseline="0" dirty="0" err="1" smtClean="0"/>
              <a:t>riisco</a:t>
            </a:r>
            <a:r>
              <a:rPr lang="nl-NL" baseline="0" dirty="0" smtClean="0"/>
              <a:t> op </a:t>
            </a:r>
            <a:r>
              <a:rPr lang="nl-NL" baseline="0" dirty="0" err="1" smtClean="0"/>
              <a:t>dmeentie</a:t>
            </a:r>
            <a:r>
              <a:rPr lang="nl-NL" baseline="0" dirty="0" smtClean="0"/>
              <a:t> en cognitieve achteruitgang bij personen met milde cognitieve achteruitgang en </a:t>
            </a:r>
            <a:r>
              <a:rPr lang="nl-NL" baseline="0" dirty="0" err="1" smtClean="0"/>
              <a:t>patiëntne</a:t>
            </a:r>
            <a:r>
              <a:rPr lang="nl-NL" baseline="0" dirty="0" smtClean="0"/>
              <a:t> met dementie is niet eenduidig. Te weinig onderzoek om uitspraak te doen over effect van gebruik van vit E supplementen en risico op hartfalen en borstkanker. </a:t>
            </a:r>
          </a:p>
          <a:p>
            <a:endParaRPr lang="nl-NL" baseline="0" dirty="0" smtClean="0"/>
          </a:p>
          <a:p>
            <a:r>
              <a:rPr lang="nl-NL" baseline="0" dirty="0" smtClean="0"/>
              <a:t>Vitamine C / ascorbinezuur: beschermt lichaamscellen tegen oxidatieve schade door vrije radicalen. Zorgt voor vorming van bindweefsel, opname van ijzer en het houdt de weerstand in stand. Vitamine C zit in fruit, groente, aardappelen, </a:t>
            </a:r>
            <a:r>
              <a:rPr lang="nl-NL" baseline="0" dirty="0" err="1" smtClean="0"/>
              <a:t>mn</a:t>
            </a:r>
            <a:r>
              <a:rPr lang="nl-NL" baseline="0" dirty="0" smtClean="0"/>
              <a:t> koolsoorten, citrusfruit, kiwi’s, bessen, aardbeien. Bv 1 sinaasappel bevat 61mg vitamine C, 50gr gekookte groente 8mg. </a:t>
            </a:r>
          </a:p>
          <a:p>
            <a:r>
              <a:rPr lang="nl-NL" baseline="0" dirty="0" smtClean="0"/>
              <a:t>Te weinig: scheurbuik, vertraagde wondgenezing, verminderde weerstand, tandvleesbloedingen, onderhuidse en inwendige bloedingen. </a:t>
            </a:r>
          </a:p>
          <a:p>
            <a:r>
              <a:rPr lang="nl-NL" baseline="0" dirty="0" smtClean="0"/>
              <a:t>Teveel: kan schadelijk zijn, hoewel overschot wordt </a:t>
            </a:r>
            <a:r>
              <a:rPr lang="nl-NL" baseline="0" dirty="0" err="1" smtClean="0"/>
              <a:t>uitgeplast</a:t>
            </a:r>
            <a:r>
              <a:rPr lang="nl-NL" baseline="0" dirty="0" smtClean="0"/>
              <a:t>. &gt; 2gr vit C per dag kan leiden tot darmklachten of diarree. </a:t>
            </a:r>
          </a:p>
          <a:p>
            <a:r>
              <a:rPr lang="nl-NL" baseline="0" dirty="0" smtClean="0"/>
              <a:t>Dagelijkse hoeveelheid: mannen en vrouwen 75gr. </a:t>
            </a:r>
          </a:p>
          <a:p>
            <a:r>
              <a:rPr lang="nl-NL" baseline="0" dirty="0" smtClean="0"/>
              <a:t>Hoge bewijskracht dat: Het gebruik van 500mg/dag vitamine uit supplementen verlaagt de systolische bloeddruk met -2,6mmHg. Te weinig onderzoek om uitspraak te doen over effect van vitamine C-supplementen op risico op hart- en vaatziekten, borstkanker, darmkanker en longkanker. </a:t>
            </a:r>
          </a:p>
          <a:p>
            <a:r>
              <a:rPr lang="nl-NL" baseline="0" dirty="0" smtClean="0"/>
              <a:t>Uit 1 cohortonderzoek uit </a:t>
            </a:r>
            <a:r>
              <a:rPr lang="nl-NL" baseline="0" dirty="0" err="1" smtClean="0"/>
              <a:t>amerika</a:t>
            </a:r>
            <a:r>
              <a:rPr lang="nl-NL" baseline="0" dirty="0" smtClean="0"/>
              <a:t> komt uit dat gebruik van vitamine C supplementen samen hangt met een lager risico op coronaire hartziekten in </a:t>
            </a:r>
            <a:r>
              <a:rPr lang="nl-NL" baseline="0" dirty="0" err="1" smtClean="0"/>
              <a:t>noord-amerikaans</a:t>
            </a:r>
            <a:r>
              <a:rPr lang="nl-NL" baseline="0" dirty="0" smtClean="0"/>
              <a:t> cohortonderzoek. De bewijskracht is gering. </a:t>
            </a:r>
          </a:p>
          <a:p>
            <a:endParaRPr lang="nl-NL" baseline="0" dirty="0" smtClean="0"/>
          </a:p>
          <a:p>
            <a:r>
              <a:rPr lang="nl-NL" baseline="0" dirty="0" smtClean="0"/>
              <a:t>Vitamine D / </a:t>
            </a:r>
            <a:r>
              <a:rPr lang="nl-NL" baseline="0" dirty="0" err="1" smtClean="0"/>
              <a:t>cholecalciferol</a:t>
            </a:r>
            <a:r>
              <a:rPr lang="nl-NL" baseline="0" dirty="0" smtClean="0"/>
              <a:t> (vitD3): nodig om calcium uit voeding in lichaam op te nemen. Belangrijk voor botten en tanden. </a:t>
            </a:r>
          </a:p>
          <a:p>
            <a:r>
              <a:rPr lang="nl-NL" baseline="0" dirty="0" smtClean="0"/>
              <a:t>Uit uv-straling. Vitamine wordt in de darm het best opgenomen als er ook vet of olie aanwezig is. Vitamine D kan worden opgeslagen in bv de lever. In de lever wordt vitamine D omgezet in 25-hydroxyvitamine D, deze vorm is niet actief in het lichaam. In de nieren wordt </a:t>
            </a:r>
            <a:r>
              <a:rPr lang="nl-NL" baseline="0" dirty="0" err="1" smtClean="0"/>
              <a:t>hydroxyvitamine</a:t>
            </a:r>
            <a:r>
              <a:rPr lang="nl-NL" baseline="0" dirty="0" smtClean="0"/>
              <a:t> D omgezet in 1,25-dihydroxyvitamine D, dit is de actieve vorm van vitamine D. </a:t>
            </a:r>
          </a:p>
          <a:p>
            <a:r>
              <a:rPr lang="nl-NL" baseline="0" dirty="0" smtClean="0"/>
              <a:t>Bronnen van vitamine D: vette vis (haring, zalm, makreel), vlees en eieren. 1 stukje zalm 100gr bevat 4,6ug, 1 gekookt ei bevat 0,9ug. </a:t>
            </a:r>
          </a:p>
          <a:p>
            <a:r>
              <a:rPr lang="nl-NL" baseline="0" dirty="0" smtClean="0"/>
              <a:t>Vit D tekort: </a:t>
            </a:r>
            <a:r>
              <a:rPr lang="nl-NL" baseline="0" dirty="0" err="1" smtClean="0"/>
              <a:t>osteoporose,en</a:t>
            </a:r>
            <a:r>
              <a:rPr lang="nl-NL" baseline="0" dirty="0" smtClean="0"/>
              <a:t>/of spierzwakte. </a:t>
            </a:r>
          </a:p>
          <a:p>
            <a:r>
              <a:rPr lang="nl-NL" baseline="0" dirty="0" err="1" smtClean="0"/>
              <a:t>Teveen</a:t>
            </a:r>
            <a:r>
              <a:rPr lang="nl-NL" baseline="0" dirty="0" smtClean="0"/>
              <a:t> vit D: kalkafzettingen in het lichaam, met name bij teveel inname via supplementen. </a:t>
            </a:r>
          </a:p>
          <a:p>
            <a:r>
              <a:rPr lang="nl-NL" baseline="0" dirty="0" smtClean="0"/>
              <a:t>Dagelijkse hoeveelheid: 10ug, mensen van boven de 70 20ug. </a:t>
            </a:r>
          </a:p>
          <a:p>
            <a:r>
              <a:rPr lang="nl-NL" baseline="0" dirty="0" smtClean="0"/>
              <a:t>Aanvaardbare bovengrens: 100ug. </a:t>
            </a:r>
          </a:p>
          <a:p>
            <a:r>
              <a:rPr lang="nl-NL" baseline="0" dirty="0" smtClean="0"/>
              <a:t>Vitamine D suppletie </a:t>
            </a:r>
            <a:r>
              <a:rPr lang="nl-NL" baseline="0" dirty="0" err="1" smtClean="0"/>
              <a:t>hefet</a:t>
            </a:r>
            <a:r>
              <a:rPr lang="nl-NL" baseline="0" dirty="0" smtClean="0"/>
              <a:t> geen effect op systolische </a:t>
            </a:r>
            <a:r>
              <a:rPr lang="nl-NL" baseline="0" dirty="0" err="1" smtClean="0"/>
              <a:t>bleoddruk</a:t>
            </a:r>
            <a:r>
              <a:rPr lang="nl-NL" baseline="0" dirty="0" smtClean="0"/>
              <a:t> en lichaamsgewicht en op risico coronaire hartziekten en ook niet op totale fracturen (bij ouderen en bij postmenopauzale vrouwen). </a:t>
            </a:r>
          </a:p>
          <a:p>
            <a:r>
              <a:rPr lang="nl-NL" baseline="0" dirty="0" smtClean="0"/>
              <a:t>Effect van vit D suppletie en LDL cholesterol en op depressieve symptomen zijn niet eenduidig. </a:t>
            </a:r>
          </a:p>
          <a:p>
            <a:r>
              <a:rPr lang="nl-NL" baseline="0" dirty="0" smtClean="0"/>
              <a:t>Te </a:t>
            </a:r>
            <a:r>
              <a:rPr lang="nl-NL" baseline="0" dirty="0" err="1" smtClean="0"/>
              <a:t>wienig</a:t>
            </a:r>
            <a:r>
              <a:rPr lang="nl-NL" baseline="0" dirty="0" smtClean="0"/>
              <a:t> onderzoek om uitspraak te doen over effect van vit D suppletie op LDL cholesterol en op risico beroerte, borst-darm en longkanker en heupfracturen. </a:t>
            </a:r>
          </a:p>
          <a:p>
            <a:endParaRPr lang="nl-NL" baseline="0" dirty="0" smtClean="0"/>
          </a:p>
          <a:p>
            <a:r>
              <a:rPr lang="nl-NL" baseline="0" dirty="0" smtClean="0"/>
              <a:t>Vitamine K/</a:t>
            </a:r>
            <a:r>
              <a:rPr lang="nl-NL" baseline="0" dirty="0" err="1" smtClean="0"/>
              <a:t>fylochinon</a:t>
            </a:r>
            <a:r>
              <a:rPr lang="nl-NL" baseline="0" dirty="0" smtClean="0"/>
              <a:t>: nodig voor goede bloedstolling. Ook aanwijzingen dat het een rol speelt bij aanmaak van botten. </a:t>
            </a:r>
          </a:p>
          <a:p>
            <a:r>
              <a:rPr lang="nl-NL" baseline="0" dirty="0" smtClean="0"/>
              <a:t>Vitamine K1: zit in eten en drinken. Vitamine K2 kunnen gemaakt worden door </a:t>
            </a:r>
            <a:r>
              <a:rPr lang="nl-NL" baseline="0" dirty="0" err="1" smtClean="0"/>
              <a:t>bacterien</a:t>
            </a:r>
            <a:r>
              <a:rPr lang="nl-NL" baseline="0" dirty="0" smtClean="0"/>
              <a:t> in het colon. Kleine </a:t>
            </a:r>
            <a:r>
              <a:rPr lang="nl-NL" baseline="0" dirty="0" err="1" smtClean="0"/>
              <a:t>hoeveelheiden</a:t>
            </a:r>
            <a:r>
              <a:rPr lang="nl-NL" baseline="0" dirty="0" smtClean="0"/>
              <a:t> vitamine K2 komen voor in lever, kaas en eigeel. </a:t>
            </a:r>
          </a:p>
          <a:p>
            <a:r>
              <a:rPr lang="nl-NL" baseline="0" dirty="0" smtClean="0"/>
              <a:t>Onbekend of vitamine K het risico op osteoporose kan verminderen. </a:t>
            </a:r>
          </a:p>
          <a:p>
            <a:r>
              <a:rPr lang="nl-NL" baseline="0" dirty="0" smtClean="0"/>
              <a:t>Vit k zit in groene bladgroenten, fruit, melk, melkproducten, vlees, eieren, granen. </a:t>
            </a:r>
          </a:p>
          <a:p>
            <a:r>
              <a:rPr lang="nl-NL" baseline="0" dirty="0" smtClean="0"/>
              <a:t>Voor vit K is er in Nederland geen algemene dagelijkse hoeveelheid vastgesteld. Amerika advies: 90-120ug per dag. </a:t>
            </a:r>
          </a:p>
          <a:p>
            <a:r>
              <a:rPr lang="nl-NL" baseline="0" dirty="0" smtClean="0"/>
              <a:t>Te weinig vitamine K: vertraagde bloedstolling, antibiotica kunnen bacteriën vernietigen die helpen met aanmaak van vitamine K. </a:t>
            </a:r>
          </a:p>
          <a:p>
            <a:r>
              <a:rPr lang="nl-NL" baseline="0" dirty="0" smtClean="0"/>
              <a:t>Teveel vitamine K: het is niet bekend of vitamine K schadelijk is. Mensen met </a:t>
            </a:r>
            <a:r>
              <a:rPr lang="nl-NL" baseline="0" dirty="0" err="1" smtClean="0"/>
              <a:t>bleodverdunners</a:t>
            </a:r>
            <a:r>
              <a:rPr lang="nl-NL" baseline="0" dirty="0" smtClean="0"/>
              <a:t> of antistollingsmiddelen moeten wel oppassen met vitamine K-pillen met meer dan 100ug vitamine K. Dit kan werking van antistollingsmiddel verminderen. </a:t>
            </a:r>
          </a:p>
          <a:p>
            <a:endParaRPr lang="nl-NL" baseline="0" dirty="0" smtClean="0"/>
          </a:p>
          <a:p>
            <a:r>
              <a:rPr lang="nl-NL" baseline="0" dirty="0" smtClean="0"/>
              <a:t>Foliumzuur/ Vitamine B11: nodig voor aanmaak rode en witte bloedcellen. Komt voor in groene groenten, volkorenproducten, brood, vlees en zuivel. Door gevarieerd te eten kun je </a:t>
            </a:r>
            <a:r>
              <a:rPr lang="nl-NL" baseline="0" dirty="0" err="1" smtClean="0"/>
              <a:t>voledoende</a:t>
            </a:r>
            <a:r>
              <a:rPr lang="nl-NL" baseline="0" dirty="0" smtClean="0"/>
              <a:t> binnen krijgen, behalve zwangere vrouwen. Beschikbaarheid foliumzuur is uit </a:t>
            </a:r>
            <a:r>
              <a:rPr lang="nl-NL" baseline="0" dirty="0" err="1" smtClean="0"/>
              <a:t>voedigiddelen</a:t>
            </a:r>
            <a:r>
              <a:rPr lang="nl-NL" baseline="0" dirty="0" smtClean="0"/>
              <a:t> minder dan uit een pil. </a:t>
            </a:r>
            <a:r>
              <a:rPr lang="nl-NL" baseline="0" dirty="0" err="1" smtClean="0"/>
              <a:t>Lichaa</a:t>
            </a:r>
            <a:r>
              <a:rPr lang="nl-NL" baseline="0" dirty="0" smtClean="0"/>
              <a:t> slaat foliumzuur op in de lever gemiddeld 12-18mg </a:t>
            </a:r>
            <a:r>
              <a:rPr lang="nl-NL" baseline="0" dirty="0" err="1" smtClean="0"/>
              <a:t>beop</a:t>
            </a:r>
            <a:r>
              <a:rPr lang="nl-NL" baseline="0" dirty="0" smtClean="0"/>
              <a:t> </a:t>
            </a:r>
            <a:r>
              <a:rPr lang="nl-NL" baseline="0" dirty="0" err="1" smtClean="0"/>
              <a:t>voorrad</a:t>
            </a:r>
            <a:r>
              <a:rPr lang="nl-NL" baseline="0" dirty="0" smtClean="0"/>
              <a:t>. Deze voorraad kan ongeveer 6 weken in de behoefte van het lichaam worden voorzien. Foliumzuurgehalte kan in het bloed worden gemeten, er kan ook gekeken worden naar het </a:t>
            </a:r>
            <a:r>
              <a:rPr lang="nl-NL" baseline="0" dirty="0" err="1" smtClean="0"/>
              <a:t>hemobglbobinegehalte</a:t>
            </a:r>
            <a:r>
              <a:rPr lang="nl-NL" baseline="0" dirty="0" smtClean="0"/>
              <a:t>, aantal rode bloedlichaampjes. Andere voedingsstoffen hebben </a:t>
            </a:r>
            <a:r>
              <a:rPr lang="nl-NL" baseline="0" dirty="0" err="1" smtClean="0"/>
              <a:t>invleod</a:t>
            </a:r>
            <a:r>
              <a:rPr lang="nl-NL" baseline="0" dirty="0" smtClean="0"/>
              <a:t> op opname van foliumzuur: </a:t>
            </a:r>
          </a:p>
          <a:p>
            <a:r>
              <a:rPr lang="nl-NL" baseline="0" dirty="0" smtClean="0"/>
              <a:t>Alcohol; langdurig overmatig gebruik van alcohol heeft meestal foliumzuurtekort tot gevolg, stof ethanol in alcohol verstoort de opname van foliumzuur. Vitamine B12: langdurig tekort aan vitb12 leidt tot tekort aan foliumzuur, daardoor kan bloedarmoede ontstaan. Vitamine C bevordert de opname van foliumzuur in het lichaam. Bovendien houden producten met meer vitamine C bij </a:t>
            </a:r>
            <a:r>
              <a:rPr lang="nl-NL" baseline="0" dirty="0" err="1" smtClean="0"/>
              <a:t>verhittig</a:t>
            </a:r>
            <a:r>
              <a:rPr lang="nl-NL" baseline="0" dirty="0" smtClean="0"/>
              <a:t> meer foliumzuur vast dan producten met lager gehalte </a:t>
            </a:r>
            <a:r>
              <a:rPr lang="nl-NL" baseline="0" dirty="0" err="1" smtClean="0"/>
              <a:t>itmaine</a:t>
            </a:r>
            <a:r>
              <a:rPr lang="nl-NL" baseline="0" dirty="0" smtClean="0"/>
              <a:t> C. </a:t>
            </a:r>
          </a:p>
          <a:p>
            <a:r>
              <a:rPr lang="nl-NL" baseline="0" dirty="0" smtClean="0"/>
              <a:t>Foliumzuur is oplosbaar in water. </a:t>
            </a:r>
          </a:p>
          <a:p>
            <a:r>
              <a:rPr lang="nl-NL" baseline="0" dirty="0" err="1" smtClean="0"/>
              <a:t>Geondheidseffecrten</a:t>
            </a:r>
            <a:r>
              <a:rPr lang="nl-NL" baseline="0" dirty="0" smtClean="0"/>
              <a:t>: hart- en vaatziekten’ het zou het risico op hart- en vaatziekten verlagen door verlaging </a:t>
            </a:r>
            <a:r>
              <a:rPr lang="nl-NL" baseline="0" dirty="0" err="1" smtClean="0"/>
              <a:t>homocysteïnegehalte</a:t>
            </a:r>
            <a:r>
              <a:rPr lang="nl-NL" baseline="0" dirty="0" smtClean="0"/>
              <a:t>. Aanwijzingen dat het beschermt tegen </a:t>
            </a:r>
            <a:r>
              <a:rPr lang="nl-NL" baseline="0" dirty="0" err="1" smtClean="0"/>
              <a:t>dikekdarmkanker</a:t>
            </a:r>
            <a:r>
              <a:rPr lang="nl-NL" baseline="0" dirty="0" smtClean="0"/>
              <a:t>. </a:t>
            </a:r>
            <a:r>
              <a:rPr lang="nl-NL" baseline="0" dirty="0" err="1" smtClean="0"/>
              <a:t>Teveer</a:t>
            </a:r>
            <a:r>
              <a:rPr lang="nl-NL" baseline="0" dirty="0" smtClean="0"/>
              <a:t> aan foliumzuur verhoogd risico op darmkanker. </a:t>
            </a:r>
          </a:p>
          <a:p>
            <a:r>
              <a:rPr lang="nl-NL" baseline="0" dirty="0" smtClean="0"/>
              <a:t>Dementie relatie tussen foliumzuurgehalte laag en dementie. </a:t>
            </a:r>
          </a:p>
          <a:p>
            <a:r>
              <a:rPr lang="nl-NL" baseline="0" dirty="0" err="1" smtClean="0"/>
              <a:t>Depressieviteit</a:t>
            </a:r>
            <a:r>
              <a:rPr lang="nl-NL" baseline="0" dirty="0" smtClean="0"/>
              <a:t> mogelijk gunstig </a:t>
            </a:r>
            <a:r>
              <a:rPr lang="nl-NL" baseline="0" dirty="0" err="1" smtClean="0"/>
              <a:t>efect</a:t>
            </a:r>
            <a:r>
              <a:rPr lang="nl-NL" baseline="0" dirty="0" smtClean="0"/>
              <a:t> op </a:t>
            </a:r>
            <a:r>
              <a:rPr lang="nl-NL" baseline="0" dirty="0" err="1" smtClean="0"/>
              <a:t>deperessitivteit</a:t>
            </a:r>
            <a:r>
              <a:rPr lang="nl-NL" baseline="0" dirty="0" smtClean="0"/>
              <a:t>. </a:t>
            </a:r>
          </a:p>
          <a:p>
            <a:r>
              <a:rPr lang="nl-NL" baseline="0" dirty="0" smtClean="0"/>
              <a:t>Tekort aan foliumzuur: bloedarmoede, darmstoornissen, vermoeidheid, geboorteafwijkingen. </a:t>
            </a:r>
          </a:p>
          <a:p>
            <a:r>
              <a:rPr lang="nl-NL" baseline="0" dirty="0" smtClean="0"/>
              <a:t>Teveel: geen aanwijzingen dat dit schadelijk is. Uit voeding. Uit tabletten wel, komt door synthetische vorm. Bovengrens foliumzuur tabletten: 1000ug per dag voor </a:t>
            </a:r>
            <a:r>
              <a:rPr lang="nl-NL" baseline="0" dirty="0" err="1" smtClean="0"/>
              <a:t>volassenen</a:t>
            </a:r>
            <a:r>
              <a:rPr lang="nl-NL" baseline="0" dirty="0" smtClean="0"/>
              <a:t>. </a:t>
            </a:r>
          </a:p>
          <a:p>
            <a:r>
              <a:rPr lang="nl-NL" baseline="0" dirty="0" err="1" smtClean="0"/>
              <a:t>Innname</a:t>
            </a:r>
            <a:r>
              <a:rPr lang="nl-NL" baseline="0" dirty="0" smtClean="0"/>
              <a:t> 300-1000ug. </a:t>
            </a:r>
          </a:p>
          <a:p>
            <a:endParaRPr lang="nl-NL" baseline="0" dirty="0" smtClean="0"/>
          </a:p>
          <a:p>
            <a:r>
              <a:rPr lang="nl-NL" baseline="0" dirty="0" smtClean="0"/>
              <a:t>Vitamine B1/</a:t>
            </a:r>
            <a:r>
              <a:rPr lang="nl-NL" baseline="0" dirty="0" err="1" smtClean="0"/>
              <a:t>thiamine</a:t>
            </a:r>
            <a:r>
              <a:rPr lang="nl-NL" baseline="0" dirty="0" smtClean="0"/>
              <a:t>: als </a:t>
            </a:r>
            <a:r>
              <a:rPr lang="nl-NL" baseline="0" dirty="0" err="1" smtClean="0"/>
              <a:t>coenxym</a:t>
            </a:r>
            <a:r>
              <a:rPr lang="nl-NL" baseline="0" dirty="0" smtClean="0"/>
              <a:t> betrokken bij energie uit koolhydraten vrijmaken. Tevens nodig voor hartspier en zenuwstelsel. Komt veel voor in brood, graanproducten, aardappelen, groente, vlees, vleeswaren, melk, melkproducten. Oplosbaar in water. 1 snee volkorenbrood 0,04mg 1 stuk vlees 0,34mg. </a:t>
            </a:r>
          </a:p>
          <a:p>
            <a:r>
              <a:rPr lang="nl-NL" baseline="0" dirty="0" smtClean="0"/>
              <a:t>Tekort aan vitamine: depressie, concentratieproblemen, geheugenverlies, gevoelloosheid in de benen, hartklachten spierverlamming (beriberi). </a:t>
            </a:r>
          </a:p>
          <a:p>
            <a:r>
              <a:rPr lang="nl-NL" baseline="0" dirty="0" smtClean="0"/>
              <a:t>Bij meer inname dan nodig plas je het uit. </a:t>
            </a:r>
          </a:p>
          <a:p>
            <a:r>
              <a:rPr lang="nl-NL" baseline="0" dirty="0" smtClean="0"/>
              <a:t>Hoeveelheid: 1,1mg/dag. </a:t>
            </a:r>
          </a:p>
          <a:p>
            <a:endParaRPr lang="nl-NL" baseline="0" dirty="0" smtClean="0"/>
          </a:p>
          <a:p>
            <a:r>
              <a:rPr lang="nl-NL" baseline="0" dirty="0" smtClean="0"/>
              <a:t>Vitamine B12: nodig voor aanmaak van rode bloedcellen. Is water oplosbaar. </a:t>
            </a:r>
          </a:p>
          <a:p>
            <a:r>
              <a:rPr lang="nl-NL" baseline="0" dirty="0" smtClean="0"/>
              <a:t>Opname en opslag: in maag door maagzuur gesplitst. In dunne darm bindt het zich aan </a:t>
            </a:r>
            <a:r>
              <a:rPr lang="nl-NL" baseline="0" dirty="0" err="1" smtClean="0"/>
              <a:t>intrinsic</a:t>
            </a:r>
            <a:r>
              <a:rPr lang="nl-NL" baseline="0" dirty="0" smtClean="0"/>
              <a:t> factor (door maag gemaakt) waardoor het wordt opgenomen aan het einde van de dunne darm. Slaat lichaam als reservevoorraad op in de lever </a:t>
            </a:r>
            <a:r>
              <a:rPr lang="nl-NL" baseline="0" dirty="0" err="1" smtClean="0"/>
              <a:t>mn</a:t>
            </a:r>
            <a:r>
              <a:rPr lang="nl-NL" baseline="0" dirty="0" smtClean="0"/>
              <a:t>, 2-5mg. </a:t>
            </a:r>
          </a:p>
          <a:p>
            <a:r>
              <a:rPr lang="nl-NL" baseline="0" dirty="0" smtClean="0"/>
              <a:t>Zit in dierlijke producten, bv melk, melkproducten, vlees, vleeswaren, vis, eieren. Gedroogd zeewier en algen bevatten ook vitb12; maar dit kan lichaam veel minder goed opnemen. 1 glas halfvolle melk 0,6ug,rundvlees 1 stuk 75gr 2,5ug. </a:t>
            </a:r>
          </a:p>
          <a:p>
            <a:r>
              <a:rPr lang="nl-NL" baseline="0" dirty="0" smtClean="0"/>
              <a:t>Tekort: bloedarmoede, macrocytaire anemie. Neurologische gevolgen zoals </a:t>
            </a:r>
            <a:r>
              <a:rPr lang="nl-NL" baseline="0" dirty="0" err="1" smtClean="0"/>
              <a:t>tinetlingen</a:t>
            </a:r>
            <a:r>
              <a:rPr lang="nl-NL" baseline="0" dirty="0" smtClean="0"/>
              <a:t> in vingers, geheugenverlies, coördinatiestoornissen, spierzwakte in de benen. Tekort komt zelden voor door </a:t>
            </a:r>
            <a:r>
              <a:rPr lang="nl-NL" baseline="0" dirty="0" err="1" smtClean="0"/>
              <a:t>voorrad</a:t>
            </a:r>
            <a:r>
              <a:rPr lang="nl-NL" baseline="0" dirty="0" smtClean="0"/>
              <a:t> in lichaam. Ouderen hebben vaker een vitamine B12 tekort doordat productie maagzuur afneemt. Te veel vitamine B12 geen ongewenste effecten bekend.</a:t>
            </a:r>
          </a:p>
          <a:p>
            <a:r>
              <a:rPr lang="nl-NL" baseline="0" dirty="0" smtClean="0"/>
              <a:t>ADH: 2,8ug/dag. </a:t>
            </a:r>
          </a:p>
          <a:p>
            <a:r>
              <a:rPr lang="nl-NL" baseline="0" dirty="0" smtClean="0"/>
              <a:t>Geen bovengrens bekend. </a:t>
            </a:r>
          </a:p>
          <a:p>
            <a:endParaRPr lang="nl-NL" baseline="0" dirty="0" smtClean="0"/>
          </a:p>
          <a:p>
            <a:r>
              <a:rPr lang="nl-NL" baseline="0" dirty="0" smtClean="0"/>
              <a:t>Referenties: www.voedingscentrum.nl  opgehaald op 05-03-2018. </a:t>
            </a:r>
            <a:endParaRPr lang="nl-NL" dirty="0" smtClean="0"/>
          </a:p>
          <a:p>
            <a:endParaRPr lang="nl-NL" baseline="0" dirty="0" smtClean="0"/>
          </a:p>
          <a:p>
            <a:endParaRPr lang="nl-NL" baseline="0" dirty="0" smtClean="0"/>
          </a:p>
          <a:p>
            <a:r>
              <a:rPr lang="nl-NL" baseline="0" dirty="0" smtClean="0"/>
              <a:t>Vitamine B (complex): veel onderzoek gedaan naar foliumzuur </a:t>
            </a:r>
            <a:r>
              <a:rPr lang="nl-NL" baseline="0" dirty="0" err="1" smtClean="0"/>
              <a:t>icm</a:t>
            </a:r>
            <a:r>
              <a:rPr lang="nl-NL" baseline="0" dirty="0" smtClean="0"/>
              <a:t> vitamineB12 en/of B6. Gezondheidsraad beschrijft de effecten van deze vitamines dan ook in samenhang. Gebruik van foliumzuursupplementen al dan niet in combinatie met vitamine B12 en/of vitamine B6 zijn onwaarschijnlijk; risico op coronaire hartziekten en beroerte bij personen met hart- en vaatziekten of ernstige nierziekte, en op risico op cognitieve achteruitgang op korte termijn bij 50+ers al dan niet met cognitieve achteruitgang. Te weinig onderzoek over effect van gebruik van foliumzuur- vitamine B6 en of vitamine B12 supplementen op risico op borstkanker, darmkanker longkanker en depressie. </a:t>
            </a:r>
          </a:p>
          <a:p>
            <a:endParaRPr lang="nl-NL" baseline="0" dirty="0" smtClean="0"/>
          </a:p>
          <a:p>
            <a:r>
              <a:rPr lang="nl-NL" baseline="0" dirty="0" smtClean="0"/>
              <a:t>Literatuur: gezondheidsraad, voedingscentrum.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4</a:t>
            </a:fld>
            <a:endParaRPr lang="nl-NL"/>
          </a:p>
        </p:txBody>
      </p:sp>
    </p:spTree>
    <p:extLst>
      <p:ext uri="{BB962C8B-B14F-4D97-AF65-F5344CB8AC3E}">
        <p14:creationId xmlns:p14="http://schemas.microsoft.com/office/powerpoint/2010/main" val="61026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32</a:t>
            </a:fld>
            <a:endParaRPr lang="nl-NL"/>
          </a:p>
        </p:txBody>
      </p:sp>
    </p:spTree>
    <p:extLst>
      <p:ext uri="{BB962C8B-B14F-4D97-AF65-F5344CB8AC3E}">
        <p14:creationId xmlns:p14="http://schemas.microsoft.com/office/powerpoint/2010/main" val="3361329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Selenium: te weinig onderzoek om uitspraak te doen over effect van gebruik van seleniumsupplementen op risico van hart- en vaatziekten, diabetes mellitus type 2, darmkanker en longkanker. </a:t>
            </a:r>
          </a:p>
          <a:p>
            <a:endParaRPr lang="nl-NL" dirty="0" smtClean="0"/>
          </a:p>
          <a:p>
            <a:r>
              <a:rPr lang="nl-NL" dirty="0" smtClean="0"/>
              <a:t>Magnesiumsuppletie: er is gering bewijs dat magnesiumsuppletie de </a:t>
            </a:r>
            <a:r>
              <a:rPr lang="nl-NL" dirty="0" err="1" smtClean="0"/>
              <a:t>systoische</a:t>
            </a:r>
            <a:r>
              <a:rPr lang="nl-NL" dirty="0" smtClean="0"/>
              <a:t> en </a:t>
            </a:r>
            <a:r>
              <a:rPr lang="nl-NL" dirty="0" err="1" smtClean="0"/>
              <a:t>diastoische</a:t>
            </a:r>
            <a:r>
              <a:rPr lang="nl-NL" dirty="0" smtClean="0"/>
              <a:t> </a:t>
            </a:r>
            <a:r>
              <a:rPr lang="nl-NL" dirty="0" err="1" smtClean="0"/>
              <a:t>bleoddruk</a:t>
            </a:r>
            <a:r>
              <a:rPr lang="nl-NL" dirty="0" smtClean="0"/>
              <a:t> verlaagt. </a:t>
            </a:r>
          </a:p>
          <a:p>
            <a:endParaRPr lang="nl-NL" dirty="0" smtClean="0"/>
          </a:p>
          <a:p>
            <a:r>
              <a:rPr lang="nl-NL" dirty="0" smtClean="0"/>
              <a:t>Multivitaminemineralensupplementen: het effect van gebruik van </a:t>
            </a:r>
            <a:r>
              <a:rPr lang="nl-NL" dirty="0" err="1" smtClean="0"/>
              <a:t>multivitamineminderalensupplementen</a:t>
            </a:r>
            <a:r>
              <a:rPr lang="nl-NL" dirty="0" smtClean="0"/>
              <a:t> op </a:t>
            </a:r>
            <a:r>
              <a:rPr lang="nl-NL" dirty="0" err="1" smtClean="0"/>
              <a:t>risoco</a:t>
            </a:r>
            <a:r>
              <a:rPr lang="nl-NL" dirty="0" smtClean="0"/>
              <a:t> op hart- en vaatziekten is onwaarschijnlijk. Effect op risico op cognitieve achteruitgang is niet eenduidig. Er is te weinig interventieonderzoek gedaan om een uitspraak te doen over effect op risico op borst- en darm en </a:t>
            </a:r>
            <a:r>
              <a:rPr lang="nl-NL" dirty="0" err="1" smtClean="0"/>
              <a:t>longnaker</a:t>
            </a:r>
            <a:r>
              <a:rPr lang="nl-NL" dirty="0" smtClean="0"/>
              <a:t> en op risico depressie. Uit een cohortonderzoek komt dat het gebruik van </a:t>
            </a:r>
            <a:r>
              <a:rPr lang="nl-NL" dirty="0" err="1" smtClean="0"/>
              <a:t>mvm</a:t>
            </a:r>
            <a:r>
              <a:rPr lang="nl-NL" dirty="0" smtClean="0"/>
              <a:t> </a:t>
            </a:r>
            <a:r>
              <a:rPr lang="nl-NL" dirty="0" err="1" smtClean="0"/>
              <a:t>supplemetnen</a:t>
            </a:r>
            <a:r>
              <a:rPr lang="nl-NL" dirty="0" smtClean="0"/>
              <a:t> samen hangt met een lager risico op darmkanker, bewijskracht is gering. Er is geen verband tussen gebruik van </a:t>
            </a:r>
            <a:r>
              <a:rPr lang="nl-NL" dirty="0" err="1" smtClean="0"/>
              <a:t>Mvm</a:t>
            </a:r>
            <a:r>
              <a:rPr lang="nl-NL" dirty="0" smtClean="0"/>
              <a:t> </a:t>
            </a:r>
            <a:r>
              <a:rPr lang="nl-NL" dirty="0" err="1" smtClean="0"/>
              <a:t>suppelemtne</a:t>
            </a:r>
            <a:r>
              <a:rPr lang="nl-NL" dirty="0" smtClean="0"/>
              <a:t> en risico op borst- en longkanker.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33</a:t>
            </a:fld>
            <a:endParaRPr lang="nl-NL"/>
          </a:p>
        </p:txBody>
      </p:sp>
    </p:spTree>
    <p:extLst>
      <p:ext uri="{BB962C8B-B14F-4D97-AF65-F5344CB8AC3E}">
        <p14:creationId xmlns:p14="http://schemas.microsoft.com/office/powerpoint/2010/main" val="148401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34</a:t>
            </a:fld>
            <a:endParaRPr lang="nl-NL"/>
          </a:p>
        </p:txBody>
      </p:sp>
    </p:spTree>
    <p:extLst>
      <p:ext uri="{BB962C8B-B14F-4D97-AF65-F5344CB8AC3E}">
        <p14:creationId xmlns:p14="http://schemas.microsoft.com/office/powerpoint/2010/main" val="832726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aseline="0" dirty="0" smtClean="0"/>
              <a:t>Voorstel vanuit mezelf: </a:t>
            </a:r>
          </a:p>
          <a:p>
            <a:pPr marL="228600" indent="-228600">
              <a:buAutoNum type="arabicPeriod"/>
            </a:pPr>
            <a:r>
              <a:rPr lang="nl-NL" baseline="0" dirty="0" smtClean="0"/>
              <a:t>Geen suppletie van multivitaminen. Niemand krijgt dit meer binnen archipel, anders is er geen zicht op eventuele teveel aan intake van vitamine. </a:t>
            </a:r>
          </a:p>
          <a:p>
            <a:pPr marL="228600" indent="-228600">
              <a:buAutoNum type="arabicPeriod"/>
            </a:pPr>
            <a:r>
              <a:rPr lang="nl-NL" baseline="0" dirty="0" smtClean="0"/>
              <a:t>Vitamine B complex ook niet nodig. Vitamine B alleen geprikt bij anemie. Indien dan tekort dan aanvullen. </a:t>
            </a:r>
          </a:p>
          <a:p>
            <a:pPr marL="228600" indent="-228600">
              <a:buAutoNum type="arabicPeriod"/>
            </a:pPr>
            <a:r>
              <a:rPr lang="nl-NL" baseline="0" dirty="0" smtClean="0"/>
              <a:t>Zie 2. </a:t>
            </a:r>
          </a:p>
          <a:p>
            <a:pPr marL="228600" indent="-228600">
              <a:buAutoNum type="arabicPeriod"/>
            </a:pPr>
            <a:r>
              <a:rPr lang="nl-NL" baseline="0" dirty="0" smtClean="0"/>
              <a:t>Vitamine D suppleren bij vrouwen &gt; 50 en mannen &gt; 70 in verpleeghuis. 25.000IE </a:t>
            </a:r>
            <a:r>
              <a:rPr lang="nl-NL" baseline="0" dirty="0" err="1" smtClean="0"/>
              <a:t>decura</a:t>
            </a:r>
            <a:r>
              <a:rPr lang="nl-NL" baseline="0" dirty="0" smtClean="0"/>
              <a:t> drank per 2 weken. </a:t>
            </a:r>
          </a:p>
          <a:p>
            <a:pPr marL="228600" indent="-228600">
              <a:buAutoNum type="arabicPeriod"/>
            </a:pPr>
            <a:r>
              <a:rPr lang="nl-NL" baseline="0" dirty="0" smtClean="0"/>
              <a:t>Calciumsuppletie achterwegen laten als mensen voldoende binnenkrijgen via voeding. Anders bij osteoporose in VG calcium 500mg suppletie. </a:t>
            </a:r>
          </a:p>
          <a:p>
            <a:pPr marL="228600" indent="-228600">
              <a:buAutoNum type="arabicPeriod"/>
            </a:pPr>
            <a:endParaRPr lang="nl-NL" baseline="0" dirty="0" smtClean="0"/>
          </a:p>
          <a:p>
            <a:pPr marL="228600" indent="-228600">
              <a:buAutoNum type="arabicPeriod"/>
            </a:pPr>
            <a:endParaRPr lang="nl-NL" baseline="0" dirty="0" smtClean="0"/>
          </a:p>
          <a:p>
            <a:pPr marL="228600" indent="-228600">
              <a:buAutoNum type="arabicPeriod"/>
            </a:pPr>
            <a:endParaRPr lang="nl-NL" baseline="0" dirty="0" smtClean="0"/>
          </a:p>
          <a:p>
            <a:pPr marL="228600" indent="-228600">
              <a:buAutoNum type="arabicPeriod"/>
            </a:pPr>
            <a:endParaRPr lang="nl-NL" baseline="0" dirty="0" smtClean="0"/>
          </a:p>
          <a:p>
            <a:pPr marL="0" indent="0">
              <a:buNone/>
            </a:pPr>
            <a:r>
              <a:rPr lang="nl-NL" dirty="0" smtClean="0"/>
              <a:t>Ik heb vernomen dat in vorig overleg is afgesproken om geen vitamine D spiegels te bepalen alvorens er wordt gestart met vitamine D suppletie bij ouderen. Voor mij is onduidelijk welke hoe we bepalen welke patiënten we wel en welke patiënten we niet suppleren met vitamine D. Wat is hier de afspraak over? Iedereen of vanaf een bepaalde leeftijd, </a:t>
            </a:r>
            <a:r>
              <a:rPr lang="nl-NL" dirty="0" err="1" smtClean="0"/>
              <a:t>ivm</a:t>
            </a:r>
            <a:r>
              <a:rPr lang="nl-NL" dirty="0" smtClean="0"/>
              <a:t> hoger risico op vitamine D deficiëntie? </a:t>
            </a:r>
          </a:p>
          <a:p>
            <a:pPr marL="0" indent="0">
              <a:buNone/>
            </a:pPr>
            <a:r>
              <a:rPr lang="nl-NL" dirty="0" smtClean="0"/>
              <a:t>Opladen 25,000 IE </a:t>
            </a:r>
            <a:r>
              <a:rPr lang="nl-NL" dirty="0" err="1" smtClean="0"/>
              <a:t>colecalciferol</a:t>
            </a:r>
            <a:r>
              <a:rPr lang="nl-NL" dirty="0" smtClean="0"/>
              <a:t>-drank 1x per week, gedurende 6 weken. Onderhoudsdosis: 25,000IE per 2 weken (D-</a:t>
            </a:r>
            <a:r>
              <a:rPr lang="nl-NL" dirty="0" err="1" smtClean="0"/>
              <a:t>Cura</a:t>
            </a:r>
            <a:r>
              <a:rPr lang="nl-NL" dirty="0" smtClean="0"/>
              <a:t> drank, voor nu overal </a:t>
            </a:r>
            <a:r>
              <a:rPr lang="nl-NL" dirty="0" err="1" smtClean="0"/>
              <a:t>ivm</a:t>
            </a:r>
            <a:r>
              <a:rPr lang="nl-NL" dirty="0" smtClean="0"/>
              <a:t> stoppen levering </a:t>
            </a:r>
            <a:r>
              <a:rPr lang="nl-NL" dirty="0" err="1" smtClean="0"/>
              <a:t>colecalciferol</a:t>
            </a:r>
            <a:r>
              <a:rPr lang="nl-NL" dirty="0" smtClean="0"/>
              <a:t> 2800IE en 5600IE), Tijdens vorig FTO is afgesproken om iedereen 1x per week 2 tabletten 2800IE te geven. </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35</a:t>
            </a:fld>
            <a:endParaRPr lang="nl-NL"/>
          </a:p>
        </p:txBody>
      </p:sp>
    </p:spTree>
    <p:extLst>
      <p:ext uri="{BB962C8B-B14F-4D97-AF65-F5344CB8AC3E}">
        <p14:creationId xmlns:p14="http://schemas.microsoft.com/office/powerpoint/2010/main" val="1766158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37</a:t>
            </a:fld>
            <a:endParaRPr lang="nl-NL"/>
          </a:p>
        </p:txBody>
      </p:sp>
    </p:spTree>
    <p:extLst>
      <p:ext uri="{BB962C8B-B14F-4D97-AF65-F5344CB8AC3E}">
        <p14:creationId xmlns:p14="http://schemas.microsoft.com/office/powerpoint/2010/main" val="76590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 stoffen vitamine als naam: A, C, D, E, K, 8 vitamine B (B1 (</a:t>
            </a:r>
            <a:r>
              <a:rPr lang="nl-NL" dirty="0" err="1" smtClean="0"/>
              <a:t>thiamine</a:t>
            </a:r>
            <a:r>
              <a:rPr lang="nl-NL" dirty="0" smtClean="0"/>
              <a:t>), B2 riboflavine, B3 </a:t>
            </a:r>
            <a:r>
              <a:rPr lang="nl-NL" dirty="0" err="1" smtClean="0"/>
              <a:t>niacine</a:t>
            </a:r>
            <a:r>
              <a:rPr lang="nl-NL" dirty="0" smtClean="0"/>
              <a:t>, B5pantotheenzuur, B6, B8 </a:t>
            </a:r>
            <a:r>
              <a:rPr lang="nl-NL" dirty="0" err="1" smtClean="0"/>
              <a:t>biotine</a:t>
            </a:r>
            <a:r>
              <a:rPr lang="nl-NL" dirty="0" smtClean="0"/>
              <a:t>, foliumzuur B11, B12,</a:t>
            </a:r>
          </a:p>
          <a:p>
            <a:r>
              <a:rPr lang="nl-NL" dirty="0" smtClean="0"/>
              <a:t>Vitamines kunnen vet- of wateroplosbaar zijn. </a:t>
            </a:r>
            <a:r>
              <a:rPr lang="nl-NL" dirty="0" err="1" smtClean="0"/>
              <a:t>Vetoplosbaar</a:t>
            </a:r>
            <a:r>
              <a:rPr lang="nl-NL" dirty="0" smtClean="0"/>
              <a:t>: komen vooral voor in de voedingsvetten. Lichaam kan deze in beperkte mate opslaan, alleen vitamine A kan het lichaam in grote voorraad aanleggen in de lever. Vitamines </a:t>
            </a:r>
            <a:r>
              <a:rPr lang="nl-NL" dirty="0" err="1" smtClean="0"/>
              <a:t>wordne</a:t>
            </a:r>
            <a:r>
              <a:rPr lang="nl-NL" dirty="0" smtClean="0"/>
              <a:t> uitgescheiden door gal of urine. A, D, E, K. </a:t>
            </a:r>
          </a:p>
          <a:p>
            <a:r>
              <a:rPr lang="nl-NL" dirty="0" smtClean="0"/>
              <a:t>Wateroplosbaar: kan het lichaam niet of nauwelijks opslaan, met uitzondering van vitamine B12, Een teveel aan deze vitamines verlaat het lichaam via urine. Daardoor bijna nooit een teveel aan deze vitamines. Vitamine C en B.</a:t>
            </a:r>
          </a:p>
          <a:p>
            <a:r>
              <a:rPr lang="nl-NL" dirty="0" smtClean="0"/>
              <a:t>Antioxidanten: A, C, E.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5</a:t>
            </a:fld>
            <a:endParaRPr lang="nl-NL"/>
          </a:p>
        </p:txBody>
      </p:sp>
    </p:spTree>
    <p:extLst>
      <p:ext uri="{BB962C8B-B14F-4D97-AF65-F5344CB8AC3E}">
        <p14:creationId xmlns:p14="http://schemas.microsoft.com/office/powerpoint/2010/main" val="149786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 stoffen vitamine als naam: A, C, D, E, K, 8 vitamine B (B1 (</a:t>
            </a:r>
            <a:r>
              <a:rPr lang="nl-NL" dirty="0" err="1" smtClean="0"/>
              <a:t>thiamine</a:t>
            </a:r>
            <a:r>
              <a:rPr lang="nl-NL" dirty="0" smtClean="0"/>
              <a:t>), B2 riboflavine, B3 </a:t>
            </a:r>
            <a:r>
              <a:rPr lang="nl-NL" dirty="0" err="1" smtClean="0"/>
              <a:t>niacine</a:t>
            </a:r>
            <a:r>
              <a:rPr lang="nl-NL" dirty="0" smtClean="0"/>
              <a:t>, B5pantotheenzuur, B6, B8 </a:t>
            </a:r>
            <a:r>
              <a:rPr lang="nl-NL" dirty="0" err="1" smtClean="0"/>
              <a:t>biotine</a:t>
            </a:r>
            <a:r>
              <a:rPr lang="nl-NL" dirty="0" smtClean="0"/>
              <a:t>, foliumzuur B11, B12,</a:t>
            </a:r>
          </a:p>
          <a:p>
            <a:r>
              <a:rPr lang="nl-NL" dirty="0" smtClean="0"/>
              <a:t>Vitamines kunnen vet- of wateroplosbaar zijn. </a:t>
            </a:r>
            <a:r>
              <a:rPr lang="nl-NL" dirty="0" err="1" smtClean="0"/>
              <a:t>Vetoplosbaar</a:t>
            </a:r>
            <a:r>
              <a:rPr lang="nl-NL" dirty="0" smtClean="0"/>
              <a:t>: komen vooral voor in de voedingsvetten. Lichaam kan deze in beperkte mate opslaan, alleen vitamine A kan het lichaam in grote voorraad aanleggen in de lever. Vitamines </a:t>
            </a:r>
            <a:r>
              <a:rPr lang="nl-NL" dirty="0" err="1" smtClean="0"/>
              <a:t>wordne</a:t>
            </a:r>
            <a:r>
              <a:rPr lang="nl-NL" dirty="0" smtClean="0"/>
              <a:t> uitgescheiden door gal of urine. A, D, E, K. </a:t>
            </a:r>
          </a:p>
          <a:p>
            <a:r>
              <a:rPr lang="nl-NL" dirty="0" smtClean="0"/>
              <a:t>Wateroplosbaar: kan het lichaam niet of nauwelijks opslaan, met uitzondering van vitamine B12, Een teveel aan deze vitamines verlaat het lichaam via urine. Daardoor bijna nooit een teveel aan deze vitamines. Vitamine C en B.</a:t>
            </a:r>
          </a:p>
          <a:p>
            <a:r>
              <a:rPr lang="nl-NL" dirty="0" smtClean="0"/>
              <a:t>Antioxidanten: A, C, E.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6</a:t>
            </a:fld>
            <a:endParaRPr lang="nl-NL"/>
          </a:p>
        </p:txBody>
      </p:sp>
    </p:spTree>
    <p:extLst>
      <p:ext uri="{BB962C8B-B14F-4D97-AF65-F5344CB8AC3E}">
        <p14:creationId xmlns:p14="http://schemas.microsoft.com/office/powerpoint/2010/main" val="43005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Gebruik van voedingsstofsupplementen is niet nodig, behalve voor mensen die tot specifieke groep behoren waarvoor suppletieadvies geldt. </a:t>
            </a:r>
          </a:p>
          <a:p>
            <a:r>
              <a:rPr lang="nl-NL" baseline="0" dirty="0" smtClean="0"/>
              <a:t>Gevarieerd voedingspatroon bevat over algemeen voldoende vitamines en mineralen. Inname van voedingsstofsupplementen levert voor algemene bevolking tot de veilige bovengrens geen gezondheidswinst op en langdurige inname boven de veilige bovengrens kan zelfs schadelijk zijn. </a:t>
            </a:r>
            <a:endParaRPr lang="nl-NL" b="1" baseline="0" dirty="0" smtClean="0"/>
          </a:p>
          <a:p>
            <a:r>
              <a:rPr lang="nl-NL" b="0" baseline="0" dirty="0" smtClean="0"/>
              <a:t>Er zijn echter een aantal specifieke doelgroepen die wel baat hebben bij bepaalde supplementen. Hier kom ik nog op terug. </a:t>
            </a:r>
          </a:p>
          <a:p>
            <a:r>
              <a:rPr lang="nl-NL" b="0" baseline="0" dirty="0" smtClean="0"/>
              <a:t>Gezondheidsraad! </a:t>
            </a:r>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7</a:t>
            </a:fld>
            <a:endParaRPr lang="nl-NL"/>
          </a:p>
        </p:txBody>
      </p:sp>
    </p:spTree>
    <p:extLst>
      <p:ext uri="{BB962C8B-B14F-4D97-AF65-F5344CB8AC3E}">
        <p14:creationId xmlns:p14="http://schemas.microsoft.com/office/powerpoint/2010/main" val="121265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Vitamine A / </a:t>
            </a:r>
            <a:r>
              <a:rPr lang="nl-NL" dirty="0" err="1" smtClean="0"/>
              <a:t>retinol</a:t>
            </a:r>
            <a:r>
              <a:rPr lang="nl-NL" dirty="0" smtClean="0"/>
              <a:t>: zit in producten als vlees, vleeswaren, zuivelproducten, vis en eidooier. In lever zit bv. Veel vitamine A. Uit provitamine A kan het lichaam vitamine A maken: bv. Middels betacaroteen. Dit zit bv in wortels, bloemkool, spitskool, sinaasappels, mandarijnen en bananen. Het lichaam neemt minder vitamine A op uit carotenoïden dan uit voorgevormde vitamine A uit producten van dierlijke oorsprong. </a:t>
            </a:r>
          </a:p>
          <a:p>
            <a:r>
              <a:rPr lang="nl-NL" dirty="0" smtClean="0"/>
              <a:t>Tekort aan vitamine A kan huidproblemen, dof haar, nachtblindheid of blindheid veroorzaken. </a:t>
            </a:r>
          </a:p>
          <a:p>
            <a:r>
              <a:rPr lang="nl-NL" dirty="0" smtClean="0"/>
              <a:t>Teveel aan vitamine A kan vergiftiging veroorzaken. Verschijnselen zijn hoofdpijn, misselijkheid, duizeligheid, vermoeidheid en afwijkingen aan ogen skelet of huid. Een teveel komt echter bijna nooit voor en het gaat dan ook met name om inname van dierlijke producten. </a:t>
            </a:r>
          </a:p>
          <a:p>
            <a:r>
              <a:rPr lang="nl-NL" dirty="0" smtClean="0"/>
              <a:t>Bv. Leverworst of leverpaté bevat 1000-1200ug vitamine A per boterham. </a:t>
            </a:r>
          </a:p>
          <a:p>
            <a:r>
              <a:rPr lang="nl-NL" dirty="0" smtClean="0"/>
              <a:t>Dagelijkse hoeveelheid vitamine A: voor volwassen mannen en &gt; 70jr 700ug, voor volwassen vrouwen en &gt; 70jr 700ug. </a:t>
            </a:r>
          </a:p>
          <a:p>
            <a:r>
              <a:rPr lang="nl-NL" dirty="0" smtClean="0"/>
              <a:t>Te weinig onderzoek om uitspraak te doen over verband tussen vitamine A supplementen en risico op borstkanker.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8</a:t>
            </a:fld>
            <a:endParaRPr lang="nl-NL"/>
          </a:p>
        </p:txBody>
      </p:sp>
    </p:spTree>
    <p:extLst>
      <p:ext uri="{BB962C8B-B14F-4D97-AF65-F5344CB8AC3E}">
        <p14:creationId xmlns:p14="http://schemas.microsoft.com/office/powerpoint/2010/main" val="234968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Gezondheidsraad: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Te weinig onderzoek om uitspraak te doen over verband tussen vitamine A supplementen en risico op borstkanker. </a:t>
            </a:r>
          </a:p>
          <a:p>
            <a:endParaRPr lang="nl-NL" dirty="0" smtClean="0"/>
          </a:p>
          <a:p>
            <a:r>
              <a:rPr lang="nl-NL" sz="1200" b="0" i="0" u="none" strike="noStrike" kern="1200" baseline="0" dirty="0" smtClean="0">
                <a:solidFill>
                  <a:schemeClr val="tx1"/>
                </a:solidFill>
                <a:latin typeface="+mn-lt"/>
                <a:ea typeface="+mn-ea"/>
                <a:cs typeface="+mn-cs"/>
              </a:rPr>
              <a:t>De commissie is niet op de hoogte van meta-analyses of systematische reviews naar</a:t>
            </a:r>
          </a:p>
          <a:p>
            <a:r>
              <a:rPr lang="nl-NL" sz="1200" b="0" i="0" u="none" strike="noStrike" kern="1200" baseline="0" dirty="0" smtClean="0">
                <a:solidFill>
                  <a:schemeClr val="tx1"/>
                </a:solidFill>
                <a:latin typeface="+mn-lt"/>
                <a:ea typeface="+mn-ea"/>
                <a:cs typeface="+mn-cs"/>
              </a:rPr>
              <a:t>het effect van een vitamine A-supplement alleen op bloeddruk, LDL-cholesterol en</a:t>
            </a:r>
          </a:p>
          <a:p>
            <a:r>
              <a:rPr lang="nl-NL" sz="1200" b="0" i="0" u="none" strike="noStrike" kern="1200" baseline="0" dirty="0" smtClean="0">
                <a:solidFill>
                  <a:schemeClr val="tx1"/>
                </a:solidFill>
                <a:latin typeface="+mn-lt"/>
                <a:ea typeface="+mn-ea"/>
                <a:cs typeface="+mn-cs"/>
              </a:rPr>
              <a:t>gewicht. Ook zijn er geen meta-analyses van interventieonderzoeken naar het effect</a:t>
            </a:r>
          </a:p>
          <a:p>
            <a:r>
              <a:rPr lang="nl-NL" sz="1200" b="0" i="0" u="none" strike="noStrike" kern="1200" baseline="0" dirty="0" smtClean="0">
                <a:solidFill>
                  <a:schemeClr val="tx1"/>
                </a:solidFill>
                <a:latin typeface="+mn-lt"/>
                <a:ea typeface="+mn-ea"/>
                <a:cs typeface="+mn-cs"/>
              </a:rPr>
              <a:t>van vitamine A-supplementen alleen op het risico op chronische ziekten. </a:t>
            </a:r>
          </a:p>
          <a:p>
            <a:endParaRPr lang="nl-NL" dirty="0" smtClean="0"/>
          </a:p>
          <a:p>
            <a:r>
              <a:rPr lang="nl-NL" sz="1200" b="0" i="0" u="none" strike="noStrike" kern="1200" baseline="0" dirty="0" smtClean="0">
                <a:solidFill>
                  <a:schemeClr val="tx1"/>
                </a:solidFill>
                <a:latin typeface="+mn-lt"/>
                <a:ea typeface="+mn-ea"/>
                <a:cs typeface="+mn-cs"/>
              </a:rPr>
              <a:t>Het gebruik van 20 tot 30 mg/d </a:t>
            </a:r>
            <a:r>
              <a:rPr lang="nl-NL" sz="1200" b="0" i="0" u="none" strike="noStrike" kern="1200" baseline="0" dirty="0" err="1" smtClean="0">
                <a:solidFill>
                  <a:schemeClr val="tx1"/>
                </a:solidFill>
                <a:latin typeface="+mn-lt"/>
                <a:ea typeface="+mn-ea"/>
                <a:cs typeface="+mn-cs"/>
              </a:rPr>
              <a:t>beta-caroteen</a:t>
            </a:r>
            <a:r>
              <a:rPr lang="nl-NL" sz="1200" b="0" i="0" u="none" strike="noStrike" kern="1200" baseline="0" dirty="0" smtClean="0">
                <a:solidFill>
                  <a:schemeClr val="tx1"/>
                </a:solidFill>
                <a:latin typeface="+mn-lt"/>
                <a:ea typeface="+mn-ea"/>
                <a:cs typeface="+mn-cs"/>
              </a:rPr>
              <a:t> uit supplementen (al dan niet in</a:t>
            </a:r>
          </a:p>
          <a:p>
            <a:r>
              <a:rPr lang="nl-NL" sz="1200" b="0" i="0" u="none" strike="noStrike" kern="1200" baseline="0" dirty="0" smtClean="0">
                <a:solidFill>
                  <a:schemeClr val="tx1"/>
                </a:solidFill>
                <a:latin typeface="+mn-lt"/>
                <a:ea typeface="+mn-ea"/>
                <a:cs typeface="+mn-cs"/>
              </a:rPr>
              <a:t>combinatie met vitamine A) verhoogt het risico op longkanker met ongeveer 20% in</a:t>
            </a:r>
          </a:p>
          <a:p>
            <a:r>
              <a:rPr lang="nl-NL" sz="1200" b="0" i="0" u="none" strike="noStrike" kern="1200" baseline="0" dirty="0" smtClean="0">
                <a:solidFill>
                  <a:schemeClr val="tx1"/>
                </a:solidFill>
                <a:latin typeface="+mn-lt"/>
                <a:ea typeface="+mn-ea"/>
                <a:cs typeface="+mn-cs"/>
              </a:rPr>
              <a:t>rokers en mensen die met asbest werken. De bewijskracht hiervoor is groot.</a:t>
            </a:r>
          </a:p>
          <a:p>
            <a:r>
              <a:rPr lang="nl-NL" sz="1200" b="0" i="0" u="none" strike="noStrike" kern="1200" baseline="0" dirty="0" smtClean="0">
                <a:solidFill>
                  <a:schemeClr val="tx1"/>
                </a:solidFill>
                <a:latin typeface="+mn-lt"/>
                <a:ea typeface="+mn-ea"/>
                <a:cs typeface="+mn-cs"/>
              </a:rPr>
              <a:t>Een effect van het gebruik van </a:t>
            </a:r>
            <a:r>
              <a:rPr lang="nl-NL" sz="1200" b="0" i="0" u="none" strike="noStrike" kern="1200" baseline="0" dirty="0" err="1" smtClean="0">
                <a:solidFill>
                  <a:schemeClr val="tx1"/>
                </a:solidFill>
                <a:latin typeface="+mn-lt"/>
                <a:ea typeface="+mn-ea"/>
                <a:cs typeface="+mn-cs"/>
              </a:rPr>
              <a:t>beta</a:t>
            </a:r>
            <a:r>
              <a:rPr lang="nl-NL" sz="1200" b="0" i="0" u="none" strike="noStrike" kern="1200" baseline="0" dirty="0" smtClean="0">
                <a:solidFill>
                  <a:schemeClr val="tx1"/>
                </a:solidFill>
                <a:latin typeface="+mn-lt"/>
                <a:ea typeface="+mn-ea"/>
                <a:cs typeface="+mn-cs"/>
              </a:rPr>
              <a:t>-caroteensupplementen op het risico op harten</a:t>
            </a:r>
          </a:p>
          <a:p>
            <a:r>
              <a:rPr lang="nl-NL" sz="1200" b="0" i="0" u="none" strike="noStrike" kern="1200" baseline="0" dirty="0" smtClean="0">
                <a:solidFill>
                  <a:schemeClr val="tx1"/>
                </a:solidFill>
                <a:latin typeface="+mn-lt"/>
                <a:ea typeface="+mn-ea"/>
                <a:cs typeface="+mn-cs"/>
              </a:rPr>
              <a:t>vaatziekten, borstkanker en darmkanker is onwaarschijnlijk.</a:t>
            </a:r>
          </a:p>
          <a:p>
            <a:r>
              <a:rPr lang="nl-NL" sz="1200" b="0" i="0" u="none" strike="noStrike" kern="1200" baseline="0" dirty="0" smtClean="0">
                <a:solidFill>
                  <a:schemeClr val="tx1"/>
                </a:solidFill>
                <a:latin typeface="+mn-lt"/>
                <a:ea typeface="+mn-ea"/>
                <a:cs typeface="+mn-cs"/>
              </a:rPr>
              <a:t>Tenslotte is er te weinig onderzoek om een uitspraak te doen over het effect van</a:t>
            </a:r>
          </a:p>
          <a:p>
            <a:r>
              <a:rPr lang="nl-NL" sz="1200" b="0" i="0" u="none" strike="noStrike" kern="1200" baseline="0" dirty="0" smtClean="0">
                <a:solidFill>
                  <a:schemeClr val="tx1"/>
                </a:solidFill>
                <a:latin typeface="+mn-lt"/>
                <a:ea typeface="+mn-ea"/>
                <a:cs typeface="+mn-cs"/>
              </a:rPr>
              <a:t>het gebruik van </a:t>
            </a:r>
            <a:r>
              <a:rPr lang="nl-NL" sz="1200" b="0" i="0" u="none" strike="noStrike" kern="1200" baseline="0" dirty="0" err="1" smtClean="0">
                <a:solidFill>
                  <a:schemeClr val="tx1"/>
                </a:solidFill>
                <a:latin typeface="+mn-lt"/>
                <a:ea typeface="+mn-ea"/>
                <a:cs typeface="+mn-cs"/>
              </a:rPr>
              <a:t>beta</a:t>
            </a:r>
            <a:r>
              <a:rPr lang="nl-NL" sz="1200" b="0" i="0" u="none" strike="noStrike" kern="1200" baseline="0" dirty="0" smtClean="0">
                <a:solidFill>
                  <a:schemeClr val="tx1"/>
                </a:solidFill>
                <a:latin typeface="+mn-lt"/>
                <a:ea typeface="+mn-ea"/>
                <a:cs typeface="+mn-cs"/>
              </a:rPr>
              <a:t>-caroteensupplementen op het risico op longkanker bij niet-rokers</a:t>
            </a:r>
          </a:p>
          <a:p>
            <a:r>
              <a:rPr lang="nl-NL" sz="1200" b="0" i="0" u="none" strike="noStrike" kern="1200" baseline="0" dirty="0" smtClean="0">
                <a:solidFill>
                  <a:schemeClr val="tx1"/>
                </a:solidFill>
                <a:latin typeface="+mn-lt"/>
                <a:ea typeface="+mn-ea"/>
                <a:cs typeface="+mn-cs"/>
              </a:rPr>
              <a:t>en het risico op diabetes mellitus type 2.</a:t>
            </a:r>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9</a:t>
            </a:fld>
            <a:endParaRPr lang="nl-NL"/>
          </a:p>
        </p:txBody>
      </p:sp>
    </p:spTree>
    <p:extLst>
      <p:ext uri="{BB962C8B-B14F-4D97-AF65-F5344CB8AC3E}">
        <p14:creationId xmlns:p14="http://schemas.microsoft.com/office/powerpoint/2010/main" val="274878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Foliumzuur/ Vitamine B11: nodig voor aanmaak rode en witte bloedcellen. Komt voor in groene groenten, volkorenproducten, brood, vlees en zuivel. Door gevarieerd te eten kun je </a:t>
            </a:r>
            <a:r>
              <a:rPr lang="nl-NL" baseline="0" dirty="0" err="1" smtClean="0"/>
              <a:t>voledoende</a:t>
            </a:r>
            <a:r>
              <a:rPr lang="nl-NL" baseline="0" dirty="0" smtClean="0"/>
              <a:t> binnen krijgen, behalve zwangere vrouwen. Beschikbaarheid foliumzuur is uit </a:t>
            </a:r>
            <a:r>
              <a:rPr lang="nl-NL" baseline="0" dirty="0" err="1" smtClean="0"/>
              <a:t>voedigiddelen</a:t>
            </a:r>
            <a:r>
              <a:rPr lang="nl-NL" baseline="0" dirty="0" smtClean="0"/>
              <a:t> minder dan uit een pil. </a:t>
            </a:r>
            <a:r>
              <a:rPr lang="nl-NL" baseline="0" dirty="0" err="1" smtClean="0"/>
              <a:t>Lichaa</a:t>
            </a:r>
            <a:r>
              <a:rPr lang="nl-NL" baseline="0" dirty="0" smtClean="0"/>
              <a:t> slaat foliumzuur op in de lever gemiddeld 12-18mg </a:t>
            </a:r>
            <a:r>
              <a:rPr lang="nl-NL" baseline="0" dirty="0" err="1" smtClean="0"/>
              <a:t>beop</a:t>
            </a:r>
            <a:r>
              <a:rPr lang="nl-NL" baseline="0" dirty="0" smtClean="0"/>
              <a:t> </a:t>
            </a:r>
            <a:r>
              <a:rPr lang="nl-NL" baseline="0" dirty="0" err="1" smtClean="0"/>
              <a:t>voorrad</a:t>
            </a:r>
            <a:r>
              <a:rPr lang="nl-NL" baseline="0" dirty="0" smtClean="0"/>
              <a:t>. Deze voorraad kan ongeveer 6 weken in de behoefte van het lichaam worden voorzien. Foliumzuurgehalte kan in het bloed worden gemeten, er kan ook gekeken worden naar het </a:t>
            </a:r>
            <a:r>
              <a:rPr lang="nl-NL" baseline="0" dirty="0" err="1" smtClean="0"/>
              <a:t>hemobglbobinegehalte</a:t>
            </a:r>
            <a:r>
              <a:rPr lang="nl-NL" baseline="0" dirty="0" smtClean="0"/>
              <a:t>, aantal rode bloedlichaampjes. Andere voedingsstoffen hebben </a:t>
            </a:r>
            <a:r>
              <a:rPr lang="nl-NL" baseline="0" dirty="0" err="1" smtClean="0"/>
              <a:t>invleod</a:t>
            </a:r>
            <a:r>
              <a:rPr lang="nl-NL" baseline="0" dirty="0" smtClean="0"/>
              <a:t> op opname van foliumzuur: </a:t>
            </a:r>
          </a:p>
          <a:p>
            <a:r>
              <a:rPr lang="nl-NL" baseline="0" dirty="0" smtClean="0"/>
              <a:t>Alcohol; langdurig overmatig gebruik van alcohol heeft meestal foliumzuurtekort tot gevolg, stof ethanol in alcohol verstoort de opname van foliumzuur. Vitamine B12: langdurig tekort aan vitb12 leidt tot tekort aan foliumzuur, daardoor kan bloedarmoede ontstaan. Vitamine C bevordert de opname van foliumzuur in het lichaam. Bovendien houden producten met meer vitamine C bij </a:t>
            </a:r>
            <a:r>
              <a:rPr lang="nl-NL" baseline="0" dirty="0" err="1" smtClean="0"/>
              <a:t>verhittig</a:t>
            </a:r>
            <a:r>
              <a:rPr lang="nl-NL" baseline="0" dirty="0" smtClean="0"/>
              <a:t> meer foliumzuur vast dan producten met lager gehalte </a:t>
            </a:r>
            <a:r>
              <a:rPr lang="nl-NL" baseline="0" dirty="0" err="1" smtClean="0"/>
              <a:t>itmaine</a:t>
            </a:r>
            <a:r>
              <a:rPr lang="nl-NL" baseline="0" dirty="0" smtClean="0"/>
              <a:t> C. </a:t>
            </a:r>
          </a:p>
          <a:p>
            <a:r>
              <a:rPr lang="nl-NL" baseline="0" dirty="0" smtClean="0"/>
              <a:t>Foliumzuur is oplosbaar in water. </a:t>
            </a:r>
          </a:p>
          <a:p>
            <a:r>
              <a:rPr lang="nl-NL" baseline="0" dirty="0" err="1" smtClean="0"/>
              <a:t>Geondheidseffecrten</a:t>
            </a:r>
            <a:r>
              <a:rPr lang="nl-NL" baseline="0" dirty="0" smtClean="0"/>
              <a:t>: hart- en vaatziekten’ het zou het risico op hart- en vaatziekten verlagen door verlaging </a:t>
            </a:r>
            <a:r>
              <a:rPr lang="nl-NL" baseline="0" dirty="0" err="1" smtClean="0"/>
              <a:t>homocysteïnegehalte</a:t>
            </a:r>
            <a:r>
              <a:rPr lang="nl-NL" baseline="0" dirty="0" smtClean="0"/>
              <a:t>. Aanwijzingen dat het beschermt tegen </a:t>
            </a:r>
            <a:r>
              <a:rPr lang="nl-NL" baseline="0" dirty="0" err="1" smtClean="0"/>
              <a:t>dikekdarmkanker</a:t>
            </a:r>
            <a:r>
              <a:rPr lang="nl-NL" baseline="0" dirty="0" smtClean="0"/>
              <a:t>. </a:t>
            </a:r>
            <a:r>
              <a:rPr lang="nl-NL" baseline="0" dirty="0" err="1" smtClean="0"/>
              <a:t>Teveer</a:t>
            </a:r>
            <a:r>
              <a:rPr lang="nl-NL" baseline="0" dirty="0" smtClean="0"/>
              <a:t> aan foliumzuur verhoogd risico op darmkanker. </a:t>
            </a:r>
          </a:p>
          <a:p>
            <a:r>
              <a:rPr lang="nl-NL" baseline="0" dirty="0" smtClean="0"/>
              <a:t>Dementie relatie tussen foliumzuurgehalte laag en dementie. </a:t>
            </a:r>
          </a:p>
          <a:p>
            <a:r>
              <a:rPr lang="nl-NL" baseline="0" dirty="0" err="1" smtClean="0"/>
              <a:t>Depressieviteit</a:t>
            </a:r>
            <a:r>
              <a:rPr lang="nl-NL" baseline="0" dirty="0" smtClean="0"/>
              <a:t> mogelijk gunstig </a:t>
            </a:r>
            <a:r>
              <a:rPr lang="nl-NL" baseline="0" dirty="0" err="1" smtClean="0"/>
              <a:t>efect</a:t>
            </a:r>
            <a:r>
              <a:rPr lang="nl-NL" baseline="0" dirty="0" smtClean="0"/>
              <a:t> op </a:t>
            </a:r>
            <a:r>
              <a:rPr lang="nl-NL" baseline="0" dirty="0" err="1" smtClean="0"/>
              <a:t>deperessitivteit</a:t>
            </a:r>
            <a:r>
              <a:rPr lang="nl-NL" baseline="0" dirty="0" smtClean="0"/>
              <a:t>. </a:t>
            </a:r>
          </a:p>
          <a:p>
            <a:r>
              <a:rPr lang="nl-NL" baseline="0" dirty="0" smtClean="0"/>
              <a:t>Tekort aan foliumzuur: bloedarmoede, darmstoornissen, vermoeidheid, geboorteafwijkingen. </a:t>
            </a:r>
          </a:p>
          <a:p>
            <a:r>
              <a:rPr lang="nl-NL" baseline="0" dirty="0" smtClean="0"/>
              <a:t>Teveel: geen aanwijzingen dat dit schadelijk is. Uit voeding. Uit tabletten wel, komt door synthetische vorm. Bovengrens foliumzuur tabletten: 1000ug per dag voor </a:t>
            </a:r>
            <a:r>
              <a:rPr lang="nl-NL" baseline="0" dirty="0" err="1" smtClean="0"/>
              <a:t>volassenen</a:t>
            </a:r>
            <a:r>
              <a:rPr lang="nl-NL" baseline="0" dirty="0" smtClean="0"/>
              <a:t>. </a:t>
            </a:r>
          </a:p>
          <a:p>
            <a:r>
              <a:rPr lang="nl-NL" baseline="0" dirty="0" err="1" smtClean="0"/>
              <a:t>Innname</a:t>
            </a:r>
            <a:r>
              <a:rPr lang="nl-NL" baseline="0" dirty="0" smtClean="0"/>
              <a:t> 300-1000ug. </a:t>
            </a:r>
          </a:p>
          <a:p>
            <a:endParaRPr lang="nl-NL" baseline="0" dirty="0" smtClean="0"/>
          </a:p>
          <a:p>
            <a:r>
              <a:rPr lang="nl-NL" baseline="0" dirty="0" smtClean="0"/>
              <a:t>Vitamine B1/</a:t>
            </a:r>
            <a:r>
              <a:rPr lang="nl-NL" baseline="0" dirty="0" err="1" smtClean="0"/>
              <a:t>thiamine</a:t>
            </a:r>
            <a:r>
              <a:rPr lang="nl-NL" baseline="0" dirty="0" smtClean="0"/>
              <a:t>: als </a:t>
            </a:r>
            <a:r>
              <a:rPr lang="nl-NL" baseline="0" dirty="0" err="1" smtClean="0"/>
              <a:t>coenxym</a:t>
            </a:r>
            <a:r>
              <a:rPr lang="nl-NL" baseline="0" dirty="0" smtClean="0"/>
              <a:t> betrokken bij energie uit koolhydraten vrijmaken. Tevens nodig voor hartspier en zenuwstelsel. Komt veel voor in brood, graanproducten, aardappelen, groente, vlees, vleeswaren, melk, melkproducten. Oplosbaar in water. 1 snee volkorenbrood 0,04mg 1 stuk vlees 0,34mg. </a:t>
            </a:r>
          </a:p>
          <a:p>
            <a:r>
              <a:rPr lang="nl-NL" baseline="0" dirty="0" smtClean="0"/>
              <a:t>Tekort aan vitamine: depressie, concentratieproblemen, geheugenverlies, gevoelloosheid in de benen, hartklachten spierverlamming (beriberi). </a:t>
            </a:r>
          </a:p>
          <a:p>
            <a:r>
              <a:rPr lang="nl-NL" baseline="0" dirty="0" smtClean="0"/>
              <a:t>Bij meer inname dan nodig plas je het uit. </a:t>
            </a:r>
          </a:p>
          <a:p>
            <a:r>
              <a:rPr lang="nl-NL" baseline="0" dirty="0" smtClean="0"/>
              <a:t>Hoeveelheid: 1,1mg/dag. </a:t>
            </a:r>
          </a:p>
          <a:p>
            <a:endParaRPr lang="nl-NL" baseline="0" dirty="0" smtClean="0"/>
          </a:p>
          <a:p>
            <a:r>
              <a:rPr lang="nl-NL" baseline="0" dirty="0" smtClean="0"/>
              <a:t>Vitamine B12: nodig voor aanmaak van rode bloedcellen. Is water oplosbaar. </a:t>
            </a:r>
          </a:p>
          <a:p>
            <a:r>
              <a:rPr lang="nl-NL" baseline="0" dirty="0" smtClean="0"/>
              <a:t>Opname en opslag: in maag door maagzuur gesplitst. In dunne darm bindt het zich aan </a:t>
            </a:r>
            <a:r>
              <a:rPr lang="nl-NL" baseline="0" dirty="0" err="1" smtClean="0"/>
              <a:t>intrinsic</a:t>
            </a:r>
            <a:r>
              <a:rPr lang="nl-NL" baseline="0" dirty="0" smtClean="0"/>
              <a:t> factor (door maag gemaakt) waardoor het wordt opgenomen aan het einde van de dunne darm. Slaat lichaam als reservevoorraad op in de lever </a:t>
            </a:r>
            <a:r>
              <a:rPr lang="nl-NL" baseline="0" dirty="0" err="1" smtClean="0"/>
              <a:t>mn</a:t>
            </a:r>
            <a:r>
              <a:rPr lang="nl-NL" baseline="0" dirty="0" smtClean="0"/>
              <a:t>, 2-5mg. </a:t>
            </a:r>
          </a:p>
          <a:p>
            <a:r>
              <a:rPr lang="nl-NL" baseline="0" dirty="0" smtClean="0"/>
              <a:t>Zit in dierlijke producten, bv melk, melkproducten, vlees, vleeswaren, vis, eieren. Gedroogd zeewier en algen bevatten ook vitb12; maar dit kan lichaam veel minder goed opnemen. 1 glas halfvolle melk 0,6ug,rundvlees 1 stuk 75gr 2,5ug. </a:t>
            </a:r>
          </a:p>
          <a:p>
            <a:r>
              <a:rPr lang="nl-NL" baseline="0" dirty="0" smtClean="0"/>
              <a:t>Tekort: bloedarmoede, macrocytaire anemie. Neurologische gevolgen zoals </a:t>
            </a:r>
            <a:r>
              <a:rPr lang="nl-NL" baseline="0" dirty="0" err="1" smtClean="0"/>
              <a:t>tinetlingen</a:t>
            </a:r>
            <a:r>
              <a:rPr lang="nl-NL" baseline="0" dirty="0" smtClean="0"/>
              <a:t> in vingers, geheugenverlies, coördinatiestoornissen, spierzwakte in de benen. Tekort komt zelden voor door </a:t>
            </a:r>
            <a:r>
              <a:rPr lang="nl-NL" baseline="0" dirty="0" err="1" smtClean="0"/>
              <a:t>voorrad</a:t>
            </a:r>
            <a:r>
              <a:rPr lang="nl-NL" baseline="0" dirty="0" smtClean="0"/>
              <a:t> in lichaam. Ouderen hebben vaker een vitamine B12 tekort doordat productie maagzuur afneemt. Te veel vitamine B12 geen ongewenste effecten bekend.</a:t>
            </a:r>
          </a:p>
          <a:p>
            <a:r>
              <a:rPr lang="nl-NL" baseline="0" dirty="0" smtClean="0"/>
              <a:t>ADH: 2,8ug/dag. </a:t>
            </a:r>
          </a:p>
          <a:p>
            <a:r>
              <a:rPr lang="nl-NL" baseline="0" dirty="0" smtClean="0"/>
              <a:t>Geen bovengrens bekend. </a:t>
            </a:r>
          </a:p>
          <a:p>
            <a:endParaRPr lang="nl-NL" baseline="0" dirty="0" smtClean="0"/>
          </a:p>
          <a:p>
            <a:r>
              <a:rPr lang="nl-NL" baseline="0" dirty="0" smtClean="0"/>
              <a:t>Referenties: www.voedingscentrum.nl  opgehaald op 05-03-2018. </a:t>
            </a:r>
            <a:endParaRPr lang="nl-NL" dirty="0" smtClean="0"/>
          </a:p>
          <a:p>
            <a:endParaRPr lang="nl-NL" baseline="0" dirty="0" smtClean="0"/>
          </a:p>
          <a:p>
            <a:endParaRPr lang="nl-NL" baseline="0" dirty="0" smtClean="0"/>
          </a:p>
          <a:p>
            <a:r>
              <a:rPr lang="nl-NL" baseline="0" dirty="0" smtClean="0"/>
              <a:t>Vitamine B (complex): veel onderzoek gedaan naar foliumzuur </a:t>
            </a:r>
            <a:r>
              <a:rPr lang="nl-NL" baseline="0" dirty="0" err="1" smtClean="0"/>
              <a:t>icm</a:t>
            </a:r>
            <a:r>
              <a:rPr lang="nl-NL" baseline="0" dirty="0" smtClean="0"/>
              <a:t> vitamineB12 en/of B6. Gezondheidsraad beschrijft de effecten van deze vitamines dan ook in samenhang. Gebruik van foliumzuursupplementen al dan niet in combinatie met vitamine B12 en/of vitamine B6 zijn onwaarschijnlijk; risico op coronaire hartziekten en beroerte bij personen met hart- en vaatziekten of ernstige nierziekte, en op risico op cognitieve achteruitgang op korte termijn bij 50+ers al dan niet met cognitieve achteruitgang. Te weinig onderzoek over effect van gebruik van foliumzuur- vitamine B6 en of vitamine B12 supplementen op risico op borstkanker, darmkanker longkanker en depressie. </a:t>
            </a:r>
          </a:p>
          <a:p>
            <a:endParaRPr lang="nl-NL" dirty="0"/>
          </a:p>
        </p:txBody>
      </p:sp>
      <p:sp>
        <p:nvSpPr>
          <p:cNvPr id="4" name="Tijdelijke aanduiding voor dianummer 3"/>
          <p:cNvSpPr>
            <a:spLocks noGrp="1"/>
          </p:cNvSpPr>
          <p:nvPr>
            <p:ph type="sldNum" sz="quarter" idx="10"/>
          </p:nvPr>
        </p:nvSpPr>
        <p:spPr/>
        <p:txBody>
          <a:bodyPr/>
          <a:lstStyle/>
          <a:p>
            <a:fld id="{0E369EB1-6D6D-497F-AAAE-F9D7ACDBA61E}" type="slidenum">
              <a:rPr lang="nl-NL" smtClean="0"/>
              <a:t>10</a:t>
            </a:fld>
            <a:endParaRPr lang="nl-NL"/>
          </a:p>
        </p:txBody>
      </p:sp>
    </p:spTree>
    <p:extLst>
      <p:ext uri="{BB962C8B-B14F-4D97-AF65-F5344CB8AC3E}">
        <p14:creationId xmlns:p14="http://schemas.microsoft.com/office/powerpoint/2010/main" val="212026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37715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63323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409547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127958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422324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AE83A0-C37E-4DEF-A068-74481A63B01A}" type="datetimeFigureOut">
              <a:rPr lang="nl-NL" smtClean="0"/>
              <a:t>20-03-2018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166675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AE83A0-C37E-4DEF-A068-74481A63B01A}" type="datetimeFigureOut">
              <a:rPr lang="nl-NL" smtClean="0"/>
              <a:t>20-03-2018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6113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AE83A0-C37E-4DEF-A068-74481A63B01A}" type="datetimeFigureOut">
              <a:rPr lang="nl-NL" smtClean="0"/>
              <a:t>20-03-2018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388388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AE83A0-C37E-4DEF-A068-74481A63B01A}" type="datetimeFigureOut">
              <a:rPr lang="nl-NL" smtClean="0"/>
              <a:t>20-03-2018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149761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AE83A0-C37E-4DEF-A068-74481A63B01A}" type="datetimeFigureOut">
              <a:rPr lang="nl-NL" smtClean="0"/>
              <a:t>20-03-2018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128668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AE83A0-C37E-4DEF-A068-74481A63B01A}" type="datetimeFigureOut">
              <a:rPr lang="nl-NL" smtClean="0"/>
              <a:t>20-03-2018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9B490F-699A-42CC-9EB2-305BD4B0FFFF}" type="slidenum">
              <a:rPr lang="nl-NL" smtClean="0"/>
              <a:t>‹nr.›</a:t>
            </a:fld>
            <a:endParaRPr lang="nl-NL"/>
          </a:p>
        </p:txBody>
      </p:sp>
    </p:spTree>
    <p:extLst>
      <p:ext uri="{BB962C8B-B14F-4D97-AF65-F5344CB8AC3E}">
        <p14:creationId xmlns:p14="http://schemas.microsoft.com/office/powerpoint/2010/main" val="323099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E83A0-C37E-4DEF-A068-74481A63B01A}" type="datetimeFigureOut">
              <a:rPr lang="nl-NL" smtClean="0"/>
              <a:t>20-03-2018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490F-699A-42CC-9EB2-305BD4B0FFFF}" type="slidenum">
              <a:rPr lang="nl-NL" smtClean="0"/>
              <a:t>‹nr.›</a:t>
            </a:fld>
            <a:endParaRPr lang="nl-NL"/>
          </a:p>
        </p:txBody>
      </p:sp>
    </p:spTree>
    <p:extLst>
      <p:ext uri="{BB962C8B-B14F-4D97-AF65-F5344CB8AC3E}">
        <p14:creationId xmlns:p14="http://schemas.microsoft.com/office/powerpoint/2010/main" val="272205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0528" y="620688"/>
            <a:ext cx="9602146" cy="5877272"/>
          </a:xfrm>
          <a:prstGeom prst="rect">
            <a:avLst/>
          </a:prstGeom>
        </p:spPr>
      </p:pic>
      <p:sp>
        <p:nvSpPr>
          <p:cNvPr id="2" name="Titel 1"/>
          <p:cNvSpPr>
            <a:spLocks noGrp="1"/>
          </p:cNvSpPr>
          <p:nvPr>
            <p:ph type="ctrTitle"/>
          </p:nvPr>
        </p:nvSpPr>
        <p:spPr/>
        <p:txBody>
          <a:bodyPr>
            <a:normAutofit/>
          </a:bodyPr>
          <a:lstStyle/>
          <a:p>
            <a:r>
              <a:rPr lang="nl-NL" sz="5000" dirty="0" smtClean="0">
                <a:effectLst>
                  <a:outerShdw blurRad="38100" dist="38100" dir="2700000" algn="tl">
                    <a:srgbClr val="000000">
                      <a:alpha val="43137"/>
                    </a:srgbClr>
                  </a:outerShdw>
                </a:effectLst>
              </a:rPr>
              <a:t>FTO: Vitamine en mineralen</a:t>
            </a:r>
            <a:endParaRPr lang="nl-NL" sz="5000" dirty="0">
              <a:effectLst>
                <a:outerShdw blurRad="38100" dist="38100" dir="2700000" algn="tl">
                  <a:srgbClr val="000000">
                    <a:alpha val="43137"/>
                  </a:srgbClr>
                </a:outerShdw>
              </a:effectLst>
            </a:endParaRPr>
          </a:p>
        </p:txBody>
      </p:sp>
      <p:sp>
        <p:nvSpPr>
          <p:cNvPr id="3" name="Ondertitel 2"/>
          <p:cNvSpPr>
            <a:spLocks noGrp="1"/>
          </p:cNvSpPr>
          <p:nvPr>
            <p:ph type="subTitle" idx="1"/>
          </p:nvPr>
        </p:nvSpPr>
        <p:spPr/>
        <p:txBody>
          <a:bodyPr>
            <a:normAutofit/>
          </a:bodyPr>
          <a:lstStyle/>
          <a:p>
            <a:r>
              <a:rPr lang="nl-NL" sz="2000" dirty="0" smtClean="0">
                <a:solidFill>
                  <a:schemeClr val="tx1"/>
                </a:solidFill>
                <a:effectLst>
                  <a:outerShdw blurRad="38100" dist="38100" dir="2700000" algn="tl">
                    <a:srgbClr val="000000">
                      <a:alpha val="43137"/>
                    </a:srgbClr>
                  </a:outerShdw>
                </a:effectLst>
              </a:rPr>
              <a:t>Door: </a:t>
            </a:r>
            <a:r>
              <a:rPr lang="nl-NL" sz="2000" dirty="0" err="1" smtClean="0">
                <a:solidFill>
                  <a:schemeClr val="tx1"/>
                </a:solidFill>
                <a:effectLst>
                  <a:outerShdw blurRad="38100" dist="38100" dir="2700000" algn="tl">
                    <a:srgbClr val="000000">
                      <a:alpha val="43137"/>
                    </a:srgbClr>
                  </a:outerShdw>
                </a:effectLst>
              </a:rPr>
              <a:t>Marlot</a:t>
            </a:r>
            <a:r>
              <a:rPr lang="nl-NL" sz="2000" dirty="0" smtClean="0">
                <a:solidFill>
                  <a:schemeClr val="tx1"/>
                </a:solidFill>
                <a:effectLst>
                  <a:outerShdw blurRad="38100" dist="38100" dir="2700000" algn="tl">
                    <a:srgbClr val="000000">
                      <a:alpha val="43137"/>
                    </a:srgbClr>
                  </a:outerShdw>
                </a:effectLst>
              </a:rPr>
              <a:t> Sengers </a:t>
            </a:r>
          </a:p>
          <a:p>
            <a:r>
              <a:rPr lang="nl-NL" sz="2000" dirty="0" smtClean="0">
                <a:solidFill>
                  <a:schemeClr val="tx1"/>
                </a:solidFill>
                <a:effectLst>
                  <a:outerShdw blurRad="38100" dist="38100" dir="2700000" algn="tl">
                    <a:srgbClr val="000000">
                      <a:alpha val="43137"/>
                    </a:srgbClr>
                  </a:outerShdw>
                </a:effectLst>
              </a:rPr>
              <a:t>26-03-2018</a:t>
            </a:r>
          </a:p>
        </p:txBody>
      </p:sp>
    </p:spTree>
    <p:extLst>
      <p:ext uri="{BB962C8B-B14F-4D97-AF65-F5344CB8AC3E}">
        <p14:creationId xmlns:p14="http://schemas.microsoft.com/office/powerpoint/2010/main" val="1955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300" dirty="0" smtClean="0"/>
              <a:t>Vitamine </a:t>
            </a:r>
            <a:r>
              <a:rPr lang="nl-NL" sz="3300" dirty="0"/>
              <a:t>B1 / </a:t>
            </a:r>
            <a:r>
              <a:rPr lang="nl-NL" sz="3300" dirty="0" err="1" smtClean="0"/>
              <a:t>thiamine</a:t>
            </a:r>
            <a:r>
              <a:rPr lang="nl-NL" sz="3300" dirty="0" smtClean="0"/>
              <a:t> </a:t>
            </a:r>
            <a:endParaRPr lang="nl-NL" dirty="0"/>
          </a:p>
        </p:txBody>
      </p:sp>
      <p:sp>
        <p:nvSpPr>
          <p:cNvPr id="3" name="Tijdelijke aanduiding voor inhoud 2"/>
          <p:cNvSpPr>
            <a:spLocks noGrp="1"/>
          </p:cNvSpPr>
          <p:nvPr>
            <p:ph idx="1"/>
          </p:nvPr>
        </p:nvSpPr>
        <p:spPr/>
        <p:txBody>
          <a:bodyPr>
            <a:normAutofit/>
          </a:bodyPr>
          <a:lstStyle/>
          <a:p>
            <a:r>
              <a:rPr lang="nl-NL" dirty="0" smtClean="0"/>
              <a:t>In voeding</a:t>
            </a:r>
          </a:p>
          <a:p>
            <a:r>
              <a:rPr lang="nl-NL" dirty="0" smtClean="0"/>
              <a:t>Lichaam </a:t>
            </a:r>
          </a:p>
          <a:p>
            <a:pPr lvl="1"/>
            <a:r>
              <a:rPr lang="nl-NL" dirty="0" smtClean="0"/>
              <a:t>Als </a:t>
            </a:r>
            <a:r>
              <a:rPr lang="nl-NL" dirty="0" err="1" smtClean="0"/>
              <a:t>coënzym</a:t>
            </a:r>
            <a:r>
              <a:rPr lang="nl-NL" dirty="0" smtClean="0"/>
              <a:t> betrokken bij energie uit koolhydraten vrijmaken. </a:t>
            </a:r>
          </a:p>
          <a:p>
            <a:pPr lvl="1"/>
            <a:r>
              <a:rPr lang="nl-NL" dirty="0" smtClean="0"/>
              <a:t>Hartspier en zenuwstelsel. </a:t>
            </a:r>
          </a:p>
          <a:p>
            <a:r>
              <a:rPr lang="nl-NL" dirty="0" smtClean="0"/>
              <a:t>Tekort: </a:t>
            </a:r>
            <a:r>
              <a:rPr lang="nl-NL" dirty="0"/>
              <a:t>depressie, concentratieproblemen, geheugenverlies, gevoelloosheid in de benen, hartklachten spierverlamming (beriberi). </a:t>
            </a:r>
            <a:endParaRPr lang="nl-NL" dirty="0" smtClean="0"/>
          </a:p>
          <a:p>
            <a:pPr lvl="2"/>
            <a:endParaRPr lang="nl-NL" dirty="0"/>
          </a:p>
        </p:txBody>
      </p:sp>
    </p:spTree>
    <p:extLst>
      <p:ext uri="{BB962C8B-B14F-4D97-AF65-F5344CB8AC3E}">
        <p14:creationId xmlns:p14="http://schemas.microsoft.com/office/powerpoint/2010/main" val="3504469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B2 / Riboflavine</a:t>
            </a:r>
            <a:endParaRPr lang="nl-NL" dirty="0"/>
          </a:p>
        </p:txBody>
      </p:sp>
      <p:sp>
        <p:nvSpPr>
          <p:cNvPr id="3" name="Tijdelijke aanduiding voor inhoud 2"/>
          <p:cNvSpPr>
            <a:spLocks noGrp="1"/>
          </p:cNvSpPr>
          <p:nvPr>
            <p:ph idx="1"/>
          </p:nvPr>
        </p:nvSpPr>
        <p:spPr/>
        <p:txBody>
          <a:bodyPr>
            <a:normAutofit/>
          </a:bodyPr>
          <a:lstStyle/>
          <a:p>
            <a:r>
              <a:rPr lang="nl-NL" dirty="0" smtClean="0"/>
              <a:t>In voeding </a:t>
            </a:r>
          </a:p>
          <a:p>
            <a:r>
              <a:rPr lang="nl-NL" dirty="0" smtClean="0"/>
              <a:t>Lichaam </a:t>
            </a:r>
          </a:p>
          <a:p>
            <a:pPr lvl="1"/>
            <a:r>
              <a:rPr lang="nl-NL" dirty="0" smtClean="0"/>
              <a:t>Als </a:t>
            </a:r>
            <a:r>
              <a:rPr lang="nl-NL" dirty="0" err="1" smtClean="0"/>
              <a:t>coenzym</a:t>
            </a:r>
            <a:r>
              <a:rPr lang="nl-NL" dirty="0" smtClean="0"/>
              <a:t> bij het vrijmaken van energie uit koolhydraten, eiwitten en vetten. </a:t>
            </a:r>
          </a:p>
          <a:p>
            <a:r>
              <a:rPr lang="nl-NL" dirty="0" smtClean="0"/>
              <a:t>Tekort: huidafwijkingen bij de mond, tong en ontstekingen bij de neus. </a:t>
            </a:r>
          </a:p>
        </p:txBody>
      </p:sp>
    </p:spTree>
    <p:extLst>
      <p:ext uri="{BB962C8B-B14F-4D97-AF65-F5344CB8AC3E}">
        <p14:creationId xmlns:p14="http://schemas.microsoft.com/office/powerpoint/2010/main" val="291022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B3 / </a:t>
            </a:r>
            <a:r>
              <a:rPr lang="nl-NL" dirty="0" err="1" smtClean="0"/>
              <a:t>Niacine</a:t>
            </a:r>
            <a:r>
              <a:rPr lang="nl-NL" dirty="0" smtClean="0"/>
              <a:t> </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In voeding</a:t>
            </a:r>
          </a:p>
          <a:p>
            <a:r>
              <a:rPr lang="nl-NL" dirty="0" smtClean="0"/>
              <a:t>Lichaam</a:t>
            </a:r>
          </a:p>
          <a:p>
            <a:pPr lvl="1"/>
            <a:r>
              <a:rPr lang="nl-NL" dirty="0" smtClean="0"/>
              <a:t>Aanmaak van vetzuren in het lichaam.</a:t>
            </a:r>
          </a:p>
          <a:p>
            <a:pPr lvl="1"/>
            <a:r>
              <a:rPr lang="nl-NL" dirty="0" smtClean="0"/>
              <a:t>Het lichaam kan </a:t>
            </a:r>
            <a:r>
              <a:rPr lang="nl-NL" dirty="0" err="1" smtClean="0"/>
              <a:t>niacine</a:t>
            </a:r>
            <a:r>
              <a:rPr lang="nl-NL" dirty="0" smtClean="0"/>
              <a:t> aanmaken uit tryptofaan. </a:t>
            </a:r>
          </a:p>
          <a:p>
            <a:r>
              <a:rPr lang="nl-NL" dirty="0"/>
              <a:t>Nicotinezuur en </a:t>
            </a:r>
            <a:r>
              <a:rPr lang="nl-NL" dirty="0" err="1" smtClean="0"/>
              <a:t>nicotinamide</a:t>
            </a:r>
            <a:r>
              <a:rPr lang="nl-NL" dirty="0" smtClean="0"/>
              <a:t> (</a:t>
            </a:r>
            <a:r>
              <a:rPr lang="nl-NL" dirty="0" err="1" smtClean="0"/>
              <a:t>suppl</a:t>
            </a:r>
            <a:r>
              <a:rPr lang="nl-NL" dirty="0" smtClean="0"/>
              <a:t>. </a:t>
            </a:r>
            <a:r>
              <a:rPr lang="nl-NL" dirty="0" err="1" smtClean="0"/>
              <a:t>vnl</a:t>
            </a:r>
            <a:r>
              <a:rPr lang="nl-NL" dirty="0" smtClean="0"/>
              <a:t> n-amide). </a:t>
            </a:r>
          </a:p>
          <a:p>
            <a:r>
              <a:rPr lang="nl-NL" dirty="0" smtClean="0"/>
              <a:t>Tekort: pellagra; huidaandoeningen, diarree, dementie. Westerse samenleving is de kans zeer klein. </a:t>
            </a:r>
          </a:p>
          <a:p>
            <a:r>
              <a:rPr lang="nl-NL" dirty="0" smtClean="0"/>
              <a:t>Teveel: </a:t>
            </a:r>
          </a:p>
          <a:p>
            <a:pPr lvl="1"/>
            <a:r>
              <a:rPr lang="nl-NL" dirty="0" smtClean="0"/>
              <a:t>Nicotinezuur: bloedvatverwijding; flushing, opvliegers. </a:t>
            </a:r>
          </a:p>
          <a:p>
            <a:pPr lvl="1"/>
            <a:r>
              <a:rPr lang="nl-NL" dirty="0" err="1" smtClean="0"/>
              <a:t>Nicotinamide</a:t>
            </a:r>
            <a:r>
              <a:rPr lang="nl-NL" dirty="0" smtClean="0"/>
              <a:t>: schade aan lever en ogen.  </a:t>
            </a:r>
            <a:endParaRPr lang="nl-NL" dirty="0"/>
          </a:p>
        </p:txBody>
      </p:sp>
    </p:spTree>
    <p:extLst>
      <p:ext uri="{BB962C8B-B14F-4D97-AF65-F5344CB8AC3E}">
        <p14:creationId xmlns:p14="http://schemas.microsoft.com/office/powerpoint/2010/main" val="64459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B5 / </a:t>
            </a:r>
            <a:r>
              <a:rPr lang="nl-NL" dirty="0" err="1" smtClean="0"/>
              <a:t>pantotheenzuur</a:t>
            </a:r>
            <a:endParaRPr lang="nl-NL" dirty="0"/>
          </a:p>
        </p:txBody>
      </p:sp>
      <p:sp>
        <p:nvSpPr>
          <p:cNvPr id="3" name="Tijdelijke aanduiding voor inhoud 2"/>
          <p:cNvSpPr>
            <a:spLocks noGrp="1"/>
          </p:cNvSpPr>
          <p:nvPr>
            <p:ph idx="1"/>
          </p:nvPr>
        </p:nvSpPr>
        <p:spPr/>
        <p:txBody>
          <a:bodyPr/>
          <a:lstStyle/>
          <a:p>
            <a:r>
              <a:rPr lang="nl-NL" dirty="0" smtClean="0"/>
              <a:t>In voeding </a:t>
            </a:r>
          </a:p>
          <a:p>
            <a:r>
              <a:rPr lang="nl-NL" dirty="0" smtClean="0"/>
              <a:t>Lichaam </a:t>
            </a:r>
          </a:p>
          <a:p>
            <a:pPr lvl="1"/>
            <a:r>
              <a:rPr lang="nl-NL" dirty="0" smtClean="0"/>
              <a:t>Vrijmaken van energie uit vetzuren. </a:t>
            </a:r>
          </a:p>
          <a:p>
            <a:r>
              <a:rPr lang="nl-NL" dirty="0" smtClean="0"/>
              <a:t>Bij zeer hoge doseringen kan diarree optreden. </a:t>
            </a:r>
          </a:p>
          <a:p>
            <a:pPr lvl="1"/>
            <a:endParaRPr lang="nl-NL" dirty="0"/>
          </a:p>
        </p:txBody>
      </p:sp>
    </p:spTree>
    <p:extLst>
      <p:ext uri="{BB962C8B-B14F-4D97-AF65-F5344CB8AC3E}">
        <p14:creationId xmlns:p14="http://schemas.microsoft.com/office/powerpoint/2010/main" val="198383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B6 / </a:t>
            </a:r>
            <a:r>
              <a:rPr lang="nl-NL" dirty="0"/>
              <a:t>pyridoxine</a:t>
            </a:r>
          </a:p>
        </p:txBody>
      </p:sp>
      <p:sp>
        <p:nvSpPr>
          <p:cNvPr id="3" name="Tijdelijke aanduiding voor inhoud 2"/>
          <p:cNvSpPr>
            <a:spLocks noGrp="1"/>
          </p:cNvSpPr>
          <p:nvPr>
            <p:ph idx="1"/>
          </p:nvPr>
        </p:nvSpPr>
        <p:spPr/>
        <p:txBody>
          <a:bodyPr>
            <a:normAutofit fontScale="85000" lnSpcReduction="10000"/>
          </a:bodyPr>
          <a:lstStyle/>
          <a:p>
            <a:r>
              <a:rPr lang="nl-NL" dirty="0" smtClean="0"/>
              <a:t>In voeding</a:t>
            </a:r>
          </a:p>
          <a:p>
            <a:r>
              <a:rPr lang="nl-NL" dirty="0" smtClean="0"/>
              <a:t>Lichaam </a:t>
            </a:r>
          </a:p>
          <a:p>
            <a:pPr lvl="1"/>
            <a:r>
              <a:rPr lang="nl-NL" dirty="0" smtClean="0"/>
              <a:t>Opname in de darmen. </a:t>
            </a:r>
          </a:p>
          <a:p>
            <a:pPr lvl="1"/>
            <a:r>
              <a:rPr lang="nl-NL" dirty="0" smtClean="0"/>
              <a:t>Biologische vorm omgezet in de lever: </a:t>
            </a:r>
            <a:r>
              <a:rPr lang="nl-NL" dirty="0" err="1" smtClean="0"/>
              <a:t>pyridoxalfosfaat</a:t>
            </a:r>
            <a:r>
              <a:rPr lang="nl-NL" dirty="0" smtClean="0"/>
              <a:t>. </a:t>
            </a:r>
          </a:p>
          <a:p>
            <a:pPr lvl="1"/>
            <a:r>
              <a:rPr lang="nl-NL" dirty="0" smtClean="0"/>
              <a:t>Afbraak en opbouw van aminozuren. </a:t>
            </a:r>
          </a:p>
          <a:p>
            <a:pPr lvl="1"/>
            <a:r>
              <a:rPr lang="nl-NL" dirty="0" smtClean="0"/>
              <a:t>Regulatie van bepaalde hormonen, groei, bloedaanmaak, immuunsysteem, zenuwstelsel. </a:t>
            </a:r>
          </a:p>
          <a:p>
            <a:r>
              <a:rPr lang="nl-NL" dirty="0" smtClean="0"/>
              <a:t>Tekort: bloedarmoede, zenuwaandoeningen, verminderde weerstand. </a:t>
            </a:r>
            <a:endParaRPr lang="nl-NL" dirty="0"/>
          </a:p>
          <a:p>
            <a:r>
              <a:rPr lang="nl-NL" dirty="0" smtClean="0"/>
              <a:t>Teveel: supplementen &gt; 21mg; perifere neuropathie. </a:t>
            </a:r>
          </a:p>
          <a:p>
            <a:pPr lvl="1"/>
            <a:endParaRPr lang="nl-NL" dirty="0"/>
          </a:p>
          <a:p>
            <a:endParaRPr lang="nl-NL" dirty="0" smtClean="0"/>
          </a:p>
          <a:p>
            <a:pPr lvl="1"/>
            <a:endParaRPr lang="nl-NL" dirty="0"/>
          </a:p>
        </p:txBody>
      </p:sp>
    </p:spTree>
    <p:extLst>
      <p:ext uri="{BB962C8B-B14F-4D97-AF65-F5344CB8AC3E}">
        <p14:creationId xmlns:p14="http://schemas.microsoft.com/office/powerpoint/2010/main" val="100308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B11 / foliumzuur</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In voeding	</a:t>
            </a:r>
          </a:p>
          <a:p>
            <a:r>
              <a:rPr lang="nl-NL" dirty="0" smtClean="0"/>
              <a:t>Lichaam </a:t>
            </a:r>
          </a:p>
          <a:p>
            <a:pPr lvl="1"/>
            <a:r>
              <a:rPr lang="nl-NL" dirty="0" smtClean="0"/>
              <a:t>Opslag in de lever, 12-18ug, 6 weken voorraad. </a:t>
            </a:r>
          </a:p>
          <a:p>
            <a:pPr lvl="1"/>
            <a:r>
              <a:rPr lang="nl-NL" dirty="0" smtClean="0"/>
              <a:t>Aanmaak voor rode en witte bloedcellen. </a:t>
            </a:r>
          </a:p>
          <a:p>
            <a:pPr lvl="1"/>
            <a:r>
              <a:rPr lang="nl-NL" dirty="0" smtClean="0"/>
              <a:t>Overmatig alcoholgebruik leidt tot foliumzuurtekort. Ethanol verstoort opname van foliumzuur. </a:t>
            </a:r>
          </a:p>
          <a:p>
            <a:pPr lvl="1"/>
            <a:r>
              <a:rPr lang="nl-NL" dirty="0" smtClean="0"/>
              <a:t>Langdurig tekort vit.B12 leidt tot tekort aan foliumzuur. </a:t>
            </a:r>
          </a:p>
          <a:p>
            <a:pPr lvl="1"/>
            <a:r>
              <a:rPr lang="nl-NL" dirty="0" smtClean="0"/>
              <a:t>Vitamine C bevordert opname van foliumzuur. </a:t>
            </a:r>
          </a:p>
          <a:p>
            <a:r>
              <a:rPr lang="nl-NL" dirty="0" smtClean="0"/>
              <a:t>Tekort: bloedarmoede, darmstoornissen, vermoeidheid, geboorteafwijkingen. </a:t>
            </a:r>
          </a:p>
          <a:p>
            <a:r>
              <a:rPr lang="nl-NL" dirty="0" smtClean="0"/>
              <a:t>Teveel: geen aanwijzingen dat dit schadelijk is uit voeding, wel uit supplementen. </a:t>
            </a:r>
            <a:endParaRPr lang="nl-NL" dirty="0"/>
          </a:p>
        </p:txBody>
      </p:sp>
    </p:spTree>
    <p:extLst>
      <p:ext uri="{BB962C8B-B14F-4D97-AF65-F5344CB8AC3E}">
        <p14:creationId xmlns:p14="http://schemas.microsoft.com/office/powerpoint/2010/main" val="42881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Vitamine B12 /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In voeding, maar niet in groente (vegetariërs at risk)</a:t>
            </a:r>
          </a:p>
          <a:p>
            <a:r>
              <a:rPr lang="nl-NL" dirty="0" smtClean="0"/>
              <a:t>Lichaam: </a:t>
            </a:r>
          </a:p>
          <a:p>
            <a:pPr lvl="1"/>
            <a:r>
              <a:rPr lang="nl-NL" dirty="0" smtClean="0"/>
              <a:t>In maag door maagzuur gesplitst. </a:t>
            </a:r>
          </a:p>
          <a:p>
            <a:pPr lvl="1"/>
            <a:r>
              <a:rPr lang="nl-NL" dirty="0" err="1" smtClean="0"/>
              <a:t>Intrinsic</a:t>
            </a:r>
            <a:r>
              <a:rPr lang="nl-NL" dirty="0" smtClean="0"/>
              <a:t> factor door de maag (</a:t>
            </a:r>
            <a:r>
              <a:rPr lang="nl-NL" dirty="0" err="1" smtClean="0"/>
              <a:t>parietaalcel</a:t>
            </a:r>
            <a:r>
              <a:rPr lang="nl-NL" dirty="0" smtClean="0"/>
              <a:t>) gemaakt. </a:t>
            </a:r>
          </a:p>
          <a:p>
            <a:pPr lvl="1"/>
            <a:r>
              <a:rPr lang="nl-NL" dirty="0" smtClean="0"/>
              <a:t>Opname in het ileum. </a:t>
            </a:r>
          </a:p>
          <a:p>
            <a:pPr lvl="1"/>
            <a:r>
              <a:rPr lang="nl-NL" dirty="0" smtClean="0"/>
              <a:t>Reservevoorraad in lever: 2-5mg. </a:t>
            </a:r>
          </a:p>
          <a:p>
            <a:pPr lvl="1"/>
            <a:r>
              <a:rPr lang="nl-NL" dirty="0" smtClean="0"/>
              <a:t>Nodig voor aanmaak van rode bloedcellen. </a:t>
            </a:r>
          </a:p>
          <a:p>
            <a:r>
              <a:rPr lang="nl-NL" dirty="0" smtClean="0"/>
              <a:t>Tekort: macrocytaire anemie, neurologische verschijnselen (</a:t>
            </a:r>
            <a:r>
              <a:rPr lang="nl-NL" dirty="0" err="1" smtClean="0"/>
              <a:t>oa</a:t>
            </a:r>
            <a:r>
              <a:rPr lang="nl-NL" dirty="0" smtClean="0"/>
              <a:t> gelijkend op dementie). </a:t>
            </a:r>
          </a:p>
          <a:p>
            <a:r>
              <a:rPr lang="nl-NL" dirty="0" smtClean="0"/>
              <a:t>Ouderen hebben vaker tekort door atrofie van maagslijmvlies en afname maagzuurproductie</a:t>
            </a:r>
          </a:p>
          <a:p>
            <a:endParaRPr lang="nl-NL" dirty="0"/>
          </a:p>
        </p:txBody>
      </p:sp>
    </p:spTree>
    <p:extLst>
      <p:ext uri="{BB962C8B-B14F-4D97-AF65-F5344CB8AC3E}">
        <p14:creationId xmlns:p14="http://schemas.microsoft.com/office/powerpoint/2010/main" val="109090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Vitamine B supplementen</a:t>
            </a:r>
            <a:br>
              <a:rPr lang="nl-NL" dirty="0" smtClean="0"/>
            </a:br>
            <a:r>
              <a:rPr lang="nl-NL" dirty="0" smtClean="0"/>
              <a:t>en wetenschap</a:t>
            </a:r>
            <a:endParaRPr lang="nl-NL" dirty="0"/>
          </a:p>
        </p:txBody>
      </p:sp>
      <p:sp>
        <p:nvSpPr>
          <p:cNvPr id="3" name="Tijdelijke aanduiding voor inhoud 2"/>
          <p:cNvSpPr>
            <a:spLocks noGrp="1"/>
          </p:cNvSpPr>
          <p:nvPr>
            <p:ph idx="1"/>
          </p:nvPr>
        </p:nvSpPr>
        <p:spPr/>
        <p:txBody>
          <a:bodyPr>
            <a:normAutofit/>
          </a:bodyPr>
          <a:lstStyle/>
          <a:p>
            <a:r>
              <a:rPr lang="nl-NL" dirty="0" smtClean="0"/>
              <a:t>(Veel) onderzoeken naar foliumzuur in combinatie met vitamine B12 en/of B6. </a:t>
            </a:r>
          </a:p>
          <a:p>
            <a:r>
              <a:rPr lang="nl-NL" dirty="0" smtClean="0"/>
              <a:t>Geen voordeel van suppletie zonder deficiëntie.</a:t>
            </a:r>
          </a:p>
          <a:p>
            <a:r>
              <a:rPr lang="nl-NL" dirty="0" smtClean="0"/>
              <a:t>Geen risico bij normaal gebruik</a:t>
            </a:r>
            <a:endParaRPr lang="nl-NL" dirty="0"/>
          </a:p>
        </p:txBody>
      </p:sp>
    </p:spTree>
    <p:extLst>
      <p:ext uri="{BB962C8B-B14F-4D97-AF65-F5344CB8AC3E}">
        <p14:creationId xmlns:p14="http://schemas.microsoft.com/office/powerpoint/2010/main" val="4041434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C / ascorbinezuur</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In voeding</a:t>
            </a:r>
          </a:p>
          <a:p>
            <a:r>
              <a:rPr lang="nl-NL" dirty="0" smtClean="0"/>
              <a:t>Lichaam </a:t>
            </a:r>
          </a:p>
          <a:p>
            <a:pPr lvl="1"/>
            <a:r>
              <a:rPr lang="nl-NL" dirty="0" smtClean="0"/>
              <a:t>Beschermt </a:t>
            </a:r>
            <a:r>
              <a:rPr lang="nl-NL" dirty="0"/>
              <a:t>lichaamscellen tegen oxidatieve schade door vrije </a:t>
            </a:r>
            <a:r>
              <a:rPr lang="nl-NL" dirty="0" smtClean="0"/>
              <a:t>radicalen. </a:t>
            </a:r>
          </a:p>
          <a:p>
            <a:pPr lvl="1"/>
            <a:r>
              <a:rPr lang="nl-NL" dirty="0" smtClean="0"/>
              <a:t>Vorming </a:t>
            </a:r>
            <a:r>
              <a:rPr lang="nl-NL" dirty="0"/>
              <a:t>van bindweefsel, opname van ijzer en het houdt de weerstand in </a:t>
            </a:r>
            <a:r>
              <a:rPr lang="nl-NL" dirty="0" smtClean="0"/>
              <a:t>stand. </a:t>
            </a:r>
          </a:p>
          <a:p>
            <a:r>
              <a:rPr lang="nl-NL" dirty="0" smtClean="0"/>
              <a:t>Tekort: </a:t>
            </a:r>
            <a:r>
              <a:rPr lang="nl-NL" dirty="0"/>
              <a:t>scheurbuik, vertraagde wondgenezing, verminderde weerstand, tandvleesbloedingen, onderhuidse en inwendige bloedingen. </a:t>
            </a:r>
            <a:endParaRPr lang="nl-NL" dirty="0" smtClean="0"/>
          </a:p>
          <a:p>
            <a:r>
              <a:rPr lang="nl-NL" dirty="0" smtClean="0"/>
              <a:t>Teveel: </a:t>
            </a:r>
            <a:r>
              <a:rPr lang="nl-NL" dirty="0"/>
              <a:t>darmklachten of </a:t>
            </a:r>
            <a:r>
              <a:rPr lang="nl-NL" dirty="0" smtClean="0"/>
              <a:t>diarree. </a:t>
            </a:r>
            <a:endParaRPr lang="nl-NL" dirty="0"/>
          </a:p>
          <a:p>
            <a:endParaRPr lang="nl-NL" dirty="0" smtClean="0"/>
          </a:p>
          <a:p>
            <a:pPr lvl="1"/>
            <a:endParaRPr lang="nl-NL" dirty="0"/>
          </a:p>
        </p:txBody>
      </p:sp>
    </p:spTree>
    <p:extLst>
      <p:ext uri="{BB962C8B-B14F-4D97-AF65-F5344CB8AC3E}">
        <p14:creationId xmlns:p14="http://schemas.microsoft.com/office/powerpoint/2010/main" val="284990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Vitamine C supplementen </a:t>
            </a:r>
            <a:br>
              <a:rPr lang="nl-NL" dirty="0" smtClean="0"/>
            </a:br>
            <a:r>
              <a:rPr lang="nl-NL" dirty="0" smtClean="0"/>
              <a:t>en wetenschap </a:t>
            </a:r>
            <a:endParaRPr lang="nl-NL" dirty="0"/>
          </a:p>
        </p:txBody>
      </p:sp>
      <p:sp>
        <p:nvSpPr>
          <p:cNvPr id="3" name="Tijdelijke aanduiding voor inhoud 2"/>
          <p:cNvSpPr>
            <a:spLocks noGrp="1"/>
          </p:cNvSpPr>
          <p:nvPr>
            <p:ph idx="1"/>
          </p:nvPr>
        </p:nvSpPr>
        <p:spPr/>
        <p:txBody>
          <a:bodyPr/>
          <a:lstStyle/>
          <a:p>
            <a:r>
              <a:rPr lang="nl-NL" dirty="0" smtClean="0"/>
              <a:t>500mg/dag verlaagt de systolische bloeddruk nauwelijks (-2,6mmHg). </a:t>
            </a:r>
          </a:p>
          <a:p>
            <a:r>
              <a:rPr lang="nl-NL" dirty="0" smtClean="0"/>
              <a:t>1 cohortonderzoek: lager risico op coronaire hartziekten (dubieus). </a:t>
            </a:r>
          </a:p>
          <a:p>
            <a:r>
              <a:rPr lang="nl-NL" dirty="0" smtClean="0"/>
              <a:t>Geen preventieve effecten van suppletie.</a:t>
            </a:r>
            <a:endParaRPr lang="nl-NL" dirty="0"/>
          </a:p>
        </p:txBody>
      </p:sp>
    </p:spTree>
    <p:extLst>
      <p:ext uri="{BB962C8B-B14F-4D97-AF65-F5344CB8AC3E}">
        <p14:creationId xmlns:p14="http://schemas.microsoft.com/office/powerpoint/2010/main" val="60750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normAutofit/>
          </a:bodyPr>
          <a:lstStyle/>
          <a:p>
            <a:r>
              <a:rPr lang="nl-NL" dirty="0" smtClean="0"/>
              <a:t>Supplementengebruik in Nederland </a:t>
            </a:r>
          </a:p>
          <a:p>
            <a:r>
              <a:rPr lang="nl-NL" dirty="0" smtClean="0"/>
              <a:t>Vitamines, wetenschap en de praktijk  </a:t>
            </a:r>
          </a:p>
          <a:p>
            <a:r>
              <a:rPr lang="nl-NL" dirty="0" smtClean="0"/>
              <a:t>Mineralen, wetenschap en de praktijk</a:t>
            </a:r>
          </a:p>
          <a:p>
            <a:r>
              <a:rPr lang="nl-NL" dirty="0" smtClean="0"/>
              <a:t>Discussie </a:t>
            </a:r>
          </a:p>
        </p:txBody>
      </p:sp>
    </p:spTree>
    <p:extLst>
      <p:ext uri="{BB962C8B-B14F-4D97-AF65-F5344CB8AC3E}">
        <p14:creationId xmlns:p14="http://schemas.microsoft.com/office/powerpoint/2010/main" val="257056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E / Alfa-tocoferol</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In voeding</a:t>
            </a:r>
            <a:endParaRPr lang="nl-NL" dirty="0"/>
          </a:p>
          <a:p>
            <a:r>
              <a:rPr lang="nl-NL" dirty="0" smtClean="0"/>
              <a:t>Lichaam</a:t>
            </a:r>
          </a:p>
          <a:p>
            <a:pPr lvl="1"/>
            <a:r>
              <a:rPr lang="nl-NL" dirty="0"/>
              <a:t>Beschermt cellen, celwand, bloedbaan en weefsel; vitamine E voorkomt dat ze beschadigt raken door oxidatie van onverzadigde vetzuren. </a:t>
            </a:r>
            <a:endParaRPr lang="nl-NL" dirty="0" smtClean="0"/>
          </a:p>
          <a:p>
            <a:pPr lvl="1"/>
            <a:r>
              <a:rPr lang="nl-NL" dirty="0" smtClean="0"/>
              <a:t>Reguleert </a:t>
            </a:r>
            <a:r>
              <a:rPr lang="nl-NL" dirty="0"/>
              <a:t>stofwisseling in de cel. </a:t>
            </a:r>
            <a:endParaRPr lang="nl-NL" dirty="0" smtClean="0"/>
          </a:p>
          <a:p>
            <a:r>
              <a:rPr lang="nl-NL" dirty="0" smtClean="0"/>
              <a:t>Tekort:  bloedarmoede</a:t>
            </a:r>
            <a:r>
              <a:rPr lang="nl-NL" dirty="0"/>
              <a:t>, neurologische symptomen en spierzwakte. </a:t>
            </a:r>
            <a:endParaRPr lang="nl-NL" dirty="0" smtClean="0"/>
          </a:p>
          <a:p>
            <a:r>
              <a:rPr lang="nl-NL" dirty="0" smtClean="0"/>
              <a:t>Teveel: niet schadelijk…?</a:t>
            </a:r>
            <a:endParaRPr lang="nl-NL" dirty="0"/>
          </a:p>
          <a:p>
            <a:pPr lvl="1"/>
            <a:endParaRPr lang="nl-NL" dirty="0"/>
          </a:p>
        </p:txBody>
      </p:sp>
    </p:spTree>
    <p:extLst>
      <p:ext uri="{BB962C8B-B14F-4D97-AF65-F5344CB8AC3E}">
        <p14:creationId xmlns:p14="http://schemas.microsoft.com/office/powerpoint/2010/main" val="2636965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Vitamine E supplementen </a:t>
            </a:r>
            <a:br>
              <a:rPr lang="nl-NL" dirty="0" smtClean="0"/>
            </a:br>
            <a:r>
              <a:rPr lang="nl-NL" dirty="0" smtClean="0"/>
              <a:t>en wetenschap</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smtClean="0"/>
          </a:p>
          <a:p>
            <a:pPr marL="0" indent="0">
              <a:buNone/>
            </a:pPr>
            <a:r>
              <a:rPr lang="nl-NL" dirty="0" smtClean="0"/>
              <a:t>    200mg/dag vit E suppletie: </a:t>
            </a:r>
          </a:p>
          <a:p>
            <a:pPr marL="0" indent="0">
              <a:buNone/>
            </a:pPr>
            <a:endParaRPr lang="nl-NL" dirty="0" smtClean="0"/>
          </a:p>
          <a:p>
            <a:r>
              <a:rPr lang="nl-NL" dirty="0" smtClean="0"/>
              <a:t>verlaagt risico op herseninfarct, met 10%. </a:t>
            </a:r>
          </a:p>
          <a:p>
            <a:r>
              <a:rPr lang="nl-NL" dirty="0" smtClean="0"/>
              <a:t>verhoogt risico op hersenbloeding, met 20%. </a:t>
            </a:r>
          </a:p>
        </p:txBody>
      </p:sp>
    </p:spTree>
    <p:extLst>
      <p:ext uri="{BB962C8B-B14F-4D97-AF65-F5344CB8AC3E}">
        <p14:creationId xmlns:p14="http://schemas.microsoft.com/office/powerpoint/2010/main" val="2957089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K / </a:t>
            </a:r>
            <a:r>
              <a:rPr lang="nl-NL" dirty="0" err="1" smtClean="0"/>
              <a:t>fylochinon</a:t>
            </a:r>
            <a:r>
              <a:rPr lang="nl-NL" dirty="0" smtClean="0"/>
              <a:t>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In voeding (vit K1 en K2)</a:t>
            </a:r>
          </a:p>
          <a:p>
            <a:r>
              <a:rPr lang="nl-NL" dirty="0" smtClean="0"/>
              <a:t>Lichaam </a:t>
            </a:r>
          </a:p>
          <a:p>
            <a:pPr lvl="1"/>
            <a:r>
              <a:rPr lang="nl-NL" dirty="0" smtClean="0"/>
              <a:t>Bloedstolling. </a:t>
            </a:r>
          </a:p>
          <a:p>
            <a:pPr lvl="1"/>
            <a:r>
              <a:rPr lang="nl-NL" dirty="0" smtClean="0"/>
              <a:t>K2: aanmaak door bacteriën in het colon. </a:t>
            </a:r>
          </a:p>
          <a:p>
            <a:r>
              <a:rPr lang="nl-NL" dirty="0" smtClean="0"/>
              <a:t>Tekort: vertraagde bloedstolling, antibiotica kunnen bacteriën vernietigen die helpen met aanmaak. </a:t>
            </a:r>
          </a:p>
          <a:p>
            <a:r>
              <a:rPr lang="nl-NL" dirty="0" smtClean="0"/>
              <a:t>Teveel: onbekend </a:t>
            </a:r>
            <a:r>
              <a:rPr lang="nl-NL" dirty="0"/>
              <a:t>of vitamine K schadelijk is. </a:t>
            </a:r>
            <a:r>
              <a:rPr lang="nl-NL" dirty="0" smtClean="0"/>
              <a:t/>
            </a:r>
            <a:br>
              <a:rPr lang="nl-NL" dirty="0" smtClean="0"/>
            </a:br>
            <a:r>
              <a:rPr lang="nl-NL" dirty="0" smtClean="0"/>
              <a:t>CAVE: antistolling </a:t>
            </a:r>
            <a:r>
              <a:rPr lang="nl-NL" dirty="0"/>
              <a:t>(vitamine K-antagonisten)</a:t>
            </a:r>
            <a:endParaRPr lang="nl-NL" dirty="0" smtClean="0"/>
          </a:p>
          <a:p>
            <a:endParaRPr lang="nl-NL" dirty="0" smtClean="0"/>
          </a:p>
          <a:p>
            <a:pPr lvl="1"/>
            <a:endParaRPr lang="nl-NL" dirty="0"/>
          </a:p>
        </p:txBody>
      </p:sp>
    </p:spTree>
    <p:extLst>
      <p:ext uri="{BB962C8B-B14F-4D97-AF65-F5344CB8AC3E}">
        <p14:creationId xmlns:p14="http://schemas.microsoft.com/office/powerpoint/2010/main" val="2556170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D / </a:t>
            </a:r>
            <a:r>
              <a:rPr lang="nl-NL" dirty="0" err="1" smtClean="0"/>
              <a:t>Cholecalciferol</a:t>
            </a:r>
            <a:r>
              <a:rPr lang="nl-NL" dirty="0" smtClean="0"/>
              <a:t> (D3)</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In voeding</a:t>
            </a:r>
          </a:p>
          <a:p>
            <a:r>
              <a:rPr lang="nl-NL" dirty="0" smtClean="0"/>
              <a:t>Lichaam</a:t>
            </a:r>
          </a:p>
          <a:p>
            <a:pPr lvl="1"/>
            <a:r>
              <a:rPr lang="nl-NL" dirty="0"/>
              <a:t>Extra bron: </a:t>
            </a:r>
            <a:r>
              <a:rPr lang="nl-NL" dirty="0" smtClean="0"/>
              <a:t>uv-straling </a:t>
            </a:r>
            <a:r>
              <a:rPr lang="nl-NL" dirty="0"/>
              <a:t>van de </a:t>
            </a:r>
            <a:r>
              <a:rPr lang="nl-NL" dirty="0" smtClean="0"/>
              <a:t>zon =&gt; huid: vit D3 </a:t>
            </a:r>
            <a:endParaRPr lang="nl-NL" dirty="0"/>
          </a:p>
          <a:p>
            <a:pPr lvl="1"/>
            <a:r>
              <a:rPr lang="nl-NL" dirty="0" smtClean="0"/>
              <a:t>Opname in de darm, aanmaak in de huid. </a:t>
            </a:r>
          </a:p>
          <a:p>
            <a:pPr lvl="1"/>
            <a:r>
              <a:rPr lang="nl-NL" dirty="0"/>
              <a:t>Nodig om calcium uit voeding in lichaam op te nemen.</a:t>
            </a:r>
          </a:p>
          <a:p>
            <a:pPr lvl="1"/>
            <a:r>
              <a:rPr lang="nl-NL" dirty="0" smtClean="0"/>
              <a:t>Opgeslagen in de lever. </a:t>
            </a:r>
          </a:p>
          <a:p>
            <a:pPr lvl="1"/>
            <a:r>
              <a:rPr lang="nl-NL" dirty="0" smtClean="0"/>
              <a:t>Omgezet in de lever in 25-hydroxyvitamine D, inactieve vorm in het lichaam. </a:t>
            </a:r>
          </a:p>
          <a:p>
            <a:pPr lvl="1"/>
            <a:r>
              <a:rPr lang="nl-NL" dirty="0"/>
              <a:t>25-hydroxyvitamine </a:t>
            </a:r>
            <a:r>
              <a:rPr lang="nl-NL" dirty="0" smtClean="0"/>
              <a:t>D omgezet in de nieren in </a:t>
            </a:r>
            <a:r>
              <a:rPr lang="nl-NL" dirty="0"/>
              <a:t>1,25-dihydroxyvitamine </a:t>
            </a:r>
            <a:r>
              <a:rPr lang="nl-NL" dirty="0" smtClean="0"/>
              <a:t>D, actieve vorm. </a:t>
            </a:r>
          </a:p>
          <a:p>
            <a:r>
              <a:rPr lang="nl-NL" dirty="0" smtClean="0"/>
              <a:t>Tekort: osteoporose, spierzwakte. </a:t>
            </a:r>
          </a:p>
          <a:p>
            <a:r>
              <a:rPr lang="nl-NL" dirty="0" smtClean="0"/>
              <a:t>Teveel: </a:t>
            </a:r>
            <a:r>
              <a:rPr lang="nl-NL" dirty="0"/>
              <a:t>kalkafzettingen in het </a:t>
            </a:r>
            <a:r>
              <a:rPr lang="nl-NL" dirty="0" smtClean="0"/>
              <a:t>lichaam. </a:t>
            </a:r>
          </a:p>
          <a:p>
            <a:pPr lvl="1"/>
            <a:endParaRPr lang="nl-NL" dirty="0" smtClean="0"/>
          </a:p>
          <a:p>
            <a:pPr lvl="1"/>
            <a:endParaRPr lang="nl-NL" dirty="0" smtClean="0"/>
          </a:p>
          <a:p>
            <a:pPr lvl="1"/>
            <a:endParaRPr lang="nl-NL" dirty="0" smtClean="0"/>
          </a:p>
          <a:p>
            <a:pPr lvl="1"/>
            <a:endParaRPr lang="nl-NL" dirty="0" smtClean="0"/>
          </a:p>
          <a:p>
            <a:endParaRPr lang="nl-NL" dirty="0"/>
          </a:p>
        </p:txBody>
      </p:sp>
    </p:spTree>
    <p:extLst>
      <p:ext uri="{BB962C8B-B14F-4D97-AF65-F5344CB8AC3E}">
        <p14:creationId xmlns:p14="http://schemas.microsoft.com/office/powerpoint/2010/main" val="2688537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Vitamine D supplementen</a:t>
            </a:r>
            <a:br>
              <a:rPr lang="nl-NL" dirty="0" smtClean="0"/>
            </a:br>
            <a:r>
              <a:rPr lang="nl-NL" dirty="0" smtClean="0"/>
              <a:t>en wetenschap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Doelgroepen suppletie: </a:t>
            </a:r>
          </a:p>
          <a:p>
            <a:pPr lvl="1"/>
            <a:r>
              <a:rPr lang="nl-NL" dirty="0" smtClean="0"/>
              <a:t>Vrouwen vanaf 50 jaar. </a:t>
            </a:r>
          </a:p>
          <a:p>
            <a:pPr lvl="1"/>
            <a:r>
              <a:rPr lang="nl-NL" dirty="0" smtClean="0"/>
              <a:t>Mannen vanaf 70 jaar. </a:t>
            </a:r>
          </a:p>
          <a:p>
            <a:pPr marL="457200" lvl="1" indent="0">
              <a:buNone/>
            </a:pPr>
            <a:endParaRPr lang="nl-NL" dirty="0" smtClean="0"/>
          </a:p>
          <a:p>
            <a:r>
              <a:rPr lang="nl-NL" dirty="0" smtClean="0"/>
              <a:t>10-20ug /d vitamine </a:t>
            </a:r>
            <a:r>
              <a:rPr lang="nl-NL" dirty="0"/>
              <a:t>D </a:t>
            </a:r>
            <a:r>
              <a:rPr lang="nl-NL" dirty="0" smtClean="0"/>
              <a:t>i.c.m. 0,5-1,2gram /d calcium uit supplementen geeft risicodaling </a:t>
            </a:r>
            <a:r>
              <a:rPr lang="nl-NL" dirty="0"/>
              <a:t>op </a:t>
            </a:r>
            <a:r>
              <a:rPr lang="nl-NL" dirty="0" smtClean="0"/>
              <a:t>- totale </a:t>
            </a:r>
            <a:r>
              <a:rPr lang="nl-NL" dirty="0"/>
              <a:t>fracturen </a:t>
            </a:r>
            <a:r>
              <a:rPr lang="nl-NL" dirty="0" smtClean="0"/>
              <a:t>10</a:t>
            </a:r>
            <a:r>
              <a:rPr lang="nl-NL" dirty="0"/>
              <a:t>% </a:t>
            </a:r>
            <a:br>
              <a:rPr lang="nl-NL" dirty="0"/>
            </a:br>
            <a:r>
              <a:rPr lang="nl-NL" dirty="0" smtClean="0"/>
              <a:t>- op </a:t>
            </a:r>
            <a:r>
              <a:rPr lang="nl-NL" dirty="0"/>
              <a:t>heupfracturen </a:t>
            </a:r>
            <a:r>
              <a:rPr lang="nl-NL" dirty="0" smtClean="0"/>
              <a:t>15</a:t>
            </a:r>
            <a:r>
              <a:rPr lang="nl-NL" dirty="0"/>
              <a:t>% </a:t>
            </a:r>
            <a:r>
              <a:rPr lang="nl-NL" dirty="0" smtClean="0"/>
              <a:t>(bij </a:t>
            </a:r>
            <a:r>
              <a:rPr lang="nl-NL" dirty="0"/>
              <a:t>ouderen, </a:t>
            </a:r>
            <a:r>
              <a:rPr lang="nl-NL" dirty="0" smtClean="0"/>
              <a:t>m.n. postmenopauzale vrouwen). </a:t>
            </a:r>
          </a:p>
        </p:txBody>
      </p:sp>
    </p:spTree>
    <p:extLst>
      <p:ext uri="{BB962C8B-B14F-4D97-AF65-F5344CB8AC3E}">
        <p14:creationId xmlns:p14="http://schemas.microsoft.com/office/powerpoint/2010/main" val="2011840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jnvoedingsplan.nl/public/media-upload/VitamineD_Joset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9143999" cy="57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84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Vitamine D </a:t>
            </a:r>
            <a:br>
              <a:rPr lang="nl-NL" dirty="0" smtClean="0"/>
            </a:br>
            <a:r>
              <a:rPr lang="nl-NL" dirty="0" smtClean="0"/>
              <a:t>in de praktijk</a:t>
            </a:r>
            <a:endParaRPr lang="nl-NL" dirty="0"/>
          </a:p>
        </p:txBody>
      </p:sp>
      <p:sp>
        <p:nvSpPr>
          <p:cNvPr id="3" name="Tijdelijke aanduiding voor inhoud 2"/>
          <p:cNvSpPr>
            <a:spLocks noGrp="1"/>
          </p:cNvSpPr>
          <p:nvPr>
            <p:ph idx="1"/>
          </p:nvPr>
        </p:nvSpPr>
        <p:spPr/>
        <p:txBody>
          <a:bodyPr>
            <a:normAutofit/>
          </a:bodyPr>
          <a:lstStyle/>
          <a:p>
            <a:r>
              <a:rPr lang="nl-NL" dirty="0" smtClean="0"/>
              <a:t>Vitamine D suppletie bij vrouwen &gt; 50, mannen &gt; 70. Iedere VPH patiënt.</a:t>
            </a:r>
          </a:p>
          <a:p>
            <a:r>
              <a:rPr lang="nl-NL" dirty="0" smtClean="0"/>
              <a:t>Opladen 25.000IE </a:t>
            </a:r>
            <a:r>
              <a:rPr lang="nl-NL" dirty="0" err="1" smtClean="0"/>
              <a:t>colecalciferoldrank</a:t>
            </a:r>
            <a:r>
              <a:rPr lang="nl-NL" dirty="0" smtClean="0"/>
              <a:t> 1x per week, gedurende 6 weken. </a:t>
            </a:r>
          </a:p>
          <a:p>
            <a:r>
              <a:rPr lang="nl-NL" dirty="0" smtClean="0"/>
              <a:t>Onderhoudsdosis: 25.000IE per 2 weken middels D-</a:t>
            </a:r>
            <a:r>
              <a:rPr lang="nl-NL" dirty="0" err="1" smtClean="0"/>
              <a:t>Cura</a:t>
            </a:r>
            <a:r>
              <a:rPr lang="nl-NL" dirty="0" smtClean="0"/>
              <a:t> drank. </a:t>
            </a:r>
          </a:p>
          <a:p>
            <a:r>
              <a:rPr lang="nl-NL" dirty="0" smtClean="0"/>
              <a:t>Vorig FTO: 1x per week 2 tabletten 2800IE </a:t>
            </a:r>
            <a:r>
              <a:rPr lang="nl-NL" dirty="0" err="1" smtClean="0"/>
              <a:t>colecalciferol</a:t>
            </a:r>
            <a:r>
              <a:rPr lang="nl-NL" dirty="0" smtClean="0"/>
              <a:t>. </a:t>
            </a:r>
          </a:p>
        </p:txBody>
      </p:sp>
    </p:spTree>
    <p:extLst>
      <p:ext uri="{BB962C8B-B14F-4D97-AF65-F5344CB8AC3E}">
        <p14:creationId xmlns:p14="http://schemas.microsoft.com/office/powerpoint/2010/main" val="1588726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Mineralen / Calcium</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In voeding </a:t>
            </a:r>
          </a:p>
          <a:p>
            <a:r>
              <a:rPr lang="nl-NL" dirty="0" smtClean="0"/>
              <a:t>Lichaam</a:t>
            </a:r>
          </a:p>
          <a:p>
            <a:pPr lvl="1"/>
            <a:r>
              <a:rPr lang="nl-NL" dirty="0" smtClean="0"/>
              <a:t>Vitamine D stimuleert opname van calcium uit de darmen, en het vastleggen ervan in botten. </a:t>
            </a:r>
          </a:p>
          <a:p>
            <a:pPr lvl="1"/>
            <a:r>
              <a:rPr lang="nl-NL" dirty="0" smtClean="0"/>
              <a:t>Door alcohol, koffie, thee, cola, zout; meer verlies van calcium via urine. </a:t>
            </a:r>
          </a:p>
          <a:p>
            <a:pPr lvl="1"/>
            <a:r>
              <a:rPr lang="nl-NL" dirty="0" smtClean="0"/>
              <a:t>Opbouw botten en gebit. </a:t>
            </a:r>
          </a:p>
          <a:p>
            <a:pPr lvl="1"/>
            <a:r>
              <a:rPr lang="nl-NL" dirty="0" smtClean="0"/>
              <a:t>Zenuwen, spieren, bloedstolling, transport van andere mineralen. </a:t>
            </a:r>
          </a:p>
          <a:p>
            <a:r>
              <a:rPr lang="nl-NL" dirty="0" smtClean="0"/>
              <a:t>Tekort: botontkalking, spierkrampen. </a:t>
            </a:r>
          </a:p>
          <a:p>
            <a:r>
              <a:rPr lang="nl-NL" dirty="0" smtClean="0"/>
              <a:t>Teveel:  &gt; 2.5g/dag kan leiden tot nierstenen </a:t>
            </a:r>
            <a:r>
              <a:rPr lang="nl-NL" dirty="0"/>
              <a:t>en </a:t>
            </a:r>
            <a:r>
              <a:rPr lang="nl-NL" dirty="0" smtClean="0"/>
              <a:t>gastro-intestinale klachten. </a:t>
            </a:r>
          </a:p>
          <a:p>
            <a:pPr lvl="1"/>
            <a:endParaRPr lang="nl-NL" dirty="0" smtClean="0"/>
          </a:p>
          <a:p>
            <a:pPr lvl="1"/>
            <a:endParaRPr lang="nl-NL" dirty="0" smtClean="0"/>
          </a:p>
          <a:p>
            <a:endParaRPr lang="nl-NL" dirty="0"/>
          </a:p>
        </p:txBody>
      </p:sp>
    </p:spTree>
    <p:extLst>
      <p:ext uri="{BB962C8B-B14F-4D97-AF65-F5344CB8AC3E}">
        <p14:creationId xmlns:p14="http://schemas.microsoft.com/office/powerpoint/2010/main" val="161726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Calciumsupplementen </a:t>
            </a:r>
            <a:br>
              <a:rPr lang="nl-NL" dirty="0" smtClean="0"/>
            </a:br>
            <a:r>
              <a:rPr lang="nl-NL" dirty="0" smtClean="0"/>
              <a:t>en wetenschap</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Absorptie hoger bij inname tijdens maaltijd. </a:t>
            </a:r>
          </a:p>
          <a:p>
            <a:r>
              <a:rPr lang="nl-NL" dirty="0"/>
              <a:t>Calciumsuppletie vermindert op zichzelf de kans op non-vertebrale </a:t>
            </a:r>
            <a:r>
              <a:rPr lang="nl-NL" dirty="0" smtClean="0"/>
              <a:t>fracturen. </a:t>
            </a:r>
          </a:p>
          <a:p>
            <a:r>
              <a:rPr lang="nl-NL" dirty="0" smtClean="0"/>
              <a:t>Vermindert optreden heup# i.c.m. met vit D. </a:t>
            </a:r>
          </a:p>
          <a:p>
            <a:r>
              <a:rPr lang="nl-NL" dirty="0"/>
              <a:t>Resultaten van verschillende studies naar cardiovasculair risico bij gebruik van calcium supplementen zijn </a:t>
            </a:r>
            <a:r>
              <a:rPr lang="nl-NL" dirty="0" smtClean="0"/>
              <a:t>tegenstrijdig (EPHOR). </a:t>
            </a:r>
          </a:p>
          <a:p>
            <a:r>
              <a:rPr lang="nl-NL" dirty="0"/>
              <a:t>Gebruik van </a:t>
            </a:r>
            <a:r>
              <a:rPr lang="nl-NL" dirty="0" smtClean="0"/>
              <a:t>1.2gram/dag </a:t>
            </a:r>
            <a:r>
              <a:rPr lang="nl-NL" dirty="0"/>
              <a:t>calcium uit supplementen verhoogt risico op coronaire hartziekten met ongeveer 30</a:t>
            </a:r>
            <a:r>
              <a:rPr lang="nl-NL" dirty="0" smtClean="0"/>
              <a:t>% (gezondheidsraad). </a:t>
            </a: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151012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Calciumsupplementen </a:t>
            </a:r>
            <a:br>
              <a:rPr lang="nl-NL" dirty="0"/>
            </a:br>
            <a:r>
              <a:rPr lang="nl-NL" dirty="0"/>
              <a:t>en wetenschap</a:t>
            </a:r>
          </a:p>
        </p:txBody>
      </p:sp>
      <p:sp>
        <p:nvSpPr>
          <p:cNvPr id="3" name="Tijdelijke aanduiding voor inhoud 2"/>
          <p:cNvSpPr>
            <a:spLocks noGrp="1"/>
          </p:cNvSpPr>
          <p:nvPr>
            <p:ph idx="1"/>
          </p:nvPr>
        </p:nvSpPr>
        <p:spPr/>
        <p:txBody>
          <a:bodyPr>
            <a:normAutofit fontScale="92500" lnSpcReduction="20000"/>
          </a:bodyPr>
          <a:lstStyle/>
          <a:p>
            <a:r>
              <a:rPr lang="nl-NL" dirty="0" smtClean="0"/>
              <a:t>1.2gr/dag </a:t>
            </a:r>
            <a:r>
              <a:rPr lang="nl-NL" dirty="0"/>
              <a:t>calcium uit supplementen </a:t>
            </a:r>
            <a:r>
              <a:rPr lang="nl-NL" dirty="0" err="1" smtClean="0"/>
              <a:t>syst</a:t>
            </a:r>
            <a:r>
              <a:rPr lang="nl-NL" dirty="0" smtClean="0"/>
              <a:t>. RR -2mmHg</a:t>
            </a:r>
            <a:r>
              <a:rPr lang="nl-NL" dirty="0"/>
              <a:t>.</a:t>
            </a:r>
          </a:p>
          <a:p>
            <a:r>
              <a:rPr lang="nl-NL" dirty="0" smtClean="0"/>
              <a:t>calciumsupplement </a:t>
            </a:r>
            <a:r>
              <a:rPr lang="nl-NL" dirty="0"/>
              <a:t>verlaagt risico op totale fracturen bij ouderen met name postmenopauzale vrouwen. </a:t>
            </a:r>
          </a:p>
          <a:p>
            <a:r>
              <a:rPr lang="nl-NL" dirty="0" smtClean="0"/>
              <a:t>Te </a:t>
            </a:r>
            <a:r>
              <a:rPr lang="nl-NL" dirty="0"/>
              <a:t>weinig onderzoek gedaan om een uitspraak te doen over effect van calciumsuppletie op beroerte, borst, darm en longkanker, non-vertebrale fracturen.</a:t>
            </a:r>
          </a:p>
          <a:p>
            <a:r>
              <a:rPr lang="nl-NL" dirty="0" smtClean="0"/>
              <a:t>Cohortonderzoek: 300gr/dag extra </a:t>
            </a:r>
            <a:r>
              <a:rPr lang="nl-NL" dirty="0"/>
              <a:t>calcium uit supplementen =</a:t>
            </a:r>
            <a:r>
              <a:rPr lang="nl-NL" dirty="0" smtClean="0"/>
              <a:t>&gt; 10</a:t>
            </a:r>
            <a:r>
              <a:rPr lang="nl-NL" dirty="0"/>
              <a:t>% lager risico op darmkanker. </a:t>
            </a:r>
          </a:p>
          <a:p>
            <a:endParaRPr lang="nl-NL" dirty="0"/>
          </a:p>
        </p:txBody>
      </p:sp>
    </p:spTree>
    <p:extLst>
      <p:ext uri="{BB962C8B-B14F-4D97-AF65-F5344CB8AC3E}">
        <p14:creationId xmlns:p14="http://schemas.microsoft.com/office/powerpoint/2010/main" val="149319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7" t="32953" r="62143" b="40380"/>
          <a:stretch/>
        </p:blipFill>
        <p:spPr bwMode="auto">
          <a:xfrm>
            <a:off x="395536" y="980728"/>
            <a:ext cx="81333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764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Calcium</a:t>
            </a:r>
            <a:br>
              <a:rPr lang="nl-NL" dirty="0" smtClean="0"/>
            </a:br>
            <a:r>
              <a:rPr lang="nl-NL" dirty="0" smtClean="0"/>
              <a:t>in de praktijk </a:t>
            </a:r>
            <a:endParaRPr lang="nl-NL" dirty="0"/>
          </a:p>
        </p:txBody>
      </p:sp>
      <p:sp>
        <p:nvSpPr>
          <p:cNvPr id="3" name="Tijdelijke aanduiding voor inhoud 2"/>
          <p:cNvSpPr>
            <a:spLocks noGrp="1"/>
          </p:cNvSpPr>
          <p:nvPr>
            <p:ph idx="1"/>
          </p:nvPr>
        </p:nvSpPr>
        <p:spPr/>
        <p:txBody>
          <a:bodyPr>
            <a:normAutofit fontScale="92500"/>
          </a:bodyPr>
          <a:lstStyle/>
          <a:p>
            <a:r>
              <a:rPr lang="nl-NL" dirty="0"/>
              <a:t>CBO richtlijn osteoporose en fractuur </a:t>
            </a:r>
            <a:r>
              <a:rPr lang="nl-NL" dirty="0" smtClean="0"/>
              <a:t>preventie:   - 500mg/d Ca suppletie bij inname &lt; 1g /d.</a:t>
            </a:r>
            <a:br>
              <a:rPr lang="nl-NL" dirty="0" smtClean="0"/>
            </a:br>
            <a:r>
              <a:rPr lang="nl-NL" dirty="0" smtClean="0"/>
              <a:t>- 1000mg/d Ca bij geen inname uit voeding </a:t>
            </a:r>
            <a:r>
              <a:rPr lang="nl-NL" dirty="0"/>
              <a:t>. </a:t>
            </a:r>
            <a:r>
              <a:rPr lang="nl-NL" dirty="0" smtClean="0"/>
              <a:t/>
            </a:r>
            <a:br>
              <a:rPr lang="nl-NL" dirty="0" smtClean="0"/>
            </a:br>
            <a:endParaRPr lang="nl-NL" dirty="0" smtClean="0"/>
          </a:p>
          <a:p>
            <a:r>
              <a:rPr lang="nl-NL" dirty="0" smtClean="0"/>
              <a:t>EPHOR: bij </a:t>
            </a:r>
            <a:r>
              <a:rPr lang="nl-NL" dirty="0"/>
              <a:t>osteoporose </a:t>
            </a:r>
            <a:r>
              <a:rPr lang="nl-NL" dirty="0" smtClean="0"/>
              <a:t>advies 1000-1200mg </a:t>
            </a:r>
            <a:r>
              <a:rPr lang="nl-NL" dirty="0"/>
              <a:t>calcium per dag via voeding </a:t>
            </a:r>
            <a:r>
              <a:rPr lang="nl-NL" dirty="0" smtClean="0"/>
              <a:t>innemen</a:t>
            </a:r>
            <a:r>
              <a:rPr lang="nl-NL" dirty="0"/>
              <a:t>. </a:t>
            </a:r>
            <a:r>
              <a:rPr lang="nl-NL" dirty="0" smtClean="0"/>
              <a:t/>
            </a:r>
            <a:br>
              <a:rPr lang="nl-NL" dirty="0" smtClean="0"/>
            </a:br>
            <a:r>
              <a:rPr lang="nl-NL" dirty="0" smtClean="0"/>
              <a:t>Indien onhaalbaar dan suppletie van 500mg. Uitzondering: gebruik van </a:t>
            </a:r>
            <a:r>
              <a:rPr lang="nl-NL" dirty="0" err="1" smtClean="0"/>
              <a:t>glucocorticosteroïden</a:t>
            </a:r>
            <a:r>
              <a:rPr lang="nl-NL" dirty="0" smtClean="0"/>
              <a:t>, dan &gt; 1000mg suppleren. </a:t>
            </a:r>
          </a:p>
        </p:txBody>
      </p:sp>
    </p:spTree>
    <p:extLst>
      <p:ext uri="{BB962C8B-B14F-4D97-AF65-F5344CB8AC3E}">
        <p14:creationId xmlns:p14="http://schemas.microsoft.com/office/powerpoint/2010/main" val="1325908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Calcium</a:t>
            </a:r>
            <a:br>
              <a:rPr lang="nl-NL" dirty="0"/>
            </a:br>
            <a:r>
              <a:rPr lang="nl-NL" dirty="0"/>
              <a:t>i</a:t>
            </a:r>
            <a:r>
              <a:rPr lang="nl-NL" dirty="0" smtClean="0"/>
              <a:t>n de praktijk</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Contra-indicaties: </a:t>
            </a:r>
          </a:p>
          <a:p>
            <a:pPr lvl="1"/>
            <a:r>
              <a:rPr lang="nl-NL" dirty="0" smtClean="0"/>
              <a:t>Het </a:t>
            </a:r>
            <a:r>
              <a:rPr lang="nl-NL" dirty="0"/>
              <a:t>kan gastro-intestinale klachten geven of verergeren. </a:t>
            </a:r>
            <a:endParaRPr lang="nl-NL" dirty="0" smtClean="0"/>
          </a:p>
          <a:p>
            <a:pPr lvl="1"/>
            <a:r>
              <a:rPr lang="nl-NL" dirty="0"/>
              <a:t>bij nierfalen niet een te hoge serumcalciumwaarde </a:t>
            </a:r>
            <a:r>
              <a:rPr lang="nl-NL" dirty="0" smtClean="0"/>
              <a:t>nastreven; </a:t>
            </a:r>
            <a:r>
              <a:rPr lang="nl-NL" dirty="0"/>
              <a:t>risico op </a:t>
            </a:r>
            <a:r>
              <a:rPr lang="nl-NL" dirty="0" smtClean="0"/>
              <a:t>calcificaties. </a:t>
            </a:r>
          </a:p>
          <a:p>
            <a:pPr lvl="1"/>
            <a:r>
              <a:rPr lang="nl-NL" dirty="0" smtClean="0"/>
              <a:t>Let op bij vitamine D deficiëntie: kan leiden tot secundaire </a:t>
            </a:r>
            <a:r>
              <a:rPr lang="nl-NL" dirty="0" err="1" smtClean="0"/>
              <a:t>hyperparathyreoïdie</a:t>
            </a:r>
            <a:r>
              <a:rPr lang="nl-NL" dirty="0" smtClean="0"/>
              <a:t>, waardoor </a:t>
            </a:r>
            <a:r>
              <a:rPr lang="nl-NL" dirty="0" err="1" smtClean="0"/>
              <a:t>hypercalciëmie</a:t>
            </a:r>
            <a:r>
              <a:rPr lang="nl-NL" dirty="0" smtClean="0"/>
              <a:t>. </a:t>
            </a:r>
          </a:p>
          <a:p>
            <a:pPr lvl="1"/>
            <a:r>
              <a:rPr lang="nl-NL" dirty="0" smtClean="0"/>
              <a:t>Bij nierfalen eerst vitamine D suppleren met controle van calcium. </a:t>
            </a:r>
          </a:p>
          <a:p>
            <a:pPr lvl="1"/>
            <a:r>
              <a:rPr lang="nl-NL" dirty="0" smtClean="0"/>
              <a:t>Bij ernstige hypercalciurie en </a:t>
            </a:r>
            <a:r>
              <a:rPr lang="nl-NL" dirty="0" err="1" smtClean="0"/>
              <a:t>hypercalciëmie</a:t>
            </a:r>
            <a:r>
              <a:rPr lang="nl-NL" dirty="0" smtClean="0"/>
              <a:t> geen calcium suppleren.</a:t>
            </a:r>
          </a:p>
          <a:p>
            <a:pPr lvl="1"/>
            <a:r>
              <a:rPr lang="nl-NL" dirty="0" smtClean="0"/>
              <a:t>Bij nierstenen terughoudendheid geboden met calciumsuppletie. </a:t>
            </a:r>
          </a:p>
          <a:p>
            <a:endParaRPr lang="nl-NL" dirty="0" smtClean="0"/>
          </a:p>
          <a:p>
            <a:pPr lvl="1"/>
            <a:endParaRPr lang="nl-NL" dirty="0" smtClean="0"/>
          </a:p>
          <a:p>
            <a:pPr lvl="1"/>
            <a:endParaRPr lang="nl-NL" dirty="0"/>
          </a:p>
        </p:txBody>
      </p:sp>
    </p:spTree>
    <p:extLst>
      <p:ext uri="{BB962C8B-B14F-4D97-AF65-F5344CB8AC3E}">
        <p14:creationId xmlns:p14="http://schemas.microsoft.com/office/powerpoint/2010/main" val="528597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Calcium</a:t>
            </a:r>
            <a:br>
              <a:rPr lang="nl-NL" dirty="0"/>
            </a:br>
            <a:r>
              <a:rPr lang="nl-NL" dirty="0" smtClean="0"/>
              <a:t>in de praktijk</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 	(EPHOR) Doseringsadvies vit D </a:t>
            </a:r>
            <a:r>
              <a:rPr lang="nl-NL" dirty="0"/>
              <a:t>suppletie bij </a:t>
            </a:r>
            <a:r>
              <a:rPr lang="nl-NL" dirty="0" smtClean="0"/>
              <a:t>nierfunctie# </a:t>
            </a:r>
          </a:p>
          <a:p>
            <a:pPr marL="0" indent="0">
              <a:buNone/>
            </a:pPr>
            <a:endParaRPr lang="nl-NL" dirty="0" smtClean="0"/>
          </a:p>
          <a:p>
            <a:pPr marL="0" indent="0">
              <a:buNone/>
            </a:pPr>
            <a:r>
              <a:rPr lang="nl-NL" dirty="0" smtClean="0"/>
              <a:t>1</a:t>
            </a:r>
            <a:r>
              <a:rPr lang="nl-NL" dirty="0"/>
              <a:t>) Bepaal </a:t>
            </a:r>
            <a:r>
              <a:rPr lang="nl-NL" dirty="0" smtClean="0"/>
              <a:t>vit D </a:t>
            </a:r>
            <a:r>
              <a:rPr lang="nl-NL" dirty="0"/>
              <a:t>spiegel, </a:t>
            </a:r>
            <a:r>
              <a:rPr lang="nl-NL" dirty="0" smtClean="0"/>
              <a:t>serum </a:t>
            </a:r>
            <a:r>
              <a:rPr lang="nl-NL" dirty="0"/>
              <a:t>calcium, fosfaat en PTH. </a:t>
            </a:r>
            <a:endParaRPr lang="nl-NL" dirty="0" smtClean="0"/>
          </a:p>
          <a:p>
            <a:pPr marL="0" indent="0">
              <a:buNone/>
            </a:pPr>
            <a:r>
              <a:rPr lang="nl-NL" dirty="0" smtClean="0"/>
              <a:t/>
            </a:r>
            <a:br>
              <a:rPr lang="nl-NL" dirty="0" smtClean="0"/>
            </a:br>
            <a:r>
              <a:rPr lang="nl-NL" dirty="0" smtClean="0"/>
              <a:t>2</a:t>
            </a:r>
            <a:r>
              <a:rPr lang="nl-NL" dirty="0"/>
              <a:t>) Bereken </a:t>
            </a:r>
            <a:r>
              <a:rPr lang="nl-NL" dirty="0" smtClean="0"/>
              <a:t>vit D </a:t>
            </a:r>
            <a:r>
              <a:rPr lang="nl-NL" dirty="0"/>
              <a:t>tekort (in IE) middels formule van ‘Van Groningen’: </a:t>
            </a:r>
            <a:endParaRPr lang="nl-NL" dirty="0" smtClean="0"/>
          </a:p>
          <a:p>
            <a:pPr marL="0" indent="0">
              <a:buNone/>
            </a:pPr>
            <a:r>
              <a:rPr lang="nl-NL" dirty="0" smtClean="0"/>
              <a:t>      40 </a:t>
            </a:r>
            <a:r>
              <a:rPr lang="nl-NL" dirty="0"/>
              <a:t>x (75 - gemeten vitamine D spiegel) x lichaamsgewicht (Kg).  </a:t>
            </a:r>
            <a:endParaRPr lang="nl-NL" dirty="0" smtClean="0"/>
          </a:p>
          <a:p>
            <a:pPr marL="0" indent="0">
              <a:buNone/>
            </a:pPr>
            <a:r>
              <a:rPr lang="nl-NL" dirty="0"/>
              <a:t/>
            </a:r>
            <a:br>
              <a:rPr lang="nl-NL" dirty="0"/>
            </a:br>
            <a:r>
              <a:rPr lang="nl-NL" dirty="0" smtClean="0"/>
              <a:t>3</a:t>
            </a:r>
            <a:r>
              <a:rPr lang="nl-NL" dirty="0"/>
              <a:t>) </a:t>
            </a:r>
            <a:r>
              <a:rPr lang="nl-NL" dirty="0" smtClean="0"/>
              <a:t>Oplaaddosis  25.000 </a:t>
            </a:r>
            <a:r>
              <a:rPr lang="nl-NL" dirty="0"/>
              <a:t>IE </a:t>
            </a:r>
            <a:r>
              <a:rPr lang="nl-NL" dirty="0" err="1"/>
              <a:t>colecalciferol</a:t>
            </a:r>
            <a:r>
              <a:rPr lang="nl-NL" dirty="0"/>
              <a:t> </a:t>
            </a:r>
            <a:r>
              <a:rPr lang="nl-NL" dirty="0" smtClean="0"/>
              <a:t>per </a:t>
            </a:r>
            <a:r>
              <a:rPr lang="nl-NL" dirty="0"/>
              <a:t>week, totdat </a:t>
            </a:r>
            <a:r>
              <a:rPr lang="nl-NL" dirty="0" smtClean="0"/>
              <a:t> berekende </a:t>
            </a:r>
            <a:r>
              <a:rPr lang="nl-NL" dirty="0"/>
              <a:t>tekort is aangevuld. </a:t>
            </a:r>
            <a:r>
              <a:rPr lang="nl-NL" dirty="0" smtClean="0"/>
              <a:t>Daarna onderhoudsdosis </a:t>
            </a:r>
            <a:r>
              <a:rPr lang="nl-NL" dirty="0" err="1"/>
              <a:t>colecalciferol</a:t>
            </a:r>
            <a:r>
              <a:rPr lang="nl-NL" dirty="0"/>
              <a:t>.  </a:t>
            </a:r>
            <a:endParaRPr lang="nl-NL" dirty="0" smtClean="0"/>
          </a:p>
          <a:p>
            <a:pPr marL="0" indent="0">
              <a:buNone/>
            </a:pPr>
            <a:r>
              <a:rPr lang="nl-NL" dirty="0" smtClean="0"/>
              <a:t/>
            </a:r>
            <a:br>
              <a:rPr lang="nl-NL" dirty="0" smtClean="0"/>
            </a:br>
            <a:r>
              <a:rPr lang="nl-NL" dirty="0" smtClean="0"/>
              <a:t>4</a:t>
            </a:r>
            <a:r>
              <a:rPr lang="nl-NL" dirty="0"/>
              <a:t>) Indien na 3 maanden de PTH waarde </a:t>
            </a:r>
            <a:r>
              <a:rPr lang="nl-NL" dirty="0" smtClean="0"/>
              <a:t>&gt; streefwaarde, </a:t>
            </a:r>
            <a:r>
              <a:rPr lang="nl-NL" dirty="0"/>
              <a:t>dan </a:t>
            </a:r>
            <a:r>
              <a:rPr lang="nl-NL" dirty="0" smtClean="0"/>
              <a:t>naast </a:t>
            </a:r>
            <a:r>
              <a:rPr lang="nl-NL" dirty="0" err="1" smtClean="0"/>
              <a:t>colecalciferol</a:t>
            </a:r>
            <a:r>
              <a:rPr lang="nl-NL" dirty="0" smtClean="0"/>
              <a:t>, toevoegen: </a:t>
            </a:r>
            <a:r>
              <a:rPr lang="nl-NL" dirty="0"/>
              <a:t>alfacalcidol of calcitriol 0.25 µg </a:t>
            </a:r>
            <a:r>
              <a:rPr lang="nl-NL" dirty="0" smtClean="0"/>
              <a:t>3x/w of 1x/d </a:t>
            </a:r>
          </a:p>
          <a:p>
            <a:pPr marL="0" indent="0">
              <a:buNone/>
            </a:pPr>
            <a:r>
              <a:rPr lang="nl-NL" dirty="0" smtClean="0"/>
              <a:t>=&gt; Controle serumcalcium- </a:t>
            </a:r>
            <a:r>
              <a:rPr lang="nl-NL" dirty="0"/>
              <a:t>en fosfaatspiegel na 4 </a:t>
            </a:r>
            <a:r>
              <a:rPr lang="nl-NL" dirty="0" smtClean="0"/>
              <a:t>w: verhoog  dosis </a:t>
            </a:r>
            <a:r>
              <a:rPr lang="nl-NL" dirty="0" err="1" smtClean="0"/>
              <a:t>z.n</a:t>
            </a:r>
            <a:r>
              <a:rPr lang="nl-NL" dirty="0"/>
              <a:t>. bij </a:t>
            </a:r>
            <a:r>
              <a:rPr lang="nl-NL" dirty="0" err="1"/>
              <a:t>hypocalciëmie</a:t>
            </a:r>
            <a:r>
              <a:rPr lang="nl-NL" dirty="0"/>
              <a:t> en/of stijging van PTH tot 2x boven </a:t>
            </a:r>
            <a:r>
              <a:rPr lang="nl-NL" dirty="0" smtClean="0"/>
              <a:t>normaalwaarde</a:t>
            </a:r>
            <a:r>
              <a:rPr lang="nl-NL" dirty="0"/>
              <a:t>. </a:t>
            </a:r>
          </a:p>
          <a:p>
            <a:endParaRPr lang="nl-NL" dirty="0"/>
          </a:p>
        </p:txBody>
      </p:sp>
    </p:spTree>
    <p:extLst>
      <p:ext uri="{BB962C8B-B14F-4D97-AF65-F5344CB8AC3E}">
        <p14:creationId xmlns:p14="http://schemas.microsoft.com/office/powerpoint/2010/main" val="1184076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Mineralen </a:t>
            </a:r>
            <a:endParaRPr lang="nl-NL" dirty="0"/>
          </a:p>
        </p:txBody>
      </p:sp>
      <p:sp>
        <p:nvSpPr>
          <p:cNvPr id="3" name="Tijdelijke aanduiding voor inhoud 2"/>
          <p:cNvSpPr>
            <a:spLocks noGrp="1"/>
          </p:cNvSpPr>
          <p:nvPr>
            <p:ph idx="1"/>
          </p:nvPr>
        </p:nvSpPr>
        <p:spPr/>
        <p:txBody>
          <a:bodyPr>
            <a:normAutofit/>
          </a:bodyPr>
          <a:lstStyle/>
          <a:p>
            <a:r>
              <a:rPr lang="nl-NL" dirty="0" smtClean="0"/>
              <a:t>Magnesium:</a:t>
            </a:r>
            <a:br>
              <a:rPr lang="nl-NL" dirty="0" smtClean="0"/>
            </a:br>
            <a:r>
              <a:rPr lang="nl-NL" dirty="0" smtClean="0"/>
              <a:t>er </a:t>
            </a:r>
            <a:r>
              <a:rPr lang="nl-NL" dirty="0"/>
              <a:t>is gering bewijs dat magnesiumsuppletie de </a:t>
            </a:r>
            <a:r>
              <a:rPr lang="nl-NL" dirty="0" smtClean="0"/>
              <a:t>systolische </a:t>
            </a:r>
            <a:r>
              <a:rPr lang="nl-NL" dirty="0"/>
              <a:t>en </a:t>
            </a:r>
            <a:r>
              <a:rPr lang="nl-NL" dirty="0" smtClean="0"/>
              <a:t>diastolische bloeddruk </a:t>
            </a:r>
            <a:r>
              <a:rPr lang="nl-NL" dirty="0"/>
              <a:t>verlaagt. </a:t>
            </a:r>
          </a:p>
          <a:p>
            <a:endParaRPr lang="nl-NL" dirty="0" smtClean="0"/>
          </a:p>
          <a:p>
            <a:r>
              <a:rPr lang="nl-NL" dirty="0"/>
              <a:t>Selenium: </a:t>
            </a:r>
            <a:br>
              <a:rPr lang="nl-NL" dirty="0"/>
            </a:br>
            <a:r>
              <a:rPr lang="nl-NL" dirty="0"/>
              <a:t>geen duidelijk effect suppletie</a:t>
            </a:r>
          </a:p>
          <a:p>
            <a:endParaRPr lang="nl-NL" dirty="0"/>
          </a:p>
        </p:txBody>
      </p:sp>
    </p:spTree>
    <p:extLst>
      <p:ext uri="{BB962C8B-B14F-4D97-AF65-F5344CB8AC3E}">
        <p14:creationId xmlns:p14="http://schemas.microsoft.com/office/powerpoint/2010/main" val="276074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Multivitaminemineralen (</a:t>
            </a:r>
            <a:r>
              <a:rPr lang="nl-NL" dirty="0" err="1" smtClean="0"/>
              <a:t>mvm</a:t>
            </a:r>
            <a:r>
              <a:rPr lang="nl-NL" dirty="0" smtClean="0"/>
              <a:t>)</a:t>
            </a:r>
            <a:endParaRPr lang="nl-NL" dirty="0"/>
          </a:p>
        </p:txBody>
      </p:sp>
      <p:sp>
        <p:nvSpPr>
          <p:cNvPr id="3" name="Tijdelijke aanduiding voor inhoud 2"/>
          <p:cNvSpPr>
            <a:spLocks noGrp="1"/>
          </p:cNvSpPr>
          <p:nvPr>
            <p:ph idx="1"/>
          </p:nvPr>
        </p:nvSpPr>
        <p:spPr/>
        <p:txBody>
          <a:bodyPr>
            <a:normAutofit/>
          </a:bodyPr>
          <a:lstStyle/>
          <a:p>
            <a:r>
              <a:rPr lang="nl-NL" dirty="0" smtClean="0"/>
              <a:t>Geen duidelijk effect behalve bij deficiënties (</a:t>
            </a:r>
            <a:r>
              <a:rPr lang="nl-NL" dirty="0" err="1" smtClean="0"/>
              <a:t>bijv</a:t>
            </a:r>
            <a:r>
              <a:rPr lang="nl-NL" dirty="0" smtClean="0"/>
              <a:t> </a:t>
            </a:r>
            <a:r>
              <a:rPr lang="nl-NL" dirty="0" err="1" smtClean="0"/>
              <a:t>refeeding</a:t>
            </a:r>
            <a:r>
              <a:rPr lang="nl-NL" dirty="0" smtClean="0"/>
              <a:t>).</a:t>
            </a:r>
          </a:p>
          <a:p>
            <a:r>
              <a:rPr lang="nl-NL" dirty="0"/>
              <a:t>C</a:t>
            </a:r>
            <a:r>
              <a:rPr lang="nl-NL" dirty="0" smtClean="0"/>
              <a:t>ohortonderzoek gebruik </a:t>
            </a:r>
            <a:r>
              <a:rPr lang="nl-NL" dirty="0"/>
              <a:t>van </a:t>
            </a:r>
            <a:r>
              <a:rPr lang="nl-NL" dirty="0" err="1"/>
              <a:t>mvm</a:t>
            </a:r>
            <a:r>
              <a:rPr lang="nl-NL" dirty="0"/>
              <a:t> </a:t>
            </a:r>
            <a:r>
              <a:rPr lang="nl-NL" dirty="0" smtClean="0"/>
              <a:t>supplementen gecorreleerd met lager </a:t>
            </a:r>
            <a:r>
              <a:rPr lang="nl-NL" dirty="0"/>
              <a:t>risico </a:t>
            </a:r>
            <a:r>
              <a:rPr lang="nl-NL" dirty="0" smtClean="0"/>
              <a:t>darmkanker</a:t>
            </a:r>
            <a:r>
              <a:rPr lang="nl-NL" dirty="0"/>
              <a:t>, bewijskracht </a:t>
            </a:r>
            <a:r>
              <a:rPr lang="nl-NL" dirty="0" smtClean="0"/>
              <a:t>gering</a:t>
            </a:r>
          </a:p>
          <a:p>
            <a:pPr marL="0" indent="0">
              <a:buNone/>
            </a:pPr>
            <a:endParaRPr lang="nl-NL" dirty="0"/>
          </a:p>
          <a:p>
            <a:endParaRPr lang="nl-NL" dirty="0"/>
          </a:p>
        </p:txBody>
      </p:sp>
    </p:spTree>
    <p:extLst>
      <p:ext uri="{BB962C8B-B14F-4D97-AF65-F5344CB8AC3E}">
        <p14:creationId xmlns:p14="http://schemas.microsoft.com/office/powerpoint/2010/main" val="1198719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Discussie / afspraken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Suppletie van (</a:t>
            </a:r>
            <a:r>
              <a:rPr lang="nl-NL" dirty="0" err="1" smtClean="0"/>
              <a:t>multi</a:t>
            </a:r>
            <a:r>
              <a:rPr lang="nl-NL" dirty="0" smtClean="0"/>
              <a:t>)vitaminen ? </a:t>
            </a:r>
          </a:p>
          <a:p>
            <a:pPr marL="0" indent="0">
              <a:buNone/>
            </a:pPr>
            <a:r>
              <a:rPr lang="nl-NL" dirty="0" smtClean="0"/>
              <a:t>	a. bij deficiëntie </a:t>
            </a:r>
          </a:p>
          <a:p>
            <a:pPr marL="0" indent="0">
              <a:buNone/>
            </a:pPr>
            <a:r>
              <a:rPr lang="nl-NL" dirty="0"/>
              <a:t>	</a:t>
            </a:r>
            <a:r>
              <a:rPr lang="nl-NL" dirty="0" smtClean="0"/>
              <a:t>b. preventief </a:t>
            </a:r>
          </a:p>
          <a:p>
            <a:pPr marL="514350" indent="-514350">
              <a:buFont typeface="+mj-lt"/>
              <a:buAutoNum type="arabicPeriod"/>
            </a:pPr>
            <a:endParaRPr lang="nl-NL" dirty="0" smtClean="0"/>
          </a:p>
          <a:p>
            <a:pPr marL="0" indent="0">
              <a:buNone/>
            </a:pPr>
            <a:r>
              <a:rPr lang="nl-NL" dirty="0" smtClean="0"/>
              <a:t>Afspraken over vit B, D, Ca</a:t>
            </a:r>
          </a:p>
        </p:txBody>
      </p:sp>
    </p:spTree>
    <p:extLst>
      <p:ext uri="{BB962C8B-B14F-4D97-AF65-F5344CB8AC3E}">
        <p14:creationId xmlns:p14="http://schemas.microsoft.com/office/powerpoint/2010/main" val="210718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 home </a:t>
            </a:r>
            <a:r>
              <a:rPr lang="nl-NL" dirty="0" err="1" smtClean="0"/>
              <a:t>message</a:t>
            </a:r>
            <a:endParaRPr lang="nl-NL" dirty="0"/>
          </a:p>
        </p:txBody>
      </p:sp>
      <p:sp>
        <p:nvSpPr>
          <p:cNvPr id="3" name="Tijdelijke aanduiding voor inhoud 2"/>
          <p:cNvSpPr>
            <a:spLocks noGrp="1"/>
          </p:cNvSpPr>
          <p:nvPr>
            <p:ph idx="1"/>
          </p:nvPr>
        </p:nvSpPr>
        <p:spPr/>
        <p:txBody>
          <a:bodyPr/>
          <a:lstStyle/>
          <a:p>
            <a:pPr marL="0" indent="0">
              <a:buNone/>
            </a:pPr>
            <a:r>
              <a:rPr lang="nl-NL" dirty="0" smtClean="0"/>
              <a:t>  </a:t>
            </a:r>
          </a:p>
          <a:p>
            <a:pPr marL="0" indent="0">
              <a:buNone/>
            </a:pPr>
            <a:endParaRPr lang="nl-NL" dirty="0"/>
          </a:p>
          <a:p>
            <a:pPr marL="0" indent="0">
              <a:buNone/>
            </a:pPr>
            <a:r>
              <a:rPr lang="nl-NL" dirty="0" smtClean="0"/>
              <a:t>	Baat het niet, dan schaadt het wel</a:t>
            </a:r>
            <a:endParaRPr lang="nl-NL" dirty="0"/>
          </a:p>
        </p:txBody>
      </p:sp>
    </p:spTree>
    <p:extLst>
      <p:ext uri="{BB962C8B-B14F-4D97-AF65-F5344CB8AC3E}">
        <p14:creationId xmlns:p14="http://schemas.microsoft.com/office/powerpoint/2010/main" val="4250163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Referenties</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www.voedingscentrum.nl </a:t>
            </a:r>
          </a:p>
          <a:p>
            <a:r>
              <a:rPr lang="nl-NL" dirty="0" smtClean="0"/>
              <a:t>De Gezondheidsraad, Vitamine- en mineralensupplementen, </a:t>
            </a:r>
            <a:r>
              <a:rPr lang="nl-NL" dirty="0"/>
              <a:t>Achtergronddocument bij Richtlijnen goede voeding </a:t>
            </a:r>
            <a:r>
              <a:rPr lang="nl-NL" dirty="0" smtClean="0"/>
              <a:t>2015, aan: de </a:t>
            </a:r>
            <a:r>
              <a:rPr lang="nl-NL" dirty="0"/>
              <a:t>minister van Volksgezondheid, Welzijn en </a:t>
            </a:r>
            <a:r>
              <a:rPr lang="nl-NL" dirty="0" smtClean="0"/>
              <a:t>Sport, de </a:t>
            </a:r>
            <a:r>
              <a:rPr lang="nl-NL" dirty="0"/>
              <a:t>staatssecretaris van Economische </a:t>
            </a:r>
            <a:r>
              <a:rPr lang="nl-NL" dirty="0" smtClean="0"/>
              <a:t>Zaken, </a:t>
            </a:r>
            <a:r>
              <a:rPr lang="nn-NO" dirty="0"/>
              <a:t>Nr. A15/26, Den Haag, 4 november </a:t>
            </a:r>
            <a:r>
              <a:rPr lang="nn-NO" dirty="0" smtClean="0"/>
              <a:t>2015</a:t>
            </a:r>
            <a:r>
              <a:rPr lang="nl-NL" dirty="0" smtClean="0"/>
              <a:t>. </a:t>
            </a:r>
          </a:p>
          <a:p>
            <a:r>
              <a:rPr lang="nl-NL" dirty="0" smtClean="0"/>
              <a:t>De Gezondheidsraad, Richtlijnen goede voeding 2015, </a:t>
            </a:r>
            <a:r>
              <a:rPr lang="nl-NL" dirty="0"/>
              <a:t>4 november </a:t>
            </a:r>
            <a:r>
              <a:rPr lang="nl-NL" dirty="0" smtClean="0"/>
              <a:t>2015. </a:t>
            </a:r>
          </a:p>
          <a:p>
            <a:r>
              <a:rPr lang="nl-NL" dirty="0" smtClean="0"/>
              <a:t>SIG </a:t>
            </a:r>
            <a:r>
              <a:rPr lang="nl-NL" dirty="0"/>
              <a:t>farmacotherapie bij </a:t>
            </a:r>
            <a:r>
              <a:rPr lang="nl-NL" dirty="0" smtClean="0"/>
              <a:t>ouderen, Janet Bootsma, </a:t>
            </a:r>
            <a:r>
              <a:rPr lang="nl-NL" dirty="0"/>
              <a:t>Wilma Knol, Standpunt cardiovasculaire veiligheid van calciumsuppletie bij </a:t>
            </a:r>
            <a:r>
              <a:rPr lang="nl-NL" dirty="0" smtClean="0"/>
              <a:t>osteoporose bij </a:t>
            </a:r>
            <a:r>
              <a:rPr lang="nl-NL" dirty="0"/>
              <a:t>kwetsbare </a:t>
            </a:r>
            <a:r>
              <a:rPr lang="nl-NL" dirty="0" smtClean="0"/>
              <a:t>ouderen, </a:t>
            </a:r>
            <a:r>
              <a:rPr lang="nl-NL" dirty="0"/>
              <a:t>http://</a:t>
            </a:r>
            <a:r>
              <a:rPr lang="nl-NL" dirty="0" smtClean="0"/>
              <a:t>www.ephor.nl/media/1350/standpunt-cardiovasculaire-veiligheid-van-calciumsuppletie-bij-osteoporose-bij-kwetsbare-ouderen.pdf </a:t>
            </a:r>
          </a:p>
          <a:p>
            <a:r>
              <a:rPr lang="nl-NL" dirty="0"/>
              <a:t>WKGF standpunt Vitamine D suppletie bij kwetsbare </a:t>
            </a:r>
            <a:r>
              <a:rPr lang="nl-NL" dirty="0" smtClean="0"/>
              <a:t>ouderen, </a:t>
            </a:r>
            <a:r>
              <a:rPr lang="nl-NL" dirty="0"/>
              <a:t>http://</a:t>
            </a:r>
            <a:r>
              <a:rPr lang="nl-NL" dirty="0" smtClean="0"/>
              <a:t>www.ephor.nl/media/1135/wkgf-vitamine-d-standpunt-oktober-2013.pdf </a:t>
            </a:r>
          </a:p>
          <a:p>
            <a:r>
              <a:rPr lang="nl-NL" dirty="0"/>
              <a:t>CBO richtlijn osteoporose en fractuur </a:t>
            </a:r>
            <a:r>
              <a:rPr lang="nl-NL" dirty="0" smtClean="0"/>
              <a:t>preventie 2011</a:t>
            </a:r>
            <a:endParaRPr lang="nl-NL" dirty="0"/>
          </a:p>
        </p:txBody>
      </p:sp>
    </p:spTree>
    <p:extLst>
      <p:ext uri="{BB962C8B-B14F-4D97-AF65-F5344CB8AC3E}">
        <p14:creationId xmlns:p14="http://schemas.microsoft.com/office/powerpoint/2010/main" val="44404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Vitamines </a:t>
            </a:r>
            <a:endParaRPr lang="nl-NL" dirty="0"/>
          </a:p>
        </p:txBody>
      </p:sp>
      <p:sp>
        <p:nvSpPr>
          <p:cNvPr id="3" name="Tijdelijke aanduiding voor inhoud 2"/>
          <p:cNvSpPr>
            <a:spLocks noGrp="1"/>
          </p:cNvSpPr>
          <p:nvPr>
            <p:ph idx="1"/>
          </p:nvPr>
        </p:nvSpPr>
        <p:spPr/>
        <p:txBody>
          <a:bodyPr>
            <a:normAutofit/>
          </a:bodyPr>
          <a:lstStyle/>
          <a:p>
            <a:r>
              <a:rPr lang="nl-NL" dirty="0" smtClean="0"/>
              <a:t>Vitamines: </a:t>
            </a:r>
          </a:p>
          <a:p>
            <a:pPr lvl="1"/>
            <a:r>
              <a:rPr lang="nl-NL" dirty="0" smtClean="0"/>
              <a:t>A, C, D, E, K en 8 vitamine B </a:t>
            </a:r>
          </a:p>
          <a:p>
            <a:pPr lvl="1"/>
            <a:r>
              <a:rPr lang="nl-NL" dirty="0" smtClean="0"/>
              <a:t>Vitamine B: B1, B2, B3, B5, B6, B8, B11, B12.</a:t>
            </a:r>
          </a:p>
          <a:p>
            <a:pPr lvl="1"/>
            <a:r>
              <a:rPr lang="nl-NL" dirty="0" err="1" smtClean="0"/>
              <a:t>Vetoplosbaar</a:t>
            </a:r>
            <a:r>
              <a:rPr lang="nl-NL" dirty="0" smtClean="0"/>
              <a:t> of wateroplosbaar. </a:t>
            </a:r>
            <a:endParaRPr lang="nl-NL" dirty="0"/>
          </a:p>
          <a:p>
            <a:r>
              <a:rPr lang="nl-NL" dirty="0" smtClean="0"/>
              <a:t>Antioxidanten: A, C, E. </a:t>
            </a:r>
          </a:p>
        </p:txBody>
      </p:sp>
    </p:spTree>
    <p:extLst>
      <p:ext uri="{BB962C8B-B14F-4D97-AF65-F5344CB8AC3E}">
        <p14:creationId xmlns:p14="http://schemas.microsoft.com/office/powerpoint/2010/main" val="419316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Vitamines </a:t>
            </a:r>
            <a:endParaRPr lang="nl-NL" dirty="0"/>
          </a:p>
        </p:txBody>
      </p:sp>
      <p:sp>
        <p:nvSpPr>
          <p:cNvPr id="3" name="Tijdelijke aanduiding voor inhoud 2"/>
          <p:cNvSpPr>
            <a:spLocks noGrp="1"/>
          </p:cNvSpPr>
          <p:nvPr>
            <p:ph idx="1"/>
          </p:nvPr>
        </p:nvSpPr>
        <p:spPr/>
        <p:txBody>
          <a:bodyPr/>
          <a:lstStyle/>
          <a:p>
            <a:r>
              <a:rPr lang="nl-NL" dirty="0" err="1"/>
              <a:t>Vetoplosbaar</a:t>
            </a:r>
            <a:r>
              <a:rPr lang="nl-NL" dirty="0"/>
              <a:t>: </a:t>
            </a:r>
          </a:p>
          <a:p>
            <a:pPr lvl="1"/>
            <a:r>
              <a:rPr lang="nl-NL" dirty="0"/>
              <a:t>Voedingsketen. </a:t>
            </a:r>
          </a:p>
          <a:p>
            <a:pPr lvl="1"/>
            <a:r>
              <a:rPr lang="nl-NL" dirty="0"/>
              <a:t>Deze worden beperkt opgeslagen in het lichaam. </a:t>
            </a:r>
          </a:p>
          <a:p>
            <a:pPr lvl="1"/>
            <a:r>
              <a:rPr lang="nl-NL" dirty="0"/>
              <a:t>Vitamine A wordt in de lever opgeslagen. </a:t>
            </a:r>
          </a:p>
          <a:p>
            <a:pPr lvl="1"/>
            <a:r>
              <a:rPr lang="nl-NL" dirty="0"/>
              <a:t>Vitamines worden uitgescheiden door gal of urine. </a:t>
            </a:r>
          </a:p>
          <a:p>
            <a:pPr lvl="1"/>
            <a:r>
              <a:rPr lang="nl-NL" dirty="0"/>
              <a:t>A, D, E, K</a:t>
            </a:r>
          </a:p>
          <a:p>
            <a:endParaRPr lang="nl-NL" dirty="0"/>
          </a:p>
        </p:txBody>
      </p:sp>
    </p:spTree>
    <p:extLst>
      <p:ext uri="{BB962C8B-B14F-4D97-AF65-F5344CB8AC3E}">
        <p14:creationId xmlns:p14="http://schemas.microsoft.com/office/powerpoint/2010/main" val="35297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Vitamines </a:t>
            </a:r>
            <a:endParaRPr lang="nl-NL" dirty="0"/>
          </a:p>
        </p:txBody>
      </p:sp>
      <p:sp>
        <p:nvSpPr>
          <p:cNvPr id="3" name="Tijdelijke aanduiding voor inhoud 2"/>
          <p:cNvSpPr>
            <a:spLocks noGrp="1"/>
          </p:cNvSpPr>
          <p:nvPr>
            <p:ph idx="1"/>
          </p:nvPr>
        </p:nvSpPr>
        <p:spPr/>
        <p:txBody>
          <a:bodyPr/>
          <a:lstStyle/>
          <a:p>
            <a:r>
              <a:rPr lang="nl-NL" dirty="0" smtClean="0"/>
              <a:t>Wateroplosbaar</a:t>
            </a:r>
          </a:p>
          <a:p>
            <a:pPr lvl="1"/>
            <a:r>
              <a:rPr lang="nl-NL" dirty="0"/>
              <a:t>K</a:t>
            </a:r>
            <a:r>
              <a:rPr lang="nl-NL" dirty="0" smtClean="0"/>
              <a:t>an het lichaam niet of nauwelijks opslaan.  </a:t>
            </a:r>
          </a:p>
          <a:p>
            <a:pPr lvl="1"/>
            <a:r>
              <a:rPr lang="nl-NL" dirty="0" smtClean="0"/>
              <a:t>Uitzondering: vitamine B12. </a:t>
            </a:r>
          </a:p>
          <a:p>
            <a:pPr lvl="1"/>
            <a:r>
              <a:rPr lang="nl-NL" dirty="0" smtClean="0"/>
              <a:t>Teveel verlaat het lichaam via urine. </a:t>
            </a:r>
          </a:p>
          <a:p>
            <a:pPr lvl="1"/>
            <a:r>
              <a:rPr lang="nl-NL" dirty="0" smtClean="0"/>
              <a:t>Vitamine C en de B vitamines</a:t>
            </a:r>
            <a:endParaRPr lang="nl-NL" dirty="0"/>
          </a:p>
        </p:txBody>
      </p:sp>
    </p:spTree>
    <p:extLst>
      <p:ext uri="{BB962C8B-B14F-4D97-AF65-F5344CB8AC3E}">
        <p14:creationId xmlns:p14="http://schemas.microsoft.com/office/powerpoint/2010/main" val="172691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Voedingssupplementen </a:t>
            </a:r>
            <a:endParaRPr lang="nl-NL" dirty="0"/>
          </a:p>
        </p:txBody>
      </p:sp>
      <p:sp>
        <p:nvSpPr>
          <p:cNvPr id="3" name="Tijdelijke aanduiding voor inhoud 2"/>
          <p:cNvSpPr>
            <a:spLocks noGrp="1"/>
          </p:cNvSpPr>
          <p:nvPr>
            <p:ph idx="1"/>
          </p:nvPr>
        </p:nvSpPr>
        <p:spPr/>
        <p:txBody>
          <a:bodyPr>
            <a:normAutofit/>
          </a:bodyPr>
          <a:lstStyle/>
          <a:p>
            <a:r>
              <a:rPr lang="nl-NL" dirty="0"/>
              <a:t>Gebruik van </a:t>
            </a:r>
            <a:r>
              <a:rPr lang="nl-NL" dirty="0" smtClean="0"/>
              <a:t>supplementen onnodig</a:t>
            </a:r>
            <a:r>
              <a:rPr lang="nl-NL" dirty="0"/>
              <a:t>, </a:t>
            </a:r>
            <a:r>
              <a:rPr lang="nl-NL" dirty="0" smtClean="0"/>
              <a:t>tenzij… </a:t>
            </a:r>
            <a:endParaRPr lang="nl-NL" dirty="0"/>
          </a:p>
          <a:p>
            <a:r>
              <a:rPr lang="nl-NL" dirty="0" smtClean="0"/>
              <a:t>Normaal voedingspatroon volstaat.</a:t>
            </a:r>
          </a:p>
          <a:p>
            <a:r>
              <a:rPr lang="nl-NL" dirty="0" smtClean="0"/>
              <a:t>Inname </a:t>
            </a:r>
            <a:r>
              <a:rPr lang="nl-NL" dirty="0"/>
              <a:t>van </a:t>
            </a:r>
            <a:r>
              <a:rPr lang="nl-NL" dirty="0" smtClean="0"/>
              <a:t>supplementen </a:t>
            </a:r>
            <a:r>
              <a:rPr lang="nl-NL" dirty="0"/>
              <a:t>levert </a:t>
            </a:r>
            <a:r>
              <a:rPr lang="nl-NL" dirty="0" smtClean="0"/>
              <a:t>geen </a:t>
            </a:r>
            <a:r>
              <a:rPr lang="nl-NL" dirty="0"/>
              <a:t>gezondheidswinst </a:t>
            </a:r>
            <a:r>
              <a:rPr lang="nl-NL" dirty="0" smtClean="0"/>
              <a:t>op, maar wel risico’s en bijwerkingen. </a:t>
            </a:r>
            <a:endParaRPr lang="nl-NL" dirty="0"/>
          </a:p>
        </p:txBody>
      </p:sp>
    </p:spTree>
    <p:extLst>
      <p:ext uri="{BB962C8B-B14F-4D97-AF65-F5344CB8AC3E}">
        <p14:creationId xmlns:p14="http://schemas.microsoft.com/office/powerpoint/2010/main" val="2133810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Vitamine A / </a:t>
            </a:r>
            <a:r>
              <a:rPr lang="nl-NL" dirty="0" err="1" smtClean="0"/>
              <a:t>Retinol</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In voeding</a:t>
            </a:r>
          </a:p>
          <a:p>
            <a:r>
              <a:rPr lang="nl-NL" dirty="0" smtClean="0"/>
              <a:t>Lichaam </a:t>
            </a:r>
          </a:p>
          <a:p>
            <a:pPr lvl="1"/>
            <a:r>
              <a:rPr lang="nl-NL" dirty="0" smtClean="0"/>
              <a:t>Uit provitamine A maakt lichaam vitamine A. </a:t>
            </a:r>
          </a:p>
          <a:p>
            <a:pPr lvl="1"/>
            <a:r>
              <a:rPr lang="nl-NL" dirty="0" smtClean="0"/>
              <a:t>Productie vitamine A middels betacaroteen (provitamine A) uit voeding </a:t>
            </a:r>
          </a:p>
          <a:p>
            <a:r>
              <a:rPr lang="nl-NL" dirty="0" smtClean="0"/>
              <a:t>Tekort: Huidproblemen, dof haar, nachtblindheid, blindheid. </a:t>
            </a:r>
          </a:p>
          <a:p>
            <a:r>
              <a:rPr lang="nl-NL" dirty="0" smtClean="0"/>
              <a:t>Teveel: hoofdpijn, misselijkheid, duizeligheid, vermoeidheid, afwijkingen skelet, huid of ogen. </a:t>
            </a:r>
          </a:p>
          <a:p>
            <a:pPr lvl="1"/>
            <a:endParaRPr lang="nl-NL" dirty="0" smtClean="0"/>
          </a:p>
          <a:p>
            <a:endParaRPr lang="nl-NL" dirty="0" smtClean="0"/>
          </a:p>
        </p:txBody>
      </p:sp>
    </p:spTree>
    <p:extLst>
      <p:ext uri="{BB962C8B-B14F-4D97-AF65-F5344CB8AC3E}">
        <p14:creationId xmlns:p14="http://schemas.microsoft.com/office/powerpoint/2010/main" val="3917089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000" dirty="0" smtClean="0"/>
              <a:t>Vitamine A + betacaroteen </a:t>
            </a:r>
            <a:r>
              <a:rPr lang="nl-NL" sz="3000" dirty="0"/>
              <a:t>supplementen </a:t>
            </a:r>
            <a:r>
              <a:rPr lang="nl-NL" sz="3000" dirty="0" smtClean="0"/>
              <a:t/>
            </a:r>
            <a:br>
              <a:rPr lang="nl-NL" sz="3000" dirty="0" smtClean="0"/>
            </a:br>
            <a:r>
              <a:rPr lang="nl-NL" sz="3000" dirty="0" smtClean="0"/>
              <a:t>en wetenschap</a:t>
            </a:r>
            <a:endParaRPr lang="nl-NL" sz="3000" dirty="0"/>
          </a:p>
        </p:txBody>
      </p:sp>
      <p:sp>
        <p:nvSpPr>
          <p:cNvPr id="3" name="Tijdelijke aanduiding voor inhoud 2"/>
          <p:cNvSpPr>
            <a:spLocks noGrp="1"/>
          </p:cNvSpPr>
          <p:nvPr>
            <p:ph idx="1"/>
          </p:nvPr>
        </p:nvSpPr>
        <p:spPr/>
        <p:txBody>
          <a:bodyPr>
            <a:normAutofit/>
          </a:bodyPr>
          <a:lstStyle/>
          <a:p>
            <a:r>
              <a:rPr lang="nl-NL" dirty="0" smtClean="0"/>
              <a:t>Geen meta-analyses of systematische reviews</a:t>
            </a:r>
          </a:p>
          <a:p>
            <a:r>
              <a:rPr lang="nl-NL" dirty="0" smtClean="0"/>
              <a:t>Betacaroteen (</a:t>
            </a:r>
            <a:r>
              <a:rPr lang="nl-NL" dirty="0" err="1" smtClean="0"/>
              <a:t>pro-vitamine</a:t>
            </a:r>
            <a:r>
              <a:rPr lang="nl-NL" dirty="0" smtClean="0"/>
              <a:t> A): </a:t>
            </a:r>
          </a:p>
          <a:p>
            <a:pPr marL="457200" lvl="1" indent="0">
              <a:buNone/>
            </a:pPr>
            <a:r>
              <a:rPr lang="nl-NL" dirty="0" smtClean="0"/>
              <a:t>20-30mg/dag verhoogt het risico op longkanker met 20%  bij rokers en mensen die met asbest werken.  </a:t>
            </a:r>
          </a:p>
          <a:p>
            <a:pPr lvl="1"/>
            <a:endParaRPr lang="nl-NL" dirty="0"/>
          </a:p>
        </p:txBody>
      </p:sp>
    </p:spTree>
    <p:extLst>
      <p:ext uri="{BB962C8B-B14F-4D97-AF65-F5344CB8AC3E}">
        <p14:creationId xmlns:p14="http://schemas.microsoft.com/office/powerpoint/2010/main" val="475584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8919</Words>
  <Application>Microsoft Office PowerPoint</Application>
  <PresentationFormat>Diavoorstelling (4:3)</PresentationFormat>
  <Paragraphs>612</Paragraphs>
  <Slides>37</Slides>
  <Notes>34</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FTO: Vitamine en mineralen</vt:lpstr>
      <vt:lpstr>Inhoud</vt:lpstr>
      <vt:lpstr>PowerPoint-presentatie</vt:lpstr>
      <vt:lpstr>Vitamines </vt:lpstr>
      <vt:lpstr>Vitamines </vt:lpstr>
      <vt:lpstr>Vitamines </vt:lpstr>
      <vt:lpstr>Voedingssupplementen </vt:lpstr>
      <vt:lpstr>Vitamine A / Retinol</vt:lpstr>
      <vt:lpstr>Vitamine A + betacaroteen supplementen  en wetenschap</vt:lpstr>
      <vt:lpstr>Vitamine B1 / thiamine </vt:lpstr>
      <vt:lpstr>Vitamine B2 / Riboflavine</vt:lpstr>
      <vt:lpstr>Vitamine B3 / Niacine </vt:lpstr>
      <vt:lpstr>Vitamine B5 / pantotheenzuur</vt:lpstr>
      <vt:lpstr>Vitamine B6 / pyridoxine</vt:lpstr>
      <vt:lpstr>Vitamine B11 / foliumzuur</vt:lpstr>
      <vt:lpstr>Vitamine B12 / </vt:lpstr>
      <vt:lpstr>Vitamine B supplementen en wetenschap</vt:lpstr>
      <vt:lpstr>Vitamine C / ascorbinezuur</vt:lpstr>
      <vt:lpstr>Vitamine C supplementen  en wetenschap </vt:lpstr>
      <vt:lpstr>Vitamine E / Alfa-tocoferol</vt:lpstr>
      <vt:lpstr>Vitamine E supplementen  en wetenschap</vt:lpstr>
      <vt:lpstr>Vitamine K / fylochinon </vt:lpstr>
      <vt:lpstr>Vitamine D / Cholecalciferol (D3)</vt:lpstr>
      <vt:lpstr>Vitamine D supplementen en wetenschap </vt:lpstr>
      <vt:lpstr>PowerPoint-presentatie</vt:lpstr>
      <vt:lpstr>Vitamine D  in de praktijk</vt:lpstr>
      <vt:lpstr>Mineralen / Calcium</vt:lpstr>
      <vt:lpstr>Calciumsupplementen  en wetenschap</vt:lpstr>
      <vt:lpstr>Calciumsupplementen  en wetenschap</vt:lpstr>
      <vt:lpstr>Calcium in de praktijk </vt:lpstr>
      <vt:lpstr>Calcium in de praktijk</vt:lpstr>
      <vt:lpstr>Calcium in de praktijk</vt:lpstr>
      <vt:lpstr>Mineralen </vt:lpstr>
      <vt:lpstr>Multivitaminemineralen (mvm)</vt:lpstr>
      <vt:lpstr>Discussie / afspraken</vt:lpstr>
      <vt:lpstr>Take home message</vt:lpstr>
      <vt:lpstr>Referenties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Vitamine en mineralen</dc:title>
  <dc:creator>Ronus</dc:creator>
  <cp:lastModifiedBy>Marlot Sengers</cp:lastModifiedBy>
  <cp:revision>70</cp:revision>
  <dcterms:created xsi:type="dcterms:W3CDTF">2018-03-05T19:02:37Z</dcterms:created>
  <dcterms:modified xsi:type="dcterms:W3CDTF">2018-03-20T08:38:31Z</dcterms:modified>
</cp:coreProperties>
</file>