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86" r:id="rId5"/>
    <p:sldId id="259" r:id="rId6"/>
    <p:sldId id="287" r:id="rId7"/>
    <p:sldId id="260" r:id="rId8"/>
    <p:sldId id="279" r:id="rId9"/>
    <p:sldId id="280" r:id="rId10"/>
    <p:sldId id="281" r:id="rId11"/>
    <p:sldId id="288" r:id="rId12"/>
    <p:sldId id="289" r:id="rId13"/>
    <p:sldId id="283" r:id="rId14"/>
    <p:sldId id="284" r:id="rId15"/>
    <p:sldId id="285" r:id="rId16"/>
    <p:sldId id="274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gy van den Brand" initials="Mv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48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05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9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6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63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35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82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26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26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00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53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B46A-69D6-4E32-A463-71F8D66E47D9}" type="datetimeFigureOut">
              <a:rPr lang="nl-NL" smtClean="0"/>
              <a:t>29-01-2016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A754-269B-4B32-9F93-B2E7337DC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79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FTO </a:t>
            </a:r>
            <a:r>
              <a:rPr lang="en-US" dirty="0" err="1" smtClean="0"/>
              <a:t>polyfarmacie</a:t>
            </a:r>
            <a:endParaRPr lang="nl-NL" dirty="0"/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Nassira</a:t>
            </a:r>
            <a:r>
              <a:rPr lang="en-US" dirty="0" smtClean="0"/>
              <a:t> Aichi</a:t>
            </a:r>
          </a:p>
          <a:p>
            <a:r>
              <a:rPr lang="en-US" dirty="0" smtClean="0"/>
              <a:t>01-02-2016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380312" y="40466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93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9"/>
          <p:cNvSpPr txBox="1">
            <a:spLocks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overbehandeling</a:t>
            </a:r>
            <a:endParaRPr lang="en-US" dirty="0" smtClean="0"/>
          </a:p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5" name="Tijdelijke aanduiding voor inhoud 10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741906" y="15212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60909"/>
              </p:ext>
            </p:extLst>
          </p:nvPr>
        </p:nvGraphicFramePr>
        <p:xfrm>
          <a:off x="215516" y="1124744"/>
          <a:ext cx="7848872" cy="532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0"/>
                <a:gridCol w="1485037"/>
                <a:gridCol w="1152128"/>
                <a:gridCol w="1296144"/>
                <a:gridCol w="2448273"/>
              </a:tblGrid>
              <a:tr h="26290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Reden</a:t>
                      </a:r>
                      <a:r>
                        <a:rPr lang="en-US" dirty="0" smtClean="0"/>
                        <a:t> start</a:t>
                      </a:r>
                      <a:endParaRPr lang="nl-NL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Pantoprazol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Geen</a:t>
                      </a:r>
                      <a:r>
                        <a:rPr lang="nl-NL" sz="1400" baseline="0" dirty="0" smtClean="0"/>
                        <a:t> indicatie meer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Colecalciferol</a:t>
                      </a:r>
                      <a:r>
                        <a:rPr lang="nl-NL" sz="1400" dirty="0" smtClean="0"/>
                        <a:t> 800ie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Dubbelmedicatie</a:t>
                      </a:r>
                    </a:p>
                    <a:p>
                      <a:r>
                        <a:rPr lang="nl-NL" sz="1400" dirty="0" smtClean="0"/>
                        <a:t>(krijgt ook </a:t>
                      </a:r>
                      <a:r>
                        <a:rPr lang="nl-NL" sz="1400" dirty="0" err="1" smtClean="0"/>
                        <a:t>calci</a:t>
                      </a:r>
                      <a:r>
                        <a:rPr lang="nl-NL" sz="1400" dirty="0" smtClean="0"/>
                        <a:t> </a:t>
                      </a:r>
                      <a:r>
                        <a:rPr lang="nl-NL" sz="1400" dirty="0" err="1" smtClean="0"/>
                        <a:t>chew</a:t>
                      </a:r>
                      <a:r>
                        <a:rPr lang="nl-NL" sz="1400" dirty="0" smtClean="0"/>
                        <a:t> 500/400)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1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Medicatie-overzicht</a:t>
            </a:r>
            <a:r>
              <a:rPr lang="en-US" dirty="0" smtClean="0"/>
              <a:t>	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	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380312" y="40466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52235"/>
              </p:ext>
            </p:extLst>
          </p:nvPr>
        </p:nvGraphicFramePr>
        <p:xfrm>
          <a:off x="251519" y="1052734"/>
          <a:ext cx="8768605" cy="5443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/>
                <a:gridCol w="5040560"/>
                <a:gridCol w="1927844"/>
              </a:tblGrid>
              <a:tr h="36476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Naam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Beschreven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bijwerkingen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zeer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vaak</a:t>
                      </a:r>
                      <a:r>
                        <a:rPr lang="en-US" sz="1400" baseline="0" dirty="0" smtClean="0"/>
                        <a:t>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Bijwerkingen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pte</a:t>
                      </a:r>
                      <a:endParaRPr lang="nl-NL" sz="1400" dirty="0"/>
                    </a:p>
                  </a:txBody>
                  <a:tcPr/>
                </a:tc>
              </a:tr>
              <a:tr h="31339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Acenocoumarol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Bloedingen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  <a:tr h="313393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Acetylcyste</a:t>
                      </a:r>
                      <a:r>
                        <a:rPr lang="az-Cyrl-AZ" sz="1400" dirty="0" smtClean="0"/>
                        <a:t>ї</a:t>
                      </a:r>
                      <a:r>
                        <a:rPr lang="nl-NL" sz="1400" dirty="0" smtClean="0"/>
                        <a:t>ne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  <a:tr h="75214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Amitriptyline</a:t>
                      </a:r>
                      <a:r>
                        <a:rPr lang="nl-NL" sz="1400" baseline="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Antichol</a:t>
                      </a:r>
                      <a:r>
                        <a:rPr lang="nl-NL" sz="1400" dirty="0" smtClean="0"/>
                        <a:t> effecten, gewichtstoename, sedatie, duizeligheid, duizeligheid, tremor, N,</a:t>
                      </a:r>
                      <a:r>
                        <a:rPr lang="nl-NL" sz="1400" baseline="0" dirty="0" smtClean="0"/>
                        <a:t> hypotensie</a:t>
                      </a:r>
                    </a:p>
                    <a:p>
                      <a:r>
                        <a:rPr lang="nl-NL" sz="1400" baseline="0" dirty="0" smtClean="0"/>
                        <a:t>Verlengde QT/QRS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Verm</a:t>
                      </a:r>
                      <a:r>
                        <a:rPr lang="nl-NL" sz="1400" baseline="0" dirty="0" smtClean="0"/>
                        <a:t>inderde motiliteit</a:t>
                      </a:r>
                      <a:endParaRPr lang="nl-NL" sz="1400" dirty="0"/>
                    </a:p>
                  </a:txBody>
                  <a:tcPr/>
                </a:tc>
              </a:tr>
              <a:tr h="41654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Azitromycine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N, buikpijn, flatulentie,</a:t>
                      </a:r>
                      <a:r>
                        <a:rPr lang="nl-NL" sz="1400" baseline="0" dirty="0" smtClean="0"/>
                        <a:t> diarree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Buikpijn, flatulentie</a:t>
                      </a:r>
                      <a:endParaRPr lang="nl-NL" sz="1400" dirty="0"/>
                    </a:p>
                  </a:txBody>
                  <a:tcPr/>
                </a:tc>
              </a:tr>
              <a:tr h="313393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Calci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chew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  <a:tr h="313393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Colecalciferol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-</a:t>
                      </a:r>
                    </a:p>
                  </a:txBody>
                  <a:tcPr/>
                </a:tc>
              </a:tr>
              <a:tr h="335708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Dexamethason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Stijging intra-oculaire</a:t>
                      </a:r>
                      <a:r>
                        <a:rPr lang="nl-NL" sz="1400" baseline="0" dirty="0" smtClean="0"/>
                        <a:t> druk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  <a:tr h="405658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Fluticason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Orofarangeale</a:t>
                      </a:r>
                      <a:r>
                        <a:rPr lang="nl-NL" sz="1400" baseline="0" dirty="0" smtClean="0"/>
                        <a:t> candidiasis, heesheid, pneumonie en bronchitis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-</a:t>
                      </a:r>
                    </a:p>
                  </a:txBody>
                  <a:tcPr/>
                </a:tc>
              </a:tr>
              <a:tr h="31339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Furosemide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Dehydr</a:t>
                      </a:r>
                      <a:r>
                        <a:rPr lang="nl-NL" sz="1400" dirty="0" smtClean="0"/>
                        <a:t>, hypovolemie, verstoring </a:t>
                      </a:r>
                      <a:r>
                        <a:rPr lang="nl-NL" sz="1400" dirty="0" err="1" smtClean="0"/>
                        <a:t>elektr</a:t>
                      </a:r>
                      <a:r>
                        <a:rPr lang="nl-NL" sz="1400" dirty="0" smtClean="0"/>
                        <a:t> balans,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verh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kreat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  <a:tr h="532767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Indacaterol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Nasofaryngitis</a:t>
                      </a:r>
                      <a:r>
                        <a:rPr lang="nl-NL" sz="1400" dirty="0" smtClean="0"/>
                        <a:t>, BLWI, sinusitis, </a:t>
                      </a:r>
                      <a:r>
                        <a:rPr lang="nl-NL" sz="1400" dirty="0" err="1" smtClean="0"/>
                        <a:t>bronchosp</a:t>
                      </a:r>
                      <a:r>
                        <a:rPr lang="nl-NL" sz="1400" dirty="0" smtClean="0"/>
                        <a:t>, hoest, perifeer</a:t>
                      </a:r>
                      <a:r>
                        <a:rPr lang="nl-NL" sz="1400" baseline="0" dirty="0" smtClean="0"/>
                        <a:t> oedeem, spierspasme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Perifeer oedeem</a:t>
                      </a:r>
                    </a:p>
                  </a:txBody>
                  <a:tcPr/>
                </a:tc>
              </a:tr>
              <a:tr h="359916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Lisinopril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Orthost</a:t>
                      </a:r>
                      <a:r>
                        <a:rPr lang="nl-NL" sz="1400" dirty="0" smtClean="0"/>
                        <a:t> effecten, hoesten,</a:t>
                      </a:r>
                      <a:r>
                        <a:rPr lang="nl-NL" sz="1400" baseline="0" dirty="0" smtClean="0"/>
                        <a:t> NF#, diarree, V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Orthost</a:t>
                      </a:r>
                      <a:r>
                        <a:rPr lang="nl-NL" sz="1400" baseline="0" dirty="0" err="1" smtClean="0"/>
                        <a:t>ase</a:t>
                      </a:r>
                      <a:r>
                        <a:rPr lang="nl-NL" sz="1400" baseline="0" dirty="0" smtClean="0"/>
                        <a:t>?</a:t>
                      </a:r>
                      <a:endParaRPr lang="nl-NL" sz="1400" dirty="0"/>
                    </a:p>
                  </a:txBody>
                  <a:tcPr/>
                </a:tc>
              </a:tr>
              <a:tr h="345296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Magnesiumhydroxide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Diarree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  <a:tr h="363765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Metformine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N, V, diarree, anorexie,</a:t>
                      </a:r>
                      <a:r>
                        <a:rPr lang="nl-NL" sz="1400" baseline="0" dirty="0" smtClean="0"/>
                        <a:t> hoofdpijn, duizeligheid, </a:t>
                      </a:r>
                      <a:r>
                        <a:rPr lang="nl-NL" sz="1400" baseline="0" dirty="0" err="1" smtClean="0"/>
                        <a:t>vermoeidh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5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Medicatie-overzicht</a:t>
            </a:r>
            <a:r>
              <a:rPr lang="en-US" dirty="0" smtClean="0"/>
              <a:t>	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	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380312" y="40466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44587"/>
              </p:ext>
            </p:extLst>
          </p:nvPr>
        </p:nvGraphicFramePr>
        <p:xfrm>
          <a:off x="215516" y="1107976"/>
          <a:ext cx="8244916" cy="480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0"/>
                <a:gridCol w="3105218"/>
                <a:gridCol w="3672408"/>
              </a:tblGrid>
              <a:tr h="26290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Naam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Beschreven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bijwerkingen</a:t>
                      </a:r>
                      <a:r>
                        <a:rPr lang="en-US" sz="1400" baseline="0" dirty="0" smtClean="0"/>
                        <a:t> ((</a:t>
                      </a:r>
                      <a:r>
                        <a:rPr lang="en-US" sz="1400" baseline="0" dirty="0" err="1" smtClean="0"/>
                        <a:t>zeer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baseline="0" dirty="0" err="1" smtClean="0"/>
                        <a:t>vaak</a:t>
                      </a:r>
                      <a:r>
                        <a:rPr lang="en-US" sz="1400" baseline="0" dirty="0" smtClean="0"/>
                        <a:t>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Bijwerkingen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pte</a:t>
                      </a:r>
                      <a:endParaRPr lang="nl-NL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Metoprololsucc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Vermoeidheid, orthostatische </a:t>
                      </a:r>
                      <a:r>
                        <a:rPr lang="nl-NL" sz="1400" dirty="0" err="1" smtClean="0"/>
                        <a:t>hypot</a:t>
                      </a:r>
                      <a:r>
                        <a:rPr lang="nl-NL" sz="1400" dirty="0" smtClean="0"/>
                        <a:t>, duizeligheid,</a:t>
                      </a:r>
                      <a:r>
                        <a:rPr lang="nl-NL" sz="1400" baseline="0" dirty="0" smtClean="0"/>
                        <a:t> hoofdpijn, bradycardie, </a:t>
                      </a:r>
                      <a:r>
                        <a:rPr lang="nl-NL" sz="1400" baseline="0" dirty="0" err="1" smtClean="0"/>
                        <a:t>palp</a:t>
                      </a:r>
                      <a:r>
                        <a:rPr lang="nl-NL" sz="1400" baseline="0" dirty="0" smtClean="0"/>
                        <a:t>, Raynaud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Orthostatische hypotensie?</a:t>
                      </a:r>
                      <a:endParaRPr lang="nl-NL" sz="140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Movicolon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Distentie</a:t>
                      </a:r>
                      <a:r>
                        <a:rPr lang="nl-NL" sz="1400" dirty="0" smtClean="0"/>
                        <a:t>, maagpijn, braken, diarree, flatulentie, </a:t>
                      </a:r>
                      <a:r>
                        <a:rPr lang="nl-NL" sz="1400" dirty="0" err="1" smtClean="0"/>
                        <a:t>borborygmi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Distentie</a:t>
                      </a:r>
                      <a:r>
                        <a:rPr lang="nl-NL" sz="1400" dirty="0" smtClean="0"/>
                        <a:t>, </a:t>
                      </a:r>
                      <a:r>
                        <a:rPr lang="nl-NL" sz="1400" dirty="0" err="1" smtClean="0"/>
                        <a:t>borborygmi</a:t>
                      </a:r>
                      <a:r>
                        <a:rPr lang="nl-NL" sz="1400" dirty="0" smtClean="0"/>
                        <a:t>,</a:t>
                      </a:r>
                      <a:r>
                        <a:rPr lang="nl-NL" sz="1400" baseline="0" dirty="0" smtClean="0"/>
                        <a:t> flatulentie</a:t>
                      </a:r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Novomix</a:t>
                      </a:r>
                      <a:r>
                        <a:rPr lang="nl-NL" sz="1400" baseline="0" dirty="0" smtClean="0"/>
                        <a:t> 30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Hypoglykemie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</a:p>
                  </a:txBody>
                  <a:tcPr/>
                </a:tc>
              </a:tr>
              <a:tr h="339200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Novorapid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Hypoglykemie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Oxycodon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 smtClean="0"/>
                        <a:t>Sedering</a:t>
                      </a:r>
                      <a:r>
                        <a:rPr lang="nl-NL" sz="1400" dirty="0" smtClean="0"/>
                        <a:t>, sufheid,</a:t>
                      </a:r>
                      <a:r>
                        <a:rPr lang="nl-NL" sz="1400" baseline="0" dirty="0" smtClean="0"/>
                        <a:t> obstipatie, N, V, hoofdpijn, jeuk</a:t>
                      </a:r>
                      <a:endParaRPr lang="nl-N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Obstipatie </a:t>
                      </a:r>
                      <a:endParaRPr lang="nl-NL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Oxycodon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Sedering</a:t>
                      </a:r>
                      <a:r>
                        <a:rPr lang="nl-NL" sz="1400" dirty="0" smtClean="0"/>
                        <a:t>, sufheid,</a:t>
                      </a:r>
                      <a:r>
                        <a:rPr lang="nl-NL" sz="1400" baseline="0" dirty="0" smtClean="0"/>
                        <a:t> obstipatie, N, V, hoofdpijn, jeuk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Obstipatie 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Pantoprazol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Paracetamol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-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Salbutamol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Hoesten, N, tremor, tachycardie</a:t>
                      </a:r>
                      <a:r>
                        <a:rPr lang="nl-NL" sz="1400" baseline="0" dirty="0" smtClean="0"/>
                        <a:t>, hoofdpijn, duizeligheid, zweten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Hoesten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Simvastatine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2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9"/>
          <p:cNvSpPr txBox="1">
            <a:spLocks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Contra-</a:t>
            </a:r>
            <a:r>
              <a:rPr lang="en-US" dirty="0" err="1" smtClean="0"/>
              <a:t>indicaties</a:t>
            </a:r>
            <a:r>
              <a:rPr lang="en-US" dirty="0" smtClean="0"/>
              <a:t> en </a:t>
            </a:r>
            <a:r>
              <a:rPr lang="en-US" dirty="0" err="1" smtClean="0"/>
              <a:t>interactie</a:t>
            </a:r>
            <a:r>
              <a:rPr lang="en-US" dirty="0" smtClean="0"/>
              <a:t>           </a:t>
            </a:r>
          </a:p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5" name="Tijdelijke aanduiding voor inhoud 10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884368" y="-1898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41938"/>
              </p:ext>
            </p:extLst>
          </p:nvPr>
        </p:nvGraphicFramePr>
        <p:xfrm>
          <a:off x="215516" y="1124744"/>
          <a:ext cx="7848872" cy="524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0"/>
                <a:gridCol w="1485037"/>
                <a:gridCol w="1152128"/>
                <a:gridCol w="1296144"/>
                <a:gridCol w="2448273"/>
              </a:tblGrid>
              <a:tr h="26290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Reden</a:t>
                      </a:r>
                      <a:r>
                        <a:rPr lang="en-US" dirty="0" smtClean="0"/>
                        <a:t> start</a:t>
                      </a:r>
                      <a:endParaRPr lang="nl-NL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9"/>
          <p:cNvSpPr txBox="1">
            <a:spLocks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Onjuiste</a:t>
            </a:r>
            <a:r>
              <a:rPr lang="en-US" dirty="0" smtClean="0"/>
              <a:t> </a:t>
            </a:r>
            <a:r>
              <a:rPr lang="en-US" dirty="0" err="1" smtClean="0"/>
              <a:t>dosering</a:t>
            </a:r>
            <a:endParaRPr lang="en-US" dirty="0" smtClean="0"/>
          </a:p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5" name="Tijdelijke aanduiding voor inhoud 10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741906" y="15212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87769"/>
              </p:ext>
            </p:extLst>
          </p:nvPr>
        </p:nvGraphicFramePr>
        <p:xfrm>
          <a:off x="215516" y="1124744"/>
          <a:ext cx="7848872" cy="524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0"/>
                <a:gridCol w="1485037"/>
                <a:gridCol w="1152128"/>
                <a:gridCol w="1296144"/>
                <a:gridCol w="2448273"/>
              </a:tblGrid>
              <a:tr h="26290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Reden</a:t>
                      </a:r>
                      <a:r>
                        <a:rPr lang="en-US" dirty="0" smtClean="0"/>
                        <a:t> start</a:t>
                      </a:r>
                      <a:endParaRPr lang="nl-NL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9"/>
          <p:cNvSpPr txBox="1">
            <a:spLocks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Probleem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endParaRPr lang="en-US" dirty="0" smtClean="0"/>
          </a:p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5" name="Tijdelijke aanduiding voor inhoud 10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741906" y="15212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46061"/>
              </p:ext>
            </p:extLst>
          </p:nvPr>
        </p:nvGraphicFramePr>
        <p:xfrm>
          <a:off x="215516" y="1124744"/>
          <a:ext cx="7848872" cy="524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0"/>
                <a:gridCol w="1485037"/>
                <a:gridCol w="1152128"/>
                <a:gridCol w="1296144"/>
                <a:gridCol w="2448273"/>
              </a:tblGrid>
              <a:tr h="26290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Reden</a:t>
                      </a:r>
                      <a:r>
                        <a:rPr lang="en-US" dirty="0" smtClean="0"/>
                        <a:t> start</a:t>
                      </a:r>
                      <a:endParaRPr lang="nl-NL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Pantoprazol</a:t>
            </a:r>
            <a:r>
              <a:rPr lang="nl-NL" dirty="0" smtClean="0"/>
              <a:t> stop</a:t>
            </a:r>
          </a:p>
          <a:p>
            <a:r>
              <a:rPr lang="nl-NL" dirty="0" err="1" smtClean="0"/>
              <a:t>Colecalciferol</a:t>
            </a:r>
            <a:r>
              <a:rPr lang="nl-NL" dirty="0" smtClean="0"/>
              <a:t> stop en </a:t>
            </a:r>
            <a:r>
              <a:rPr lang="nl-NL" dirty="0" err="1" smtClean="0"/>
              <a:t>calcichew</a:t>
            </a:r>
            <a:r>
              <a:rPr lang="nl-NL" dirty="0" smtClean="0"/>
              <a:t> naar 500mg/800ie</a:t>
            </a:r>
          </a:p>
          <a:p>
            <a:r>
              <a:rPr lang="nl-NL" dirty="0" err="1" smtClean="0"/>
              <a:t>Oxycodon</a:t>
            </a:r>
            <a:r>
              <a:rPr lang="nl-NL" dirty="0" smtClean="0"/>
              <a:t> indien mogelijk snel afbouwen tot stop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380312" y="40466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06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 </a:t>
            </a:r>
            <a:r>
              <a:rPr lang="en-US" dirty="0"/>
              <a:t>B. </a:t>
            </a:r>
            <a:r>
              <a:rPr lang="en-US" dirty="0" smtClean="0"/>
              <a:t>01-07-1942</a:t>
            </a:r>
            <a:r>
              <a:rPr lang="en-US" dirty="0"/>
              <a:t> </a:t>
            </a:r>
            <a:r>
              <a:rPr lang="en-US" dirty="0" smtClean="0"/>
              <a:t>(73jr)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Vg:</a:t>
            </a:r>
            <a:endParaRPr lang="en-US" dirty="0"/>
          </a:p>
          <a:p>
            <a:pPr lvl="1"/>
            <a:r>
              <a:rPr lang="en-US" dirty="0" err="1" smtClean="0"/>
              <a:t>Ht</a:t>
            </a:r>
            <a:r>
              <a:rPr lang="en-US" dirty="0" smtClean="0"/>
              <a:t>; AF; COPD; </a:t>
            </a:r>
            <a:r>
              <a:rPr lang="en-US" dirty="0" err="1" smtClean="0"/>
              <a:t>dec</a:t>
            </a:r>
            <a:r>
              <a:rPr lang="en-US" dirty="0" smtClean="0"/>
              <a:t> </a:t>
            </a:r>
            <a:r>
              <a:rPr lang="en-US" dirty="0" err="1" smtClean="0"/>
              <a:t>cordis</a:t>
            </a:r>
            <a:r>
              <a:rPr lang="en-US" dirty="0" smtClean="0"/>
              <a:t>; DMII met </a:t>
            </a:r>
            <a:r>
              <a:rPr lang="en-US" dirty="0" err="1" smtClean="0"/>
              <a:t>diab</a:t>
            </a:r>
            <a:r>
              <a:rPr lang="en-US" dirty="0" smtClean="0"/>
              <a:t> </a:t>
            </a:r>
            <a:r>
              <a:rPr lang="en-US" dirty="0" err="1" smtClean="0"/>
              <a:t>retinopath</a:t>
            </a:r>
            <a:r>
              <a:rPr lang="en-US" dirty="0" smtClean="0"/>
              <a:t>; </a:t>
            </a:r>
            <a:r>
              <a:rPr lang="en-US" dirty="0" err="1" smtClean="0"/>
              <a:t>orthostatische</a:t>
            </a:r>
            <a:r>
              <a:rPr lang="en-US" dirty="0" smtClean="0"/>
              <a:t> </a:t>
            </a:r>
            <a:r>
              <a:rPr lang="en-US" dirty="0" err="1" smtClean="0"/>
              <a:t>hypotensie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ronchiëctasiën</a:t>
            </a:r>
            <a:r>
              <a:rPr lang="en-US" dirty="0" smtClean="0"/>
              <a:t> met </a:t>
            </a:r>
            <a:r>
              <a:rPr lang="en-US" dirty="0" err="1" smtClean="0"/>
              <a:t>pseudomonaskolonisatie</a:t>
            </a:r>
            <a:endParaRPr lang="en-US" dirty="0" smtClean="0"/>
          </a:p>
          <a:p>
            <a:pPr lvl="1"/>
            <a:r>
              <a:rPr lang="en-US" dirty="0" err="1" smtClean="0"/>
              <a:t>Obstipatie</a:t>
            </a:r>
            <a:endParaRPr lang="en-US" dirty="0" smtClean="0"/>
          </a:p>
          <a:p>
            <a:pPr lvl="1"/>
            <a:r>
              <a:rPr lang="en-US" dirty="0" smtClean="0"/>
              <a:t>Bursitis </a:t>
            </a:r>
            <a:r>
              <a:rPr lang="en-US" dirty="0" err="1" smtClean="0"/>
              <a:t>heup</a:t>
            </a:r>
            <a:r>
              <a:rPr lang="en-US" dirty="0" smtClean="0"/>
              <a:t> </a:t>
            </a:r>
            <a:r>
              <a:rPr lang="en-US" dirty="0" err="1" smtClean="0"/>
              <a:t>rechts</a:t>
            </a:r>
            <a:r>
              <a:rPr lang="en-US" dirty="0" smtClean="0"/>
              <a:t> + links</a:t>
            </a:r>
          </a:p>
          <a:p>
            <a:pPr lvl="1"/>
            <a:r>
              <a:rPr lang="en-US" dirty="0"/>
              <a:t>2009: CVA </a:t>
            </a:r>
            <a:r>
              <a:rPr lang="en-US" dirty="0" err="1"/>
              <a:t>rechts</a:t>
            </a:r>
            <a:r>
              <a:rPr lang="en-US" dirty="0"/>
              <a:t>; </a:t>
            </a:r>
            <a:r>
              <a:rPr lang="en-US" dirty="0" err="1"/>
              <a:t>lichte</a:t>
            </a:r>
            <a:r>
              <a:rPr lang="en-US" dirty="0"/>
              <a:t> </a:t>
            </a:r>
            <a:r>
              <a:rPr lang="en-US" dirty="0" err="1" smtClean="0"/>
              <a:t>hemiparese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rest</a:t>
            </a:r>
            <a:endParaRPr lang="en-US" dirty="0"/>
          </a:p>
          <a:p>
            <a:pPr lvl="1"/>
            <a:r>
              <a:rPr lang="en-US" dirty="0" smtClean="0"/>
              <a:t>01-2016 femur# </a:t>
            </a:r>
            <a:r>
              <a:rPr lang="en-US" dirty="0" err="1" smtClean="0"/>
              <a:t>rechts</a:t>
            </a:r>
            <a:endParaRPr lang="en-US" dirty="0" smtClean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380312" y="40466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65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 </a:t>
            </a:r>
            <a:r>
              <a:rPr lang="en-US" dirty="0"/>
              <a:t>B. </a:t>
            </a:r>
            <a:r>
              <a:rPr lang="en-US" dirty="0" smtClean="0"/>
              <a:t>01-07-1942</a:t>
            </a:r>
            <a:r>
              <a:rPr lang="en-US" dirty="0"/>
              <a:t> </a:t>
            </a:r>
            <a:r>
              <a:rPr lang="en-US" dirty="0" smtClean="0"/>
              <a:t>(73jr)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pname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revalidatie</a:t>
            </a:r>
            <a:r>
              <a:rPr lang="en-US" dirty="0" smtClean="0"/>
              <a:t>. Femur# </a:t>
            </a:r>
            <a:r>
              <a:rPr lang="en-US" dirty="0" err="1" smtClean="0"/>
              <a:t>rechts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collaps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RR 115/63; P98; </a:t>
            </a:r>
            <a:r>
              <a:rPr lang="en-US" dirty="0" err="1" smtClean="0"/>
              <a:t>gew</a:t>
            </a:r>
            <a:r>
              <a:rPr lang="en-US" dirty="0" smtClean="0"/>
              <a:t> 103.1 kg; L 163cm; BMI 38,8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380312" y="40466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06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l-NL" dirty="0" smtClean="0"/>
              <a:t>LAB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000864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val="286824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Medicatie-overzicht</a:t>
            </a:r>
            <a:r>
              <a:rPr lang="en-US" dirty="0" smtClean="0"/>
              <a:t>	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	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380312" y="40466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77537"/>
              </p:ext>
            </p:extLst>
          </p:nvPr>
        </p:nvGraphicFramePr>
        <p:xfrm>
          <a:off x="395536" y="1052736"/>
          <a:ext cx="8280920" cy="558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308"/>
                <a:gridCol w="1253533"/>
                <a:gridCol w="1253535"/>
                <a:gridCol w="1329504"/>
                <a:gridCol w="2583040"/>
              </a:tblGrid>
              <a:tr h="3913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Sterkte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Dosering</a:t>
                      </a:r>
                      <a:r>
                        <a:rPr lang="en-US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Reden</a:t>
                      </a:r>
                      <a:r>
                        <a:rPr lang="en-US" dirty="0" smtClean="0"/>
                        <a:t> start</a:t>
                      </a:r>
                      <a:endParaRPr lang="nl-NL" dirty="0"/>
                    </a:p>
                  </a:txBody>
                  <a:tcPr/>
                </a:tc>
              </a:tr>
              <a:tr h="49229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Acenocoumarol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Afh</a:t>
                      </a:r>
                      <a:r>
                        <a:rPr lang="nl-NL" sz="1400" dirty="0" smtClean="0"/>
                        <a:t> van INR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AF</a:t>
                      </a:r>
                      <a:endParaRPr lang="nl-NL" sz="1400" dirty="0"/>
                    </a:p>
                  </a:txBody>
                  <a:tcPr/>
                </a:tc>
              </a:tr>
              <a:tr h="430778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Acetylcyste</a:t>
                      </a:r>
                      <a:r>
                        <a:rPr lang="az-Cyrl-AZ" sz="1400" dirty="0" smtClean="0"/>
                        <a:t>ї</a:t>
                      </a:r>
                      <a:r>
                        <a:rPr lang="nl-NL" sz="1400" dirty="0" smtClean="0"/>
                        <a:t>ne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Bruistabl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1d600mg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Bronchiëctasieën</a:t>
                      </a:r>
                      <a:endParaRPr lang="nl-NL" sz="1400" dirty="0"/>
                    </a:p>
                  </a:txBody>
                  <a:tcPr/>
                </a:tc>
              </a:tr>
              <a:tr h="485748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Amitriptyline</a:t>
                      </a:r>
                      <a:r>
                        <a:rPr lang="nl-NL" sz="1400" baseline="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10mg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1d20mg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Neuropathische</a:t>
                      </a:r>
                      <a:r>
                        <a:rPr lang="nl-NL" sz="1400" dirty="0" smtClean="0"/>
                        <a:t> pijn na CVA</a:t>
                      </a:r>
                      <a:endParaRPr lang="nl-NL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Azitromycine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omhuld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3x/week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Pseudomonaskolonisatie</a:t>
                      </a:r>
                      <a:endParaRPr lang="nl-NL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Calci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chew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Kauwtabl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500mg/400ie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1d500/400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Osteoporose</a:t>
                      </a:r>
                      <a:r>
                        <a:rPr lang="nl-NL" sz="1400" baseline="0" dirty="0" smtClean="0"/>
                        <a:t> preventie</a:t>
                      </a:r>
                      <a:endParaRPr lang="nl-NL" sz="1400" dirty="0"/>
                    </a:p>
                  </a:txBody>
                  <a:tcPr/>
                </a:tc>
              </a:tr>
              <a:tr h="326146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Colecalciferol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800ie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1d800ie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Osteoporose</a:t>
                      </a:r>
                      <a:r>
                        <a:rPr lang="nl-NL" sz="1400" baseline="0" dirty="0" smtClean="0"/>
                        <a:t> preventie</a:t>
                      </a:r>
                      <a:endParaRPr lang="nl-NL" sz="1400" dirty="0" smtClean="0"/>
                    </a:p>
                  </a:txBody>
                  <a:tcPr/>
                </a:tc>
              </a:tr>
              <a:tr h="393934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Dexamethason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Oogdruppels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1mg/ml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</a:t>
                      </a:r>
                      <a:r>
                        <a:rPr lang="nl-NL" sz="1400" baseline="0" dirty="0" smtClean="0"/>
                        <a:t>1dr </a:t>
                      </a:r>
                      <a:r>
                        <a:rPr lang="nl-NL" sz="1400" baseline="0" dirty="0" err="1" smtClean="0"/>
                        <a:t>bdz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Bij</a:t>
                      </a:r>
                      <a:r>
                        <a:rPr lang="nl-NL" sz="1400" baseline="0" dirty="0" smtClean="0"/>
                        <a:t> diabetische retinopathie</a:t>
                      </a:r>
                      <a:endParaRPr lang="nl-NL" sz="1400" dirty="0"/>
                    </a:p>
                  </a:txBody>
                  <a:tcPr/>
                </a:tc>
              </a:tr>
              <a:tr h="408479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Fluticason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Inhal</a:t>
                      </a:r>
                      <a:r>
                        <a:rPr lang="nl-NL" sz="1400" dirty="0" smtClean="0"/>
                        <a:t> spray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250mcg/</a:t>
                      </a:r>
                      <a:r>
                        <a:rPr lang="nl-NL" sz="1400" dirty="0" err="1" smtClean="0"/>
                        <a:t>puff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2d1puff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 smtClean="0"/>
                        <a:t>Bronchiëctasieën</a:t>
                      </a:r>
                      <a:endParaRPr lang="nl-NL" sz="1400" dirty="0" smtClean="0"/>
                    </a:p>
                  </a:txBody>
                  <a:tcPr/>
                </a:tc>
              </a:tr>
              <a:tr h="326146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Furosemide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40mg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1d40mg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Dec cordis</a:t>
                      </a:r>
                      <a:endParaRPr lang="nl-NL" sz="1400" dirty="0"/>
                    </a:p>
                  </a:txBody>
                  <a:tcPr/>
                </a:tc>
              </a:tr>
              <a:tr h="391375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Indacaterol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Inhal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pdr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300mcg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1d300mcg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 smtClean="0"/>
                        <a:t>Bronchiëctasieën</a:t>
                      </a:r>
                      <a:endParaRPr lang="nl-NL" sz="1400" dirty="0" smtClean="0"/>
                    </a:p>
                  </a:txBody>
                  <a:tcPr/>
                </a:tc>
              </a:tr>
              <a:tr h="386168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Lisinopril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1d20mg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CVRM</a:t>
                      </a:r>
                      <a:endParaRPr lang="nl-NL" sz="1400" dirty="0"/>
                    </a:p>
                  </a:txBody>
                  <a:tcPr/>
                </a:tc>
              </a:tr>
              <a:tr h="37048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Magnesiumhydroxide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Kauwtabl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724mg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2d1448mg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Obstipatie </a:t>
                      </a:r>
                      <a:endParaRPr lang="nl-NL" sz="1400" dirty="0"/>
                    </a:p>
                  </a:txBody>
                  <a:tcPr/>
                </a:tc>
              </a:tr>
              <a:tr h="390297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Metformine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1000mg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2d1000mg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DMII</a:t>
                      </a:r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6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Medicatie-overzicht</a:t>
            </a:r>
            <a:r>
              <a:rPr lang="en-US" dirty="0" smtClean="0"/>
              <a:t>	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	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380312" y="40466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30966"/>
              </p:ext>
            </p:extLst>
          </p:nvPr>
        </p:nvGraphicFramePr>
        <p:xfrm>
          <a:off x="215516" y="1124744"/>
          <a:ext cx="7848872" cy="497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0"/>
                <a:gridCol w="1485037"/>
                <a:gridCol w="1152128"/>
                <a:gridCol w="1296144"/>
                <a:gridCol w="2448273"/>
              </a:tblGrid>
              <a:tr h="26290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Sterkte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Dosering</a:t>
                      </a:r>
                      <a:r>
                        <a:rPr lang="en-US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Reden</a:t>
                      </a:r>
                      <a:r>
                        <a:rPr lang="en-US" dirty="0" smtClean="0"/>
                        <a:t> start</a:t>
                      </a:r>
                      <a:endParaRPr lang="nl-NL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Metoprololsucc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Retard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baseline="0" dirty="0" err="1" smtClean="0"/>
                        <a:t>tabl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1d200mg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Tachycardie</a:t>
                      </a:r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Movicolon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poeder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2d1zakje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Obstipatie</a:t>
                      </a:r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Novomix</a:t>
                      </a:r>
                      <a:r>
                        <a:rPr lang="nl-NL" sz="1400" baseline="0" dirty="0" smtClean="0"/>
                        <a:t> 30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Insuline </a:t>
                      </a:r>
                      <a:r>
                        <a:rPr lang="nl-NL" sz="1400" dirty="0" err="1" smtClean="0"/>
                        <a:t>flexpen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08:00 58ie</a:t>
                      </a:r>
                    </a:p>
                    <a:p>
                      <a:r>
                        <a:rPr lang="en-US" sz="1400" dirty="0" smtClean="0"/>
                        <a:t>17:00</a:t>
                      </a:r>
                      <a:r>
                        <a:rPr lang="en-US" sz="1400" baseline="0" dirty="0" smtClean="0"/>
                        <a:t> 36ie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DM II</a:t>
                      </a:r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Novorapid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Insuline </a:t>
                      </a:r>
                      <a:r>
                        <a:rPr lang="nl-NL" sz="1400" dirty="0" err="1" smtClean="0"/>
                        <a:t>flexpen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Zn</a:t>
                      </a:r>
                      <a:r>
                        <a:rPr lang="nl-NL" sz="1400" baseline="0" dirty="0" smtClean="0"/>
                        <a:t> volgens </a:t>
                      </a:r>
                      <a:r>
                        <a:rPr lang="nl-NL" sz="1400" baseline="0" dirty="0" err="1" smtClean="0"/>
                        <a:t>bijspuitschema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DMII</a:t>
                      </a:r>
                      <a:endParaRPr lang="nl-NL" sz="1400" dirty="0"/>
                    </a:p>
                  </a:txBody>
                  <a:tcPr/>
                </a:tc>
              </a:tr>
              <a:tr h="471562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Oxycodon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r>
                        <a:rPr lang="nl-NL" sz="1400" dirty="0" err="1" smtClean="0"/>
                        <a:t>mva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2d10mg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Postoperatieve</a:t>
                      </a:r>
                      <a:r>
                        <a:rPr lang="nl-NL" sz="1400" baseline="0" dirty="0" smtClean="0"/>
                        <a:t> pijn</a:t>
                      </a:r>
                      <a:endParaRPr lang="nl-NL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Oxycodon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Caps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zn</a:t>
                      </a:r>
                      <a:r>
                        <a:rPr lang="nl-NL" sz="1400" dirty="0" smtClean="0"/>
                        <a:t> tot 6d5mg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Postoperatieve</a:t>
                      </a:r>
                      <a:r>
                        <a:rPr lang="nl-NL" sz="1400" baseline="0" dirty="0" smtClean="0"/>
                        <a:t> pijn</a:t>
                      </a:r>
                      <a:endParaRPr lang="nl-NL" sz="1400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Pantoprazol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1d20mg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Maagbescherming (na CVA, bij </a:t>
                      </a:r>
                      <a:r>
                        <a:rPr lang="nl-NL" sz="1400" dirty="0" err="1" smtClean="0"/>
                        <a:t>ascal</a:t>
                      </a:r>
                      <a:r>
                        <a:rPr lang="nl-NL" sz="1400" dirty="0" smtClean="0"/>
                        <a:t> en NSAID?)</a:t>
                      </a:r>
                      <a:endParaRPr lang="nl-NL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Paracetamol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4d1000mg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Postoperatieve</a:t>
                      </a:r>
                      <a:r>
                        <a:rPr lang="nl-NL" sz="1400" baseline="0" dirty="0" smtClean="0"/>
                        <a:t> pijn</a:t>
                      </a:r>
                      <a:endParaRPr lang="nl-NL" sz="1400" dirty="0" smtClean="0"/>
                    </a:p>
                  </a:txBody>
                  <a:tcPr/>
                </a:tc>
              </a:tr>
              <a:tr h="442838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Salbutamol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Inhal</a:t>
                      </a:r>
                      <a:r>
                        <a:rPr lang="nl-NL" sz="1400" dirty="0" smtClean="0"/>
                        <a:t> spray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100mcg/</a:t>
                      </a:r>
                      <a:r>
                        <a:rPr lang="nl-NL" sz="1400" dirty="0" err="1" smtClean="0"/>
                        <a:t>puff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Zn 1d1</a:t>
                      </a:r>
                      <a:r>
                        <a:rPr lang="nl-NL" sz="1400" baseline="0" dirty="0" smtClean="0"/>
                        <a:t>puff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 smtClean="0"/>
                        <a:t>Bronchiëctasieën</a:t>
                      </a:r>
                      <a:endParaRPr lang="nl-NL" sz="1400" dirty="0" smtClean="0"/>
                    </a:p>
                  </a:txBody>
                  <a:tcPr/>
                </a:tc>
              </a:tr>
              <a:tr h="41528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Simvastatine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Tabl</a:t>
                      </a:r>
                      <a:r>
                        <a:rPr lang="nl-NL" sz="1400" dirty="0" smtClean="0"/>
                        <a:t>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40mg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1d40mg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CVRM</a:t>
                      </a:r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Aanvullende</a:t>
            </a:r>
            <a:r>
              <a:rPr lang="en-US" dirty="0" smtClean="0"/>
              <a:t> </a:t>
            </a:r>
            <a:r>
              <a:rPr lang="en-US" dirty="0" err="1" smtClean="0"/>
              <a:t>gegevens</a:t>
            </a:r>
            <a:r>
              <a:rPr lang="en-US" dirty="0" smtClean="0"/>
              <a:t> </a:t>
            </a:r>
            <a:r>
              <a:rPr lang="en-US" dirty="0" err="1" smtClean="0"/>
              <a:t>medicatie</a:t>
            </a:r>
            <a:r>
              <a:rPr lang="en-US" dirty="0" smtClean="0"/>
              <a:t>	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Allergie</a:t>
            </a:r>
            <a:r>
              <a:rPr lang="en-US" dirty="0" smtClean="0"/>
              <a:t>: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bekend</a:t>
            </a:r>
            <a:endParaRPr lang="en-US" dirty="0" smtClean="0"/>
          </a:p>
          <a:p>
            <a:r>
              <a:rPr lang="en-US" dirty="0" err="1" smtClean="0"/>
              <a:t>Zelfzorgmedicatie</a:t>
            </a:r>
            <a:r>
              <a:rPr lang="en-US" dirty="0" smtClean="0"/>
              <a:t>: nee</a:t>
            </a:r>
          </a:p>
          <a:p>
            <a:r>
              <a:rPr lang="en-US" dirty="0" err="1" smtClean="0"/>
              <a:t>Therapietrouw</a:t>
            </a:r>
            <a:r>
              <a:rPr lang="en-US" dirty="0" smtClean="0"/>
              <a:t>: ja, </a:t>
            </a:r>
            <a:r>
              <a:rPr lang="en-US" dirty="0" err="1" smtClean="0"/>
              <a:t>dochter</a:t>
            </a:r>
            <a:r>
              <a:rPr lang="en-US" dirty="0" smtClean="0"/>
              <a:t> </a:t>
            </a:r>
            <a:r>
              <a:rPr lang="en-US" dirty="0" err="1" smtClean="0"/>
              <a:t>zorgt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endParaRPr lang="en-US" dirty="0" smtClean="0"/>
          </a:p>
          <a:p>
            <a:r>
              <a:rPr lang="en-US" dirty="0" err="1" smtClean="0"/>
              <a:t>Bijwerkingen</a:t>
            </a:r>
            <a:r>
              <a:rPr lang="en-US" dirty="0" smtClean="0"/>
              <a:t>: </a:t>
            </a:r>
            <a:r>
              <a:rPr lang="en-US" dirty="0" err="1" smtClean="0"/>
              <a:t>geen</a:t>
            </a:r>
            <a:endParaRPr lang="en-US" dirty="0" smtClean="0"/>
          </a:p>
          <a:p>
            <a:r>
              <a:rPr lang="en-US" dirty="0" err="1" smtClean="0"/>
              <a:t>Slikproblemen</a:t>
            </a:r>
            <a:r>
              <a:rPr lang="en-US" dirty="0" smtClean="0"/>
              <a:t>: +, logo </a:t>
            </a:r>
            <a:r>
              <a:rPr lang="en-US" dirty="0" err="1" smtClean="0"/>
              <a:t>icc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651973" y="117119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06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Worden </a:t>
            </a:r>
            <a:r>
              <a:rPr lang="en-US" sz="1800" dirty="0" err="1" smtClean="0"/>
              <a:t>alle</a:t>
            </a:r>
            <a:r>
              <a:rPr lang="en-US" sz="1800" dirty="0" smtClean="0"/>
              <a:t> </a:t>
            </a:r>
            <a:r>
              <a:rPr lang="en-US" sz="1800" dirty="0" err="1" smtClean="0"/>
              <a:t>aandoeningen</a:t>
            </a:r>
            <a:r>
              <a:rPr lang="en-US" sz="1800" dirty="0" smtClean="0"/>
              <a:t> op </a:t>
            </a:r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doelmatige</a:t>
            </a:r>
            <a:r>
              <a:rPr lang="en-US" sz="1800" dirty="0" smtClean="0"/>
              <a:t> </a:t>
            </a:r>
            <a:r>
              <a:rPr lang="en-US" sz="1800" dirty="0" err="1" smtClean="0"/>
              <a:t>manier</a:t>
            </a:r>
            <a:r>
              <a:rPr lang="en-US" sz="1800" dirty="0" smtClean="0"/>
              <a:t> </a:t>
            </a:r>
            <a:r>
              <a:rPr lang="en-US" sz="1800" dirty="0" err="1" smtClean="0"/>
              <a:t>behandeld</a:t>
            </a:r>
            <a:r>
              <a:rPr lang="en-US" sz="1800" dirty="0" smtClean="0"/>
              <a:t> ?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9"/>
          <p:cNvSpPr txBox="1">
            <a:spLocks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Onderbehandeling</a:t>
            </a:r>
            <a:endParaRPr lang="en-US" dirty="0" smtClean="0"/>
          </a:p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5" name="Tijdelijke aanduiding voor inhoud 10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741906" y="15212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7385"/>
              </p:ext>
            </p:extLst>
          </p:nvPr>
        </p:nvGraphicFramePr>
        <p:xfrm>
          <a:off x="215516" y="1124744"/>
          <a:ext cx="7848872" cy="524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0"/>
                <a:gridCol w="1485037"/>
                <a:gridCol w="1152128"/>
                <a:gridCol w="1296144"/>
                <a:gridCol w="2448273"/>
              </a:tblGrid>
              <a:tr h="26290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6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Worden de </a:t>
            </a:r>
            <a:r>
              <a:rPr lang="en-US" sz="1800" dirty="0" err="1" smtClean="0"/>
              <a:t>behandeldoelen</a:t>
            </a:r>
            <a:r>
              <a:rPr lang="en-US" sz="1800" dirty="0" smtClean="0"/>
              <a:t> </a:t>
            </a:r>
            <a:r>
              <a:rPr lang="en-US" sz="1800" dirty="0" err="1" smtClean="0"/>
              <a:t>gehaald</a:t>
            </a:r>
            <a:r>
              <a:rPr lang="en-US" sz="1800" dirty="0" smtClean="0"/>
              <a:t> ?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9"/>
          <p:cNvSpPr txBox="1">
            <a:spLocks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effectieve</a:t>
            </a:r>
            <a:r>
              <a:rPr lang="en-US" dirty="0" smtClean="0"/>
              <a:t> </a:t>
            </a:r>
            <a:r>
              <a:rPr lang="en-US" dirty="0" err="1" smtClean="0"/>
              <a:t>behandeling</a:t>
            </a:r>
            <a:endParaRPr lang="en-US" dirty="0" smtClean="0"/>
          </a:p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5" name="Tijdelijke aanduiding voor inhoud 10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69502" t="69350" r="24947" b="24798"/>
          <a:stretch/>
        </p:blipFill>
        <p:spPr bwMode="auto">
          <a:xfrm>
            <a:off x="7524328" y="5877272"/>
            <a:ext cx="1495797" cy="8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23493" t="8235" r="61451" b="80588"/>
          <a:stretch/>
        </p:blipFill>
        <p:spPr bwMode="auto">
          <a:xfrm>
            <a:off x="7741906" y="152124"/>
            <a:ext cx="1368152" cy="50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5184"/>
              </p:ext>
            </p:extLst>
          </p:nvPr>
        </p:nvGraphicFramePr>
        <p:xfrm>
          <a:off x="215516" y="1124744"/>
          <a:ext cx="7848872" cy="524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0"/>
                <a:gridCol w="1485037"/>
                <a:gridCol w="1152128"/>
                <a:gridCol w="1296144"/>
                <a:gridCol w="2448273"/>
              </a:tblGrid>
              <a:tr h="26290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Reden</a:t>
                      </a:r>
                      <a:r>
                        <a:rPr lang="en-US" dirty="0" smtClean="0"/>
                        <a:t> start</a:t>
                      </a:r>
                      <a:endParaRPr lang="nl-NL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600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40258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262902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599</Words>
  <Application>Microsoft Office PowerPoint</Application>
  <PresentationFormat>Diavoorstelling (4:3)</PresentationFormat>
  <Paragraphs>267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FTO polyfarmacie</vt:lpstr>
      <vt:lpstr>Mw B. 01-07-1942 (73jr)</vt:lpstr>
      <vt:lpstr>Mw B. 01-07-1942 (73jr)</vt:lpstr>
      <vt:lpstr>LAB</vt:lpstr>
      <vt:lpstr>Medicatie-overzicht </vt:lpstr>
      <vt:lpstr>Medicatie-overzicht </vt:lpstr>
      <vt:lpstr>Aanvullende gegevens medicatie </vt:lpstr>
      <vt:lpstr>Worden alle aandoeningen op een doelmatige manier behandeld ?</vt:lpstr>
      <vt:lpstr>Worden de behandeldoelen gehaald ?</vt:lpstr>
      <vt:lpstr>PowerPoint-presentatie</vt:lpstr>
      <vt:lpstr>Medicatie-overzicht </vt:lpstr>
      <vt:lpstr>Medicatie-overzicht </vt:lpstr>
      <vt:lpstr>PowerPoint-presentatie</vt:lpstr>
      <vt:lpstr>PowerPoint-presentatie</vt:lpstr>
      <vt:lpstr>PowerPoint-presentatie</vt:lpstr>
      <vt:lpstr>Plan</vt:lpstr>
    </vt:vector>
  </TitlesOfParts>
  <Company>Archipel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Maggy van den Brand</dc:creator>
  <cp:lastModifiedBy>Nassira Aichi</cp:lastModifiedBy>
  <cp:revision>38</cp:revision>
  <dcterms:created xsi:type="dcterms:W3CDTF">2015-04-14T09:51:52Z</dcterms:created>
  <dcterms:modified xsi:type="dcterms:W3CDTF">2016-01-29T14:01:35Z</dcterms:modified>
</cp:coreProperties>
</file>